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tiff" ContentType="image/tiff"/>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33"/>
  </p:notesMasterIdLst>
  <p:sldIdLst>
    <p:sldId id="257" r:id="rId2"/>
    <p:sldId id="258" r:id="rId3"/>
    <p:sldId id="278" r:id="rId4"/>
    <p:sldId id="259" r:id="rId5"/>
    <p:sldId id="291" r:id="rId6"/>
    <p:sldId id="261" r:id="rId7"/>
    <p:sldId id="262" r:id="rId8"/>
    <p:sldId id="263" r:id="rId9"/>
    <p:sldId id="264" r:id="rId10"/>
    <p:sldId id="292" r:id="rId11"/>
    <p:sldId id="279" r:id="rId12"/>
    <p:sldId id="266" r:id="rId13"/>
    <p:sldId id="293" r:id="rId14"/>
    <p:sldId id="268" r:id="rId15"/>
    <p:sldId id="295" r:id="rId16"/>
    <p:sldId id="275" r:id="rId17"/>
    <p:sldId id="280" r:id="rId18"/>
    <p:sldId id="299" r:id="rId19"/>
    <p:sldId id="277" r:id="rId20"/>
    <p:sldId id="281" r:id="rId21"/>
    <p:sldId id="282" r:id="rId22"/>
    <p:sldId id="297" r:id="rId23"/>
    <p:sldId id="283" r:id="rId24"/>
    <p:sldId id="284" r:id="rId25"/>
    <p:sldId id="285" r:id="rId26"/>
    <p:sldId id="298" r:id="rId27"/>
    <p:sldId id="286" r:id="rId28"/>
    <p:sldId id="287" r:id="rId29"/>
    <p:sldId id="288" r:id="rId30"/>
    <p:sldId id="290" r:id="rId31"/>
    <p:sldId id="28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64" autoAdjust="0"/>
    <p:restoredTop sz="86813" autoAdjust="0"/>
  </p:normalViewPr>
  <p:slideViewPr>
    <p:cSldViewPr>
      <p:cViewPr varScale="1">
        <p:scale>
          <a:sx n="94" d="100"/>
          <a:sy n="94" d="100"/>
        </p:scale>
        <p:origin x="-522"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199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50F030-B6E8-493B-B925-BAC003A28213}" type="datetimeFigureOut">
              <a:rPr lang="en-US" smtClean="0"/>
              <a:pPr/>
              <a:t>4/29/2011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EFD144-8AC1-467A-9E34-23727D5EE96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Good morning. Thank you for coming to this first session of the meeting which will</a:t>
            </a:r>
            <a:r>
              <a:rPr lang="en-US" baseline="0" dirty="0" smtClean="0"/>
              <a:t> be a shared presentation. I’m Gerald </a:t>
            </a:r>
            <a:r>
              <a:rPr lang="en-US" baseline="0" dirty="0" err="1" smtClean="0"/>
              <a:t>Chaudron</a:t>
            </a:r>
            <a:r>
              <a:rPr lang="en-US" baseline="0" dirty="0" smtClean="0"/>
              <a:t> from the manuscripts division of the Special Collections Department here at Mississippi State University and I will discuss the usefulness of  MPLP for photographs processing while Pamela Williamson of the University of Mississippi will look at the issues MPLP presents for digital archives. </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might remember this cover from the 2005 issue of the American Archivist which featured Mark Greene and Dennis </a:t>
            </a:r>
            <a:r>
              <a:rPr lang="en-US" dirty="0" err="1" smtClean="0"/>
              <a:t>Meissner’s</a:t>
            </a:r>
            <a:r>
              <a:rPr lang="en-US" dirty="0" smtClean="0"/>
              <a:t> article “More Product, Less Process: Revamping Traditional Archival Processing” , the beginning</a:t>
            </a:r>
            <a:r>
              <a:rPr lang="en-US" baseline="0" dirty="0" smtClean="0"/>
              <a:t> of the MPLP revolution. </a:t>
            </a:r>
            <a:r>
              <a:rPr lang="en-US" dirty="0" smtClean="0"/>
              <a:t>The article looked</a:t>
            </a:r>
            <a:r>
              <a:rPr lang="en-US" baseline="0" dirty="0" smtClean="0"/>
              <a:t> critically at current archival processing practices and offered an alternative to address the growing problem of backlogs, particularly in regard to 20th century records.</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Greene and </a:t>
            </a:r>
            <a:r>
              <a:rPr lang="en-US" dirty="0" err="1" smtClean="0"/>
              <a:t>Meissner</a:t>
            </a:r>
            <a:r>
              <a:rPr lang="en-US" baseline="0" dirty="0" smtClean="0"/>
              <a:t> conducted an extensive survey of processing practices and  came up with the following general recommendations: </a:t>
            </a:r>
          </a:p>
          <a:p>
            <a:endParaRPr lang="en-US" dirty="0" smtClean="0"/>
          </a:p>
          <a:p>
            <a:r>
              <a:rPr lang="en-US" dirty="0" smtClean="0"/>
              <a:t>Arrangement and description should be at a higher level to enable faster</a:t>
            </a:r>
            <a:r>
              <a:rPr lang="en-US" baseline="0" dirty="0" smtClean="0"/>
              <a:t> processing: they suggested collection level was possible but no lower than series level should be considered. Series description should be sufficient to guide users to boxes or folders which might contain what they are looking for.</a:t>
            </a:r>
          </a:p>
          <a:p>
            <a:endParaRPr lang="en-US" baseline="0" dirty="0" smtClean="0"/>
          </a:p>
          <a:p>
            <a:r>
              <a:rPr lang="en-US" baseline="0" dirty="0" smtClean="0"/>
              <a:t>On the theory that archival repositories manage their environments sufficiently that their materials will not degrade very much, Greene and </a:t>
            </a:r>
            <a:r>
              <a:rPr lang="en-US" baseline="0" dirty="0" err="1" smtClean="0"/>
              <a:t>Meissner</a:t>
            </a:r>
            <a:r>
              <a:rPr lang="en-US" baseline="0" dirty="0" smtClean="0"/>
              <a:t> stated  there is no need to remove metal such as paper clips and staples, interleaving and </a:t>
            </a:r>
            <a:r>
              <a:rPr lang="en-US" baseline="0" dirty="0" err="1" smtClean="0"/>
              <a:t>sleeving</a:t>
            </a:r>
            <a:r>
              <a:rPr lang="en-US" baseline="0" dirty="0" smtClean="0"/>
              <a:t> of items is unnecessary, and there should be no copying of newsprint.</a:t>
            </a:r>
          </a:p>
          <a:p>
            <a:endParaRPr lang="en-US" baseline="0" dirty="0" smtClean="0"/>
          </a:p>
          <a:p>
            <a:r>
              <a:rPr lang="en-US" baseline="0" dirty="0" smtClean="0"/>
              <a:t>It follows, therefore, that there is no need to separate photographs from manuscript collections either. </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MPLP</a:t>
            </a:r>
            <a:r>
              <a:rPr lang="en-US" baseline="0" dirty="0" smtClean="0"/>
              <a:t> is all about enhanced accessibility for users: </a:t>
            </a:r>
            <a:r>
              <a:rPr lang="en-US" dirty="0" smtClean="0"/>
              <a:t>A collection minimally processed and accessible</a:t>
            </a:r>
            <a:r>
              <a:rPr lang="en-US" baseline="0" dirty="0" smtClean="0"/>
              <a:t> to users is preferable to a collection undergoing more extensive processing or awaiting such processing, and unavailable for use in the meantime.</a:t>
            </a:r>
          </a:p>
          <a:p>
            <a:endParaRPr lang="en-US" baseline="0" dirty="0" smtClean="0"/>
          </a:p>
          <a:p>
            <a:r>
              <a:rPr lang="en-US" baseline="0" dirty="0" smtClean="0"/>
              <a:t>In exchange for access, the user then has to take on more responsibility in searching for the materials they seek. </a:t>
            </a:r>
          </a:p>
          <a:p>
            <a:endParaRPr lang="en-US" baseline="0" dirty="0" smtClean="0"/>
          </a:p>
          <a:p>
            <a:r>
              <a:rPr lang="en-US" baseline="0" dirty="0" smtClean="0"/>
              <a:t>The archivist can devote the time saved by not processing so extensively to addressing the backlog of unprocessed collections.</a:t>
            </a:r>
          </a:p>
          <a:p>
            <a:endParaRPr lang="en-US" baseline="0" dirty="0" smtClean="0"/>
          </a:p>
          <a:p>
            <a:r>
              <a:rPr lang="en-US" baseline="0" dirty="0" smtClean="0"/>
              <a:t>Only if preservation issues come up later, or demand warrants it, should more work be done on a collection.</a:t>
            </a:r>
          </a:p>
          <a:p>
            <a:endParaRPr lang="en-US" baseline="0" dirty="0" smtClean="0"/>
          </a:p>
          <a:p>
            <a:r>
              <a:rPr lang="en-US" baseline="0" dirty="0" smtClean="0"/>
              <a:t>However, it is important to note that while MPLP has now become a mantra in manuscript, photographic and other collections, Greene and </a:t>
            </a:r>
            <a:r>
              <a:rPr lang="en-US" baseline="0" dirty="0" err="1" smtClean="0"/>
              <a:t>Meissner</a:t>
            </a:r>
            <a:r>
              <a:rPr lang="en-US" baseline="0" dirty="0" smtClean="0"/>
              <a:t> were only suggesting, at least in the 2005 article, that MPLP was most appropriate for 20</a:t>
            </a:r>
            <a:r>
              <a:rPr lang="en-US" baseline="30000" dirty="0" smtClean="0"/>
              <a:t>th</a:t>
            </a:r>
            <a:r>
              <a:rPr lang="en-US" baseline="0" dirty="0" smtClean="0"/>
              <a:t> century records. They also conceded that the level of processing may vary across collections.</a:t>
            </a:r>
          </a:p>
        </p:txBody>
      </p:sp>
      <p:sp>
        <p:nvSpPr>
          <p:cNvPr id="4" name="Slide Number Placeholder 3"/>
          <p:cNvSpPr>
            <a:spLocks noGrp="1"/>
          </p:cNvSpPr>
          <p:nvPr>
            <p:ph type="sldNum" sz="quarter" idx="10"/>
          </p:nvPr>
        </p:nvSpPr>
        <p:spPr/>
        <p:txBody>
          <a:bodyPr/>
          <a:lstStyle/>
          <a:p>
            <a:fld id="{B9EFD144-8AC1-467A-9E34-23727D5EE96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Since</a:t>
            </a:r>
            <a:r>
              <a:rPr lang="en-US" baseline="0" dirty="0" smtClean="0"/>
              <a:t> this is a presentation about photographs I have included a few images just as relief from the other slides. These are from the Charles Johnson Faulk Papers which document Vicksburg during the </a:t>
            </a:r>
            <a:r>
              <a:rPr lang="en-US" baseline="0" dirty="0" smtClean="0"/>
              <a:t>20th </a:t>
            </a:r>
            <a:r>
              <a:rPr lang="en-US" baseline="0" dirty="0" smtClean="0"/>
              <a:t>century. </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a:t>
            </a:r>
            <a:r>
              <a:rPr lang="en-US" baseline="0" dirty="0" smtClean="0"/>
              <a:t> surprisingly, archivists with photograph collections wondered if MPLP could work for their backlogs. An article published a year after Greene and </a:t>
            </a:r>
            <a:r>
              <a:rPr lang="en-US" baseline="0" dirty="0" err="1" smtClean="0"/>
              <a:t>Meissner’s</a:t>
            </a:r>
            <a:r>
              <a:rPr lang="en-US" baseline="0" dirty="0" smtClean="0"/>
              <a:t> article by Anne Foster outlined how the archives at the University of Alaska, Fairbanks, had employed MPLP to process a large collection of scientific photographs  which had sat unprocessed for years because its very size defied attempts at traditional description. By describing the scientific purpose of the images rather than each individual photographs, the collection was processed quickly. This initial  success led to a more general use of MPLP for photographs there.</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the guidelines as outlined by Foster for handling photographs, MPLP style.</a:t>
            </a:r>
          </a:p>
          <a:p>
            <a:endParaRPr lang="en-US" dirty="0" smtClean="0"/>
          </a:p>
          <a:p>
            <a:r>
              <a:rPr lang="en-US" dirty="0" smtClean="0"/>
              <a:t>Rely on and encourage donors to provide identification i.e. metadata, and to weed</a:t>
            </a:r>
            <a:r>
              <a:rPr lang="en-US" baseline="0" dirty="0" smtClean="0"/>
              <a:t> the collection before its acquisition</a:t>
            </a:r>
          </a:p>
          <a:p>
            <a:endParaRPr lang="en-US" baseline="0" dirty="0" smtClean="0"/>
          </a:p>
          <a:p>
            <a:r>
              <a:rPr lang="en-US" baseline="0" dirty="0" smtClean="0"/>
              <a:t>Use the creator’s numbering system if there is one or else wait until someone actually wants to use them before numbering</a:t>
            </a:r>
          </a:p>
          <a:p>
            <a:endParaRPr lang="en-US" baseline="0" dirty="0" smtClean="0"/>
          </a:p>
          <a:p>
            <a:r>
              <a:rPr lang="en-US" baseline="0" dirty="0" smtClean="0"/>
              <a:t>Don’t do anything to preserve the images except if they are albumens or there are items of an organic or newsprint nature in the collection, but all negatives are put in the vault (it is not clear if this refers to cold storage)</a:t>
            </a:r>
          </a:p>
          <a:p>
            <a:endParaRPr lang="en-US" baseline="0" dirty="0" smtClean="0"/>
          </a:p>
          <a:p>
            <a:r>
              <a:rPr lang="en-US" baseline="0" dirty="0" smtClean="0"/>
              <a:t>No separating or weeding of images, series could be created if necessary but not to worry if they aren’t complete and if there is no donor arrangement don’t create one for small collections</a:t>
            </a:r>
          </a:p>
          <a:p>
            <a:endParaRPr lang="en-US" baseline="0" dirty="0" smtClean="0"/>
          </a:p>
          <a:p>
            <a:r>
              <a:rPr lang="en-US" baseline="0" dirty="0" smtClean="0"/>
              <a:t>Description should be limited to broad subjects such as geographic names, activities and people if they are the main subject</a:t>
            </a:r>
          </a:p>
        </p:txBody>
      </p:sp>
      <p:sp>
        <p:nvSpPr>
          <p:cNvPr id="4" name="Slide Number Placeholder 3"/>
          <p:cNvSpPr>
            <a:spLocks noGrp="1"/>
          </p:cNvSpPr>
          <p:nvPr>
            <p:ph type="sldNum" sz="quarter" idx="10"/>
          </p:nvPr>
        </p:nvSpPr>
        <p:spPr/>
        <p:txBody>
          <a:bodyPr/>
          <a:lstStyle/>
          <a:p>
            <a:fld id="{B9EFD144-8AC1-467A-9E34-23727D5EE96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were some exceptions to these</a:t>
            </a:r>
            <a:r>
              <a:rPr lang="en-US" baseline="0" dirty="0" smtClean="0"/>
              <a:t> guidelines, which Foster calls added value:</a:t>
            </a:r>
          </a:p>
          <a:p>
            <a:endParaRPr lang="en-US" baseline="0" dirty="0" smtClean="0"/>
          </a:p>
          <a:p>
            <a:r>
              <a:rPr lang="en-US" baseline="0" dirty="0" smtClean="0"/>
              <a:t>Glass plate photographs, nitrate stock, and ‘cabin finds’  which are items found in abandoned buildings where flora and fauna had come into contact with the images would be treated individually</a:t>
            </a:r>
          </a:p>
          <a:p>
            <a:endParaRPr lang="en-US" baseline="0" dirty="0" smtClean="0"/>
          </a:p>
          <a:p>
            <a:r>
              <a:rPr lang="en-US" baseline="0" dirty="0" smtClean="0"/>
              <a:t>Images predating 1896 would get more attention, as would collections which were accompanied by funds for processing, not surprisingly. Lastly any images related to  topics of particular interest currently (she gives examples of minorities or global warming) would get more than the minimal treatment</a:t>
            </a:r>
          </a:p>
          <a:p>
            <a:endParaRPr lang="en-US" baseline="0" dirty="0" smtClean="0"/>
          </a:p>
          <a:p>
            <a:r>
              <a:rPr lang="en-US" baseline="0" dirty="0" smtClean="0"/>
              <a:t>If a copy of an image was ordered it was likely, Foster suggests, that more images from the collection or series would also be in demand and thus justified numbering  ( I’m not convinced this assumption is necessarily true)</a:t>
            </a:r>
          </a:p>
          <a:p>
            <a:endParaRPr lang="en-US" baseline="0" dirty="0" smtClean="0"/>
          </a:p>
          <a:p>
            <a:r>
              <a:rPr lang="en-US" baseline="0" dirty="0" smtClean="0"/>
              <a:t>And, the more use a collection got, the more preservation would be considered</a:t>
            </a:r>
          </a:p>
        </p:txBody>
      </p:sp>
      <p:sp>
        <p:nvSpPr>
          <p:cNvPr id="4" name="Slide Number Placeholder 3"/>
          <p:cNvSpPr>
            <a:spLocks noGrp="1"/>
          </p:cNvSpPr>
          <p:nvPr>
            <p:ph type="sldNum" sz="quarter" idx="10"/>
          </p:nvPr>
        </p:nvSpPr>
        <p:spPr/>
        <p:txBody>
          <a:bodyPr/>
          <a:lstStyle/>
          <a:p>
            <a:fld id="{B9EFD144-8AC1-467A-9E34-23727D5EE96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Foster emphasizes that the objective is</a:t>
            </a:r>
            <a:r>
              <a:rPr lang="en-US" baseline="0" dirty="0" smtClean="0"/>
              <a:t> not to process photograph collections minimally solely to eliminate backlogs, in other words it is not institution-driven,  but to make collections available to users. Thus the processing standard employed is whatever is necessary to provide that usability.</a:t>
            </a:r>
          </a:p>
          <a:p>
            <a:endParaRPr lang="en-US" baseline="0" dirty="0" smtClean="0"/>
          </a:p>
          <a:p>
            <a:r>
              <a:rPr lang="en-US" dirty="0" smtClean="0"/>
              <a:t>This might require</a:t>
            </a:r>
            <a:r>
              <a:rPr lang="en-US" baseline="0" dirty="0" smtClean="0"/>
              <a:t> more detailed description of collections than the arrangement suggests. Since one of UAF’s objectives is to broaden its collection by copying loaned images when it cannot acquire the originals, these copies are numbered. And if images are digitized that would certainly require item-level description.</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Greene and </a:t>
            </a:r>
            <a:r>
              <a:rPr lang="en-US" dirty="0" err="1" smtClean="0"/>
              <a:t>Meissner’s</a:t>
            </a:r>
            <a:r>
              <a:rPr lang="en-US" dirty="0" smtClean="0"/>
              <a:t> article provoked a lot of discussion at the time, with some archivists deeming them the saviors</a:t>
            </a:r>
            <a:r>
              <a:rPr lang="en-US" baseline="0" dirty="0" smtClean="0"/>
              <a:t> of the archival world while others considered MPLP blasphemy and an undermining of the archival profession.</a:t>
            </a:r>
          </a:p>
          <a:p>
            <a:endParaRPr lang="en-US" baseline="0" dirty="0" smtClean="0"/>
          </a:p>
          <a:p>
            <a:r>
              <a:rPr lang="en-US" baseline="0" dirty="0" smtClean="0"/>
              <a:t>The debate still continues and some of the objections which are raised include:</a:t>
            </a:r>
            <a:endParaRPr lang="en-US" dirty="0" smtClean="0"/>
          </a:p>
          <a:p>
            <a:endParaRPr lang="en-US" dirty="0" smtClean="0"/>
          </a:p>
          <a:p>
            <a:r>
              <a:rPr lang="en-US" dirty="0" smtClean="0"/>
              <a:t>The cost to users for insufficient</a:t>
            </a:r>
            <a:r>
              <a:rPr lang="en-US" baseline="0" dirty="0" smtClean="0"/>
              <a:t> appraisal includes their needing more time to search collections at an institution, which is often impossible</a:t>
            </a:r>
          </a:p>
          <a:p>
            <a:endParaRPr lang="en-US" baseline="0" dirty="0" smtClean="0"/>
          </a:p>
          <a:p>
            <a:r>
              <a:rPr lang="en-US" baseline="0" dirty="0" smtClean="0"/>
              <a:t>The cumulative effects for archives include needing more space to hold </a:t>
            </a:r>
            <a:r>
              <a:rPr lang="en-US" baseline="0" dirty="0" err="1" smtClean="0"/>
              <a:t>unweeded</a:t>
            </a:r>
            <a:r>
              <a:rPr lang="en-US" baseline="0" dirty="0" smtClean="0"/>
              <a:t> collections, and correcting preservation problems will be more expensive if delayed</a:t>
            </a:r>
          </a:p>
          <a:p>
            <a:endParaRPr lang="en-US" baseline="0" dirty="0" smtClean="0"/>
          </a:p>
          <a:p>
            <a:r>
              <a:rPr lang="en-US" baseline="0" dirty="0" smtClean="0"/>
              <a:t>Funders and administrators may require across-the-board application of MPLP, to include collections where more processing would actually be appropriate. Applying the same metrics to a collection of 19</a:t>
            </a:r>
            <a:r>
              <a:rPr lang="en-US" baseline="30000" dirty="0" smtClean="0"/>
              <a:t>th</a:t>
            </a:r>
            <a:r>
              <a:rPr lang="en-US" baseline="0" dirty="0" smtClean="0"/>
              <a:t> century correspondence as 20</a:t>
            </a:r>
            <a:r>
              <a:rPr lang="en-US" baseline="30000" dirty="0" smtClean="0"/>
              <a:t>th</a:t>
            </a:r>
            <a:r>
              <a:rPr lang="en-US" baseline="0" dirty="0" smtClean="0"/>
              <a:t> century organizational records, for example.</a:t>
            </a:r>
          </a:p>
          <a:p>
            <a:endParaRPr lang="en-US" baseline="0" dirty="0" smtClean="0"/>
          </a:p>
          <a:p>
            <a:r>
              <a:rPr lang="en-US" baseline="0" dirty="0" smtClean="0"/>
              <a:t>While users may be grateful to be able to have access to all collections through collection-level or series-level description, will those users be prepared to search through collections for the material they want if the subject they are interested in is not included in the description. </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More specific</a:t>
            </a:r>
            <a:r>
              <a:rPr lang="en-US" baseline="0" dirty="0" smtClean="0"/>
              <a:t> objections related to photographs include: </a:t>
            </a:r>
          </a:p>
          <a:p>
            <a:endParaRPr lang="en-US" dirty="0" smtClean="0"/>
          </a:p>
          <a:p>
            <a:r>
              <a:rPr lang="en-US" dirty="0" smtClean="0"/>
              <a:t>The original purpose</a:t>
            </a:r>
            <a:r>
              <a:rPr lang="en-US" baseline="0" dirty="0" smtClean="0"/>
              <a:t> of photographs may have been documentary but many images can be regarded as works of art or wider sources of information. A family portrait can offer information on clothing and demography for example.</a:t>
            </a:r>
          </a:p>
          <a:p>
            <a:endParaRPr lang="en-US" baseline="0" dirty="0" smtClean="0"/>
          </a:p>
          <a:p>
            <a:r>
              <a:rPr lang="en-US" dirty="0" smtClean="0"/>
              <a:t>MPLP is certainly not useful</a:t>
            </a:r>
            <a:r>
              <a:rPr lang="en-US" baseline="0" dirty="0" smtClean="0"/>
              <a:t> </a:t>
            </a:r>
            <a:r>
              <a:rPr lang="en-US" dirty="0" smtClean="0"/>
              <a:t>for photographic art collections.</a:t>
            </a:r>
          </a:p>
          <a:p>
            <a:endParaRPr lang="en-US" dirty="0" smtClean="0"/>
          </a:p>
          <a:p>
            <a:r>
              <a:rPr lang="en-US" dirty="0" smtClean="0"/>
              <a:t>Photograph collections can be varied in content</a:t>
            </a:r>
            <a:r>
              <a:rPr lang="en-US" baseline="0" dirty="0" smtClean="0"/>
              <a:t>, have no discernable original order and have preservation issues. Anne Foster has already noted the need to care for </a:t>
            </a:r>
            <a:r>
              <a:rPr lang="en-US" dirty="0" smtClean="0"/>
              <a:t>nitrates, glass plates or lantern slides. This makes the application of MPLP more problematic</a:t>
            </a:r>
          </a:p>
          <a:p>
            <a:endParaRPr lang="en-US" dirty="0" smtClean="0"/>
          </a:p>
          <a:p>
            <a:r>
              <a:rPr lang="en-US" dirty="0" smtClean="0"/>
              <a:t>Users</a:t>
            </a:r>
            <a:r>
              <a:rPr lang="en-US" baseline="0" dirty="0" smtClean="0"/>
              <a:t> will become even more reliant on the reference staff’s familiarity with collections to point them to images they are seeking. Does the time saving of minimal processing really offset the extra time spent searching for images by reference staff?</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B9EFD144-8AC1-467A-9E34-23727D5EE967}"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University of Alaska is not the only archives using MPLP and that usage varies considerably</a:t>
            </a:r>
            <a:r>
              <a:rPr lang="en-US" dirty="0" smtClean="0"/>
              <a:t>:</a:t>
            </a:r>
          </a:p>
          <a:p>
            <a:endParaRPr lang="en-US" dirty="0" smtClean="0"/>
          </a:p>
          <a:p>
            <a:r>
              <a:rPr lang="en-US" dirty="0" smtClean="0"/>
              <a:t>The University of North Carolina at </a:t>
            </a:r>
            <a:r>
              <a:rPr lang="en-US" baseline="0" dirty="0" smtClean="0"/>
              <a:t>Chapel Hill is applying MPLP primarily to large photograph collections but it will still </a:t>
            </a:r>
            <a:r>
              <a:rPr lang="en-US" baseline="0" dirty="0" err="1" smtClean="0"/>
              <a:t>rehouse</a:t>
            </a:r>
            <a:r>
              <a:rPr lang="en-US" baseline="0" dirty="0" smtClean="0"/>
              <a:t> images</a:t>
            </a:r>
          </a:p>
          <a:p>
            <a:endParaRPr lang="en-US" baseline="0" dirty="0" smtClean="0"/>
          </a:p>
          <a:p>
            <a:r>
              <a:rPr lang="en-US" baseline="0" dirty="0" smtClean="0"/>
              <a:t>Harvard University is not separating images from its manuscript collections but it is </a:t>
            </a:r>
            <a:r>
              <a:rPr lang="en-US" baseline="0" dirty="0" err="1" smtClean="0"/>
              <a:t>sleeving</a:t>
            </a:r>
            <a:r>
              <a:rPr lang="en-US" baseline="0" dirty="0" smtClean="0"/>
              <a:t> individual items</a:t>
            </a:r>
          </a:p>
          <a:p>
            <a:endParaRPr lang="en-US" baseline="0" dirty="0" smtClean="0"/>
          </a:p>
          <a:p>
            <a:r>
              <a:rPr lang="en-US" baseline="0" dirty="0" smtClean="0"/>
              <a:t>New York University will create an order if there is none and describe to a level which directs users to individual images, which I am interpreting as full scope and content notes rather than folder lists</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a:t>
            </a:r>
            <a:r>
              <a:rPr lang="en-US" baseline="0" dirty="0" smtClean="0"/>
              <a:t> that I have given some background to MPLP and its use with photographs I want to turn to how MPLP is used in the manuscripts division of Mississippi State’s Special Collections Department.</a:t>
            </a:r>
          </a:p>
          <a:p>
            <a:endParaRPr lang="en-US" baseline="0" dirty="0" smtClean="0"/>
          </a:p>
          <a:p>
            <a:r>
              <a:rPr lang="en-US" baseline="0" dirty="0" smtClean="0"/>
              <a:t>It could be argued that we have been using a form of MPLP for many years even if it was not called that until after 2005. All unrestricted manuscript collections, whether they are processed, in process or unprocessed are open to users if there are no preservation issues</a:t>
            </a:r>
          </a:p>
          <a:p>
            <a:endParaRPr lang="en-US" baseline="0" dirty="0" smtClean="0"/>
          </a:p>
          <a:p>
            <a:r>
              <a:rPr lang="en-US" baseline="0" dirty="0" smtClean="0"/>
              <a:t>All collections when they are accessioned get an accession record with some subjects terms  and names and a preliminary inventory which provides sufficient access points for users until further processing is done. None of our finding aids are digital at the moment but we are now inputting our DACS-compliant finding aids into Archivist’s Toolkit and hope to put them online in the near future.</a:t>
            </a:r>
          </a:p>
          <a:p>
            <a:endParaRPr lang="en-US" baseline="0" dirty="0" smtClean="0"/>
          </a:p>
          <a:p>
            <a:r>
              <a:rPr lang="en-US" baseline="0" dirty="0" smtClean="0"/>
              <a:t>The order in which collections are chosen for further processing is governed by use or potential demand, donor relations, preservation issues, politics etc.</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do</a:t>
            </a:r>
            <a:r>
              <a:rPr lang="en-US" baseline="0" dirty="0" smtClean="0"/>
              <a:t> not implement MPLP exactly as Greene and </a:t>
            </a:r>
            <a:r>
              <a:rPr lang="en-US" baseline="0" dirty="0" err="1" smtClean="0"/>
              <a:t>Meissner</a:t>
            </a:r>
            <a:r>
              <a:rPr lang="en-US" baseline="0" dirty="0" smtClean="0"/>
              <a:t> suggest. We describe to folder level but we will use the folder descriptions of the creator wherever possible. </a:t>
            </a:r>
            <a:r>
              <a:rPr lang="en-US" dirty="0" smtClean="0"/>
              <a:t> If there</a:t>
            </a:r>
            <a:r>
              <a:rPr lang="en-US" baseline="0" dirty="0" smtClean="0"/>
              <a:t> is no original order or it is unhelpful, </a:t>
            </a:r>
            <a:r>
              <a:rPr lang="en-US" dirty="0" smtClean="0"/>
              <a:t>rearrangement is necessary.</a:t>
            </a:r>
          </a:p>
          <a:p>
            <a:endParaRPr lang="en-US" dirty="0" smtClean="0"/>
          </a:p>
          <a:p>
            <a:r>
              <a:rPr lang="en-US" dirty="0" smtClean="0"/>
              <a:t>Again, we will use the creators folders and labels if they are in good condition but will </a:t>
            </a:r>
            <a:r>
              <a:rPr lang="en-US" dirty="0" err="1" smtClean="0"/>
              <a:t>refolder</a:t>
            </a:r>
            <a:r>
              <a:rPr lang="en-US" dirty="0" smtClean="0"/>
              <a:t> if not and we do copy newsprint.</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t>Photographs are</a:t>
            </a:r>
            <a:r>
              <a:rPr lang="en-US" baseline="0" dirty="0" smtClean="0"/>
              <a:t> still handled in much the same way now as they were before the concept of MPLP was introduced by Greene and </a:t>
            </a:r>
            <a:r>
              <a:rPr lang="en-US" baseline="0" dirty="0" err="1" smtClean="0"/>
              <a:t>Meissner</a:t>
            </a:r>
            <a:r>
              <a:rPr lang="en-US" baseline="0" dirty="0" smtClean="0"/>
              <a:t>. That is, they are physically if not descriptively separated from their collections.</a:t>
            </a:r>
          </a:p>
          <a:p>
            <a:endParaRPr lang="en-US" baseline="0" dirty="0" smtClean="0"/>
          </a:p>
          <a:p>
            <a:r>
              <a:rPr lang="en-US" baseline="0" dirty="0" smtClean="0"/>
              <a:t>The coordinator of manuscripts, Mattie Abraham, and I pay more attention to photographs, partly out of concern for their preservation but also to give more emphasis to the images in our collections. However, it should be noted that for most of our collections photographs do not constitute a significant percentage of the content.  Photographs are given item level descriptions in many cases and, if required, small series are created within manuscript collections</a:t>
            </a:r>
          </a:p>
          <a:p>
            <a:endParaRPr lang="en-US" baseline="0" dirty="0" smtClean="0"/>
          </a:p>
          <a:p>
            <a:r>
              <a:rPr lang="en-US" baseline="0" dirty="0" smtClean="0"/>
              <a:t>There are three reasons for separating photographs</a:t>
            </a:r>
          </a:p>
          <a:p>
            <a:endParaRPr lang="en-US" baseline="0" dirty="0" smtClean="0"/>
          </a:p>
          <a:p>
            <a:r>
              <a:rPr lang="en-US" baseline="0" dirty="0" smtClean="0"/>
              <a:t>Identification:</a:t>
            </a:r>
          </a:p>
          <a:p>
            <a:r>
              <a:rPr lang="en-US" baseline="0" dirty="0" smtClean="0"/>
              <a:t>Where the number of images is small and scattered, they can be difficult to find if not described and arranged separately. In collections with only a small number of images compared to documents, a photocopy of each will remain with the associated document for reference purposes. Most users are content to see the copy rather than examine the original print or negative and that saves wear and tear.</a:t>
            </a:r>
          </a:p>
          <a:p>
            <a:endParaRPr lang="en-US" baseline="0" dirty="0" smtClean="0"/>
          </a:p>
          <a:p>
            <a:r>
              <a:rPr lang="en-US" baseline="0" dirty="0" smtClean="0"/>
              <a:t>Description:</a:t>
            </a:r>
          </a:p>
          <a:p>
            <a:r>
              <a:rPr lang="en-US" baseline="0" dirty="0" smtClean="0"/>
              <a:t>The processor knows the collection best. The optimum time to describe photographs is during processing because revisiting collections is unlikely. That is not to say that we never reprocess but it is very unusual and is driven by demand. Describing at a lower level with sufficient subject headings is desirable because it means users and reference staff can find the images they are looking for more easily without having to handle all the prints</a:t>
            </a:r>
          </a:p>
          <a:p>
            <a:endParaRPr lang="en-US" baseline="0" dirty="0" smtClean="0"/>
          </a:p>
          <a:p>
            <a:r>
              <a:rPr lang="en-US" baseline="0" dirty="0" smtClean="0"/>
              <a:t>Preservation:</a:t>
            </a:r>
          </a:p>
          <a:p>
            <a:r>
              <a:rPr lang="en-US" baseline="0" dirty="0" smtClean="0"/>
              <a:t>19</a:t>
            </a:r>
            <a:r>
              <a:rPr lang="en-US" baseline="30000" dirty="0" smtClean="0"/>
              <a:t>th</a:t>
            </a:r>
            <a:r>
              <a:rPr lang="en-US" baseline="0" dirty="0" smtClean="0"/>
              <a:t> century photographs mounted on board, of differing sizes, are vulnerable if left in folders of correspondence which are in regular use. Modern prints  can curl and reduced handling is just as desirable. Also assessment of any preservation issues is best done during processing to enable conservation if possible e.g. mold, tearing, adhesion due to damp, glassine sleeves, non-archival plastic slide holders. Some prompt low-level conservation at this stage may save considerable grief later on. A note is made of any potential issues that may need to be re-examined at a future date.</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There are some </a:t>
            </a:r>
            <a:r>
              <a:rPr lang="en-US" baseline="0" dirty="0" smtClean="0"/>
              <a:t>procedures we always carry out for photographs</a:t>
            </a:r>
            <a:endParaRPr lang="en-US" dirty="0" smtClean="0"/>
          </a:p>
          <a:p>
            <a:endParaRPr lang="en-US" dirty="0" smtClean="0"/>
          </a:p>
          <a:p>
            <a:r>
              <a:rPr lang="en-US" dirty="0" smtClean="0"/>
              <a:t>1. Interleaving </a:t>
            </a:r>
            <a:r>
              <a:rPr lang="en-US" baseline="0" dirty="0" smtClean="0"/>
              <a:t>with acid-free paper </a:t>
            </a:r>
            <a:r>
              <a:rPr lang="en-US" dirty="0" smtClean="0"/>
              <a:t>is a preservation</a:t>
            </a:r>
            <a:r>
              <a:rPr lang="en-US" baseline="0" dirty="0" smtClean="0"/>
              <a:t> tool, </a:t>
            </a:r>
            <a:r>
              <a:rPr lang="en-US" baseline="0" dirty="0" err="1" smtClean="0"/>
              <a:t>mylar</a:t>
            </a:r>
            <a:r>
              <a:rPr lang="en-US" baseline="0" dirty="0" smtClean="0"/>
              <a:t> is too expensive as material for common use and from the processor’s point of view more labor intensive than interleaving. The paper also carries a description.</a:t>
            </a:r>
          </a:p>
          <a:p>
            <a:r>
              <a:rPr lang="en-US" baseline="0" dirty="0" smtClean="0"/>
              <a:t>    We don’t write information on a print for preservation reasons. It is easier to read the information on the interleaving in the processor’s writing than attempting to remove the image from the container and interpreting the creator’s scrawl on the back. The minimum metadata includes the date, subject and photographer if known. </a:t>
            </a:r>
          </a:p>
          <a:p>
            <a:r>
              <a:rPr lang="en-US" baseline="0" dirty="0" smtClean="0"/>
              <a:t>    </a:t>
            </a:r>
          </a:p>
          <a:p>
            <a:r>
              <a:rPr lang="en-US" baseline="0" dirty="0" smtClean="0"/>
              <a:t>     We rarely have lot of negatives or nitrate stock so the negatives can be kept safely with the collection in envelopes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2. Photo albums will only be disassembled if in very poor condition or have little content. In the latter case, unless the album has some particular merit, saving it would take up precious space. The pages are copied before disassembling. Interleaving of album pages is dependant on the state of</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pages.  We do not want to bulk albums out if it will endanger the binding.  Magnetic albums will be copied and the images removed if possible. </a:t>
            </a:r>
          </a:p>
          <a:p>
            <a:r>
              <a:rPr lang="en-US" baseline="0" dirty="0" smtClean="0"/>
              <a:t>3.  Glass plates and cased photographs are separated from other images for preservation purposes.</a:t>
            </a:r>
          </a:p>
          <a:p>
            <a:endParaRPr lang="en-US" baseline="0" dirty="0" smtClean="0"/>
          </a:p>
          <a:p>
            <a:endParaRPr lang="en-US" baseline="0" dirty="0" smtClean="0"/>
          </a:p>
          <a:p>
            <a:r>
              <a:rPr lang="en-US" baseline="0" dirty="0" smtClean="0"/>
              <a:t>Photographs collections or series which we expect high use or which have been used several times have their metadata inputted into a database and thus numbering is required. </a:t>
            </a:r>
          </a:p>
          <a:p>
            <a:endParaRPr lang="en-US" baseline="0" dirty="0" smtClean="0"/>
          </a:p>
          <a:p>
            <a:r>
              <a:rPr lang="en-US" baseline="0" dirty="0" smtClean="0"/>
              <a:t>Items to be digitized will have their own numbers but these will not be extended to the whole collection or series.</a:t>
            </a:r>
          </a:p>
          <a:p>
            <a:endParaRPr lang="en-US" baseline="0" dirty="0" smtClean="0"/>
          </a:p>
          <a:p>
            <a:r>
              <a:rPr lang="en-US" baseline="0" dirty="0" smtClean="0"/>
              <a:t>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MSU uses MPLP with photographs but its application is on a collection by collection basis and is by no means uniform. A large collection,</a:t>
            </a:r>
            <a:r>
              <a:rPr lang="en-US" baseline="0" dirty="0" smtClean="0"/>
              <a:t> one well-organized by the creator or donor, or a collection of very similar content will lend itself to MPLP. A collection which is expected to have a high level of use will get more processing but we believe that processing generates demand. It is very difficult for users to appreciate the content of a collection if the description is minimal, in my view.</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 have talked about how the</a:t>
            </a:r>
            <a:r>
              <a:rPr lang="en-US" baseline="0" dirty="0" smtClean="0"/>
              <a:t> manuscripts division regards MPLP but I think it would be useful to give some examples of collections where MPLP principles formed part of the decision-making process regarding processing and then offer an explanation why MPLP was or was not applied.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first example is the Harris Barnes Papers, one of the largest collections of photographs acquired by our division. It includes 72, 000 negatives, 57,000 prints and 51,000 slides.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Harris Barnes</a:t>
            </a:r>
            <a:r>
              <a:rPr lang="en-US" baseline="0" dirty="0" smtClean="0"/>
              <a:t> was a</a:t>
            </a:r>
            <a:r>
              <a:rPr lang="en-US" dirty="0" smtClean="0"/>
              <a:t> photographic journalist from Clarksdale who specialized in agriculture.</a:t>
            </a:r>
          </a:p>
          <a:p>
            <a:endParaRPr lang="en-US" dirty="0" smtClean="0"/>
          </a:p>
          <a:p>
            <a:endParaRPr lang="en-US" baseline="0" dirty="0" smtClean="0"/>
          </a:p>
          <a:p>
            <a:r>
              <a:rPr lang="en-US" baseline="0" dirty="0" smtClean="0"/>
              <a:t>Using 7 student assistants, we processed the collection in 4 months.</a:t>
            </a:r>
          </a:p>
          <a:p>
            <a:endParaRPr lang="en-US" baseline="0" dirty="0" smtClean="0"/>
          </a:p>
          <a:p>
            <a:r>
              <a:rPr lang="en-US" baseline="0" dirty="0" smtClean="0"/>
              <a:t>Barnes used manila envelopes and  photographic developers envelopes to house many of his images and the notations he wrote on them became the descriptions we used. </a:t>
            </a:r>
          </a:p>
          <a:p>
            <a:endParaRPr lang="en-US" baseline="0" dirty="0" smtClean="0"/>
          </a:p>
          <a:p>
            <a:r>
              <a:rPr lang="en-US" baseline="0" dirty="0" smtClean="0"/>
              <a:t>The few documents in the collection were separated from the photographs (its usually the other way around)</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While the students were told to watch out for preservation issues (we did find some mold and damage from dampness) the original housing, the envelopes etc,  was retained. The same applied to the slides which were in wooden drawers or photographic processors’ containers.  </a:t>
            </a:r>
            <a:r>
              <a:rPr lang="en-US" dirty="0" smtClean="0"/>
              <a:t>Most</a:t>
            </a:r>
            <a:r>
              <a:rPr lang="en-US" baseline="0" dirty="0" smtClean="0"/>
              <a:t> of these envelopes and boxes were in the plastic storage containers used by Barnes himself but there were also plastic and paper bags of images. For easier storage in our stacks we chose to transfer them out of these containers into record cartons and this formed the basis of the arrangement.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 count was made for grant purposes. We do hope eventually to process the images more fully and give them better housing.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the meantime, however, users have a quite detailed description of the contents without having to view every image. While there may be thousands of pictures of cotton, users can find cotton in Texas, or young plants, or harvesting just to name a few subjects within that broader field.</a:t>
            </a:r>
          </a:p>
          <a:p>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did</a:t>
            </a:r>
            <a:r>
              <a:rPr lang="en-US" baseline="0" dirty="0" smtClean="0"/>
              <a:t> not look at all the images but the family did ask for copies of any personal images which were in the collection. These were identified from </a:t>
            </a:r>
            <a:r>
              <a:rPr lang="en-US" baseline="0" dirty="0" err="1" smtClean="0"/>
              <a:t>Barne’s</a:t>
            </a:r>
            <a:r>
              <a:rPr lang="en-US" baseline="0" dirty="0" smtClean="0"/>
              <a:t> own descriptions and this shot was among them.</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The second example is</a:t>
            </a:r>
            <a:r>
              <a:rPr lang="en-US" baseline="0" dirty="0" smtClean="0"/>
              <a:t> the Charles Johnson Faulk Papers which contain 2,300 prints and 1,700 negatives. We could have applied MPLP here but chose not to.</a:t>
            </a:r>
            <a:endParaRPr lang="en-US" dirty="0" smtClean="0"/>
          </a:p>
          <a:p>
            <a:endParaRPr lang="en-US" dirty="0" smtClean="0"/>
          </a:p>
          <a:p>
            <a:r>
              <a:rPr lang="en-US" dirty="0" smtClean="0"/>
              <a:t>Charles Faulk</a:t>
            </a:r>
            <a:r>
              <a:rPr lang="en-US" baseline="0" dirty="0" smtClean="0"/>
              <a:t> was the </a:t>
            </a:r>
            <a:r>
              <a:rPr lang="en-US" dirty="0" smtClean="0"/>
              <a:t>editor</a:t>
            </a:r>
            <a:r>
              <a:rPr lang="en-US" baseline="0" dirty="0" smtClean="0"/>
              <a:t> of the Vicksburg Evening Post who won the Pulitzer Prize in 1954 for the coverage of the previous year’s tornado which devastated his town. He often took the photographs which accompanied his stories. Faulk was responsible for the preservation of the glass plate collection of Vicksburg photographer J. Mack Moore now housed in the Old Courthouse Museum.</a:t>
            </a:r>
          </a:p>
          <a:p>
            <a:endParaRPr lang="en-US" baseline="0" dirty="0" smtClean="0"/>
          </a:p>
          <a:p>
            <a:r>
              <a:rPr lang="en-US" baseline="0" dirty="0" smtClean="0"/>
              <a:t>On acquisition, this collection’s images were in folders mostly in alphabetical order with a few subject folders.</a:t>
            </a:r>
          </a:p>
          <a:p>
            <a:endParaRPr lang="en-US" baseline="0" dirty="0" smtClean="0"/>
          </a:p>
          <a:p>
            <a:r>
              <a:rPr lang="en-US" baseline="0" dirty="0" smtClean="0"/>
              <a:t>Thus the ‘A’ folder would have a combination of prints of people with surnames beginning with the letter A, likewise for buildings or streets, as well as photographs of accidents, etc</a:t>
            </a:r>
          </a:p>
          <a:p>
            <a:endParaRPr lang="en-US" baseline="0" dirty="0" smtClean="0"/>
          </a:p>
          <a:p>
            <a:r>
              <a:rPr lang="en-US" baseline="0" dirty="0" smtClean="0"/>
              <a:t>Now these folder labels could have been retained and MPLP employed.</a:t>
            </a:r>
          </a:p>
          <a:p>
            <a:endParaRPr lang="en-US" baseline="0" dirty="0" smtClean="0"/>
          </a:p>
          <a:p>
            <a:r>
              <a:rPr lang="en-US" baseline="0" dirty="0" smtClean="0"/>
              <a:t>But while alphabetical order might have been adequate, searching the folders depended on knowing the name of a person, place or event according to Faulk’s definition</a:t>
            </a:r>
          </a:p>
          <a:p>
            <a:endParaRPr lang="en-US" baseline="0" dirty="0" smtClean="0"/>
          </a:p>
          <a:p>
            <a:r>
              <a:rPr lang="en-US" baseline="0" dirty="0" smtClean="0"/>
              <a:t>This seemed less than useful to me because of the images’ documentary value and I decided to rearrange the collection by subject to facilitate better accessibility.  The larger number of subject terms allows a user to search more successfully than the previous arrangement .</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one of Faulk’s photographs of Vicksburg</a:t>
            </a:r>
            <a:r>
              <a:rPr lang="en-US" baseline="0" dirty="0" smtClean="0"/>
              <a:t> the day after the 1953 tornado.</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My third example is</a:t>
            </a:r>
            <a:r>
              <a:rPr lang="en-US" baseline="0" dirty="0" smtClean="0"/>
              <a:t> a personal photograph series. </a:t>
            </a:r>
            <a:r>
              <a:rPr lang="en-US" dirty="0" smtClean="0"/>
              <a:t>The Hightower, Montgomery, Perkins, Castles and Stiles Families Papers</a:t>
            </a:r>
            <a:r>
              <a:rPr lang="en-US" baseline="0" dirty="0" smtClean="0"/>
              <a:t> is a typical if larger family collection. It included manuscript material, costumes, artifacts and 2,000 photographs. It is an interesting group of photographs of 5 local families linked by the marriages of the female members.</a:t>
            </a:r>
          </a:p>
          <a:p>
            <a:endParaRPr lang="en-US" baseline="0" dirty="0" smtClean="0"/>
          </a:p>
          <a:p>
            <a:r>
              <a:rPr lang="en-US" baseline="0" dirty="0" smtClean="0"/>
              <a:t>At acquisition there was little original order and the photographs were dominated by snapshots. This one is of Meta and Hugh Hightower at Civilian Conservation Corps Camp </a:t>
            </a:r>
            <a:r>
              <a:rPr lang="en-US" baseline="0" dirty="0" err="1" smtClean="0"/>
              <a:t>Trask</a:t>
            </a:r>
            <a:r>
              <a:rPr lang="en-US" baseline="0" dirty="0" smtClean="0"/>
              <a:t> in  Oregon, around 1941.</a:t>
            </a:r>
          </a:p>
          <a:p>
            <a:endParaRPr lang="en-US" baseline="0" dirty="0" smtClean="0"/>
          </a:p>
          <a:p>
            <a:r>
              <a:rPr lang="en-US" baseline="0" dirty="0" smtClean="0"/>
              <a:t>The photographs were in different containers: candy boxes, shoe boxes or just among correspondence, artifacts etc. Arranging them simply as a series with only family subjects may have been possible under MPLP. Many of the snapshots had limited metadata.</a:t>
            </a:r>
          </a:p>
          <a:p>
            <a:endParaRPr lang="en-US" baseline="0" dirty="0" smtClean="0"/>
          </a:p>
          <a:p>
            <a:r>
              <a:rPr lang="en-US" baseline="0" dirty="0" smtClean="0"/>
              <a:t>However, I did not consider MPLP very useful in this situation because the value to a user would have been severely limited and required a lot of searching through the images to find anything. The images were arranged by family and then by individual and place, with these subseries in chronological order.  This took less time than expected once I became familiar with the families and very few images remained unidentified at the end. Most of the images had very little metadata such as name and date but the arrangement and description at least points the user in a direction which MPLP would not have been able to do.</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conclusion, I suggest that there cannot be a universal application of MPLP to photographs</a:t>
            </a:r>
            <a:r>
              <a:rPr lang="en-US" baseline="0" dirty="0" smtClean="0"/>
              <a:t> since there is so much variation in the content.</a:t>
            </a:r>
          </a:p>
          <a:p>
            <a:endParaRPr lang="en-US" baseline="0" dirty="0" smtClean="0"/>
          </a:p>
          <a:p>
            <a:r>
              <a:rPr lang="en-US" baseline="0" dirty="0" smtClean="0"/>
              <a:t>MPLP is most useful for large collections or well-ordered collections </a:t>
            </a:r>
          </a:p>
          <a:p>
            <a:endParaRPr lang="en-US" baseline="0" dirty="0" smtClean="0"/>
          </a:p>
          <a:p>
            <a:r>
              <a:rPr lang="en-US" baseline="0" dirty="0" smtClean="0"/>
              <a:t>But to give more sufficient access to photographs requires more intensive appraisal than MPLP allows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what are the benefits we have seen to processing photographs to the folder or item level</a:t>
            </a:r>
          </a:p>
          <a:p>
            <a:endParaRPr lang="en-US" dirty="0" smtClean="0"/>
          </a:p>
          <a:p>
            <a:pPr marL="228600" indent="-228600">
              <a:buAutoNum type="arabicPeriod"/>
            </a:pPr>
            <a:r>
              <a:rPr lang="en-US" dirty="0" smtClean="0"/>
              <a:t>Users can access the photographs much more easily because of the fuller descriptions and this</a:t>
            </a:r>
            <a:r>
              <a:rPr lang="en-US" baseline="0" dirty="0" smtClean="0"/>
              <a:t> is also of great assistance to reference staff. Use also increases</a:t>
            </a:r>
          </a:p>
          <a:p>
            <a:pPr marL="228600" indent="-228600">
              <a:buNone/>
            </a:pPr>
            <a:r>
              <a:rPr lang="en-US" baseline="0" dirty="0" smtClean="0"/>
              <a:t>2. Preservation issues can be addressed now which means fewer images are lost, the conservation required is less and not as costly, and damage does not spread to other images</a:t>
            </a:r>
          </a:p>
          <a:p>
            <a:pPr marL="228600" indent="-228600">
              <a:buNone/>
            </a:pPr>
            <a:r>
              <a:rPr lang="en-US" baseline="0" dirty="0" smtClean="0"/>
              <a:t>3. Like many archives, we have storage constraints and by </a:t>
            </a:r>
            <a:r>
              <a:rPr lang="en-US" baseline="0" dirty="0" err="1" smtClean="0"/>
              <a:t>rehousing</a:t>
            </a:r>
            <a:r>
              <a:rPr lang="en-US" baseline="0" dirty="0" smtClean="0"/>
              <a:t> collections and weeding duplicates we are better able to manage our stacks. It is also assists in the preservation of the images.</a:t>
            </a:r>
          </a:p>
          <a:p>
            <a:pPr marL="228600" indent="-228600">
              <a:buNone/>
            </a:pPr>
            <a:r>
              <a:rPr lang="en-US" baseline="0" dirty="0" smtClean="0"/>
              <a:t>4. The identification of significant images is simpler and we are able to locate images relating to important historical and local people, places and events, minorities, agricultural practices etc which we would like to highlight</a:t>
            </a:r>
          </a:p>
          <a:p>
            <a:pPr marL="228600" indent="-228600">
              <a:buNone/>
            </a:pPr>
            <a:r>
              <a:rPr lang="en-US" baseline="0" dirty="0" smtClean="0"/>
              <a:t>5. We have also found that lower level processing makes it easier to identify candidates for digitization but that is all I want to say on that subject so I don’t encroach on Pamela’s presentation</a:t>
            </a:r>
          </a:p>
        </p:txBody>
      </p:sp>
      <p:sp>
        <p:nvSpPr>
          <p:cNvPr id="4" name="Slide Number Placeholder 3"/>
          <p:cNvSpPr>
            <a:spLocks noGrp="1"/>
          </p:cNvSpPr>
          <p:nvPr>
            <p:ph type="sldNum" sz="quarter" idx="10"/>
          </p:nvPr>
        </p:nvSpPr>
        <p:spPr/>
        <p:txBody>
          <a:bodyPr/>
          <a:lstStyle/>
          <a:p>
            <a:fld id="{B9EFD144-8AC1-467A-9E34-23727D5EE967}"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I want to end by</a:t>
            </a:r>
            <a:r>
              <a:rPr lang="en-US" baseline="0" dirty="0" smtClean="0"/>
              <a:t> showing two images which were found in collections which at least partly justifies item-level description. </a:t>
            </a:r>
            <a:r>
              <a:rPr lang="en-US" dirty="0" smtClean="0"/>
              <a:t>The first</a:t>
            </a:r>
            <a:r>
              <a:rPr lang="en-US" baseline="0" dirty="0" smtClean="0"/>
              <a:t> comes from the Harris Barnes Papers which I mentioned previously.  It shows a parade on the MSU campus and is one of a number of images taken around 1940 by Barnes when he was a student here. The collection had very few  images of non-agricultural subjects or ones that predated the 1960s. This group of brittle negatives was found among some personal items in an unidentified envelope which minimal processing would have overlooked.</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second image </a:t>
            </a:r>
            <a:r>
              <a:rPr lang="en-US" baseline="0" dirty="0" smtClean="0"/>
              <a:t>is from the Charles Johnson Faulk Papers and was a particularly exciting find. It shows the Union packet steamer Baltic moored at Vicksburg around 1864. This armored transport served with the Mississippi Marine Brigade during the Civil War and is the only image I have discovered of one of its ships. Operating in Tennessee, Mississippi and Louisiana from 1862 the Brigade was supposed to be a river-based force to support army operations but it actually did little more than harass civilians and was disbanded in 1864. The print was in an envelope from a photographer operating in Kansas with no identification pertaining to the image, within a folder of prints labeled 1930s and 1940s. Again, it would certainly have been missed by MPLP processing.</a:t>
            </a:r>
          </a:p>
          <a:p>
            <a:endParaRPr lang="en-US" baseline="0" dirty="0" smtClean="0"/>
          </a:p>
          <a:p>
            <a:r>
              <a:rPr lang="en-US" baseline="0" dirty="0" smtClean="0"/>
              <a:t>I am not suggesting that every photographic collection deserves item-level processing on the off-chance something important may lie within. MPLP is an effective tool but we choose to use it judiciously. Our experience here at Mississippi State has confirmed that an efficient processor can arrange and describe photographs at a lower level than MPLP recommends without taking an inordinate amount of time and to the benefit of users. Thank you.</a:t>
            </a:r>
            <a:endParaRPr lang="en-US" dirty="0"/>
          </a:p>
        </p:txBody>
      </p:sp>
      <p:sp>
        <p:nvSpPr>
          <p:cNvPr id="4" name="Slide Number Placeholder 3"/>
          <p:cNvSpPr>
            <a:spLocks noGrp="1"/>
          </p:cNvSpPr>
          <p:nvPr>
            <p:ph type="sldNum" sz="quarter" idx="10"/>
          </p:nvPr>
        </p:nvSpPr>
        <p:spPr/>
        <p:txBody>
          <a:bodyPr/>
          <a:lstStyle/>
          <a:p>
            <a:fld id="{B9EFD144-8AC1-467A-9E34-23727D5EE967}" type="slidenum">
              <a:rPr lang="en-US" smtClean="0"/>
              <a:pPr/>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075A98-52E2-4D84-8AFB-294AF2F97DF4}" type="datetimeFigureOut">
              <a:rPr lang="en-US" smtClean="0"/>
              <a:pPr/>
              <a:t>4/29/2011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42D7D5-30AE-47D6-8FDD-8BA4B05C82C8}" type="slidenum">
              <a:rPr lang="en-US" smtClean="0"/>
              <a:pPr/>
              <a:t>‹#›</a:t>
            </a:fld>
            <a:endParaRPr lang="en-US"/>
          </a:p>
        </p:txBody>
      </p:sp>
      <p:sp>
        <p:nvSpPr>
          <p:cNvPr id="2" name="Title 1"/>
          <p:cNvSpPr>
            <a:spLocks noGrp="1"/>
          </p:cNvSpPr>
          <p:nvPr>
            <p:ph type="ctrTitle"/>
          </p:nvPr>
        </p:nvSpPr>
        <p:spPr>
          <a:xfrm>
            <a:off x="685800" y="2130425"/>
            <a:ext cx="7772400" cy="1470025"/>
          </a:xfrm>
        </p:spPr>
        <p:txBody>
          <a:bodyPr/>
          <a:lstStyle>
            <a:lvl1pPr>
              <a:defRPr>
                <a:solidFill>
                  <a:schemeClr val="tx1"/>
                </a:solidFill>
              </a:defRPr>
            </a:lvl1pPr>
          </a:lstStyle>
          <a:p>
            <a:r>
              <a:rPr lang="en-US" smtClean="0"/>
              <a:t>Click to edit Master title style</a:t>
            </a:r>
            <a:endParaRPr lang="en-US"/>
          </a:p>
        </p:txBody>
      </p:sp>
    </p:spTree>
    <p:extLst>
      <p:ext uri="{BB962C8B-B14F-4D97-AF65-F5344CB8AC3E}">
        <p14:creationId xmlns="" xmlns:p14="http://schemas.microsoft.com/office/powerpoint/2010/main" val="2182713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075A98-52E2-4D84-8AFB-294AF2F97DF4}" type="datetimeFigureOut">
              <a:rPr lang="en-US" smtClean="0"/>
              <a:pPr/>
              <a:t>4/29/2011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42D7D5-30AE-47D6-8FDD-8BA4B05C82C8}" type="slidenum">
              <a:rPr lang="en-US" smtClean="0"/>
              <a:pPr/>
              <a:t>‹#›</a:t>
            </a:fld>
            <a:endParaRPr lang="en-US"/>
          </a:p>
        </p:txBody>
      </p:sp>
    </p:spTree>
    <p:extLst>
      <p:ext uri="{BB962C8B-B14F-4D97-AF65-F5344CB8AC3E}">
        <p14:creationId xmlns="" xmlns:p14="http://schemas.microsoft.com/office/powerpoint/2010/main" val="2665683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075A98-52E2-4D84-8AFB-294AF2F97DF4}" type="datetimeFigureOut">
              <a:rPr lang="en-US" smtClean="0"/>
              <a:pPr/>
              <a:t>4/29/2011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42D7D5-30AE-47D6-8FDD-8BA4B05C82C8}" type="slidenum">
              <a:rPr lang="en-US" smtClean="0"/>
              <a:pPr/>
              <a:t>‹#›</a:t>
            </a:fld>
            <a:endParaRPr lang="en-US"/>
          </a:p>
        </p:txBody>
      </p:sp>
    </p:spTree>
    <p:extLst>
      <p:ext uri="{BB962C8B-B14F-4D97-AF65-F5344CB8AC3E}">
        <p14:creationId xmlns="" xmlns:p14="http://schemas.microsoft.com/office/powerpoint/2010/main" val="2124968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075A98-52E2-4D84-8AFB-294AF2F97DF4}" type="datetimeFigureOut">
              <a:rPr lang="en-US" smtClean="0"/>
              <a:pPr/>
              <a:t>4/29/2011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42D7D5-30AE-47D6-8FDD-8BA4B05C82C8}" type="slidenum">
              <a:rPr lang="en-US" smtClean="0"/>
              <a:pPr/>
              <a:t>‹#›</a:t>
            </a:fld>
            <a:endParaRPr lang="en-US"/>
          </a:p>
        </p:txBody>
      </p:sp>
    </p:spTree>
    <p:extLst>
      <p:ext uri="{BB962C8B-B14F-4D97-AF65-F5344CB8AC3E}">
        <p14:creationId xmlns="" xmlns:p14="http://schemas.microsoft.com/office/powerpoint/2010/main" val="999858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075A98-52E2-4D84-8AFB-294AF2F97DF4}" type="datetimeFigureOut">
              <a:rPr lang="en-US" smtClean="0"/>
              <a:pPr/>
              <a:t>4/29/2011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42D7D5-30AE-47D6-8FDD-8BA4B05C82C8}" type="slidenum">
              <a:rPr lang="en-US" smtClean="0"/>
              <a:pPr/>
              <a:t>‹#›</a:t>
            </a:fld>
            <a:endParaRPr lang="en-US"/>
          </a:p>
        </p:txBody>
      </p:sp>
    </p:spTree>
    <p:extLst>
      <p:ext uri="{BB962C8B-B14F-4D97-AF65-F5344CB8AC3E}">
        <p14:creationId xmlns="" xmlns:p14="http://schemas.microsoft.com/office/powerpoint/2010/main" val="2662489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075A98-52E2-4D84-8AFB-294AF2F97DF4}" type="datetimeFigureOut">
              <a:rPr lang="en-US" smtClean="0"/>
              <a:pPr/>
              <a:t>4/29/2011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42D7D5-30AE-47D6-8FDD-8BA4B05C82C8}" type="slidenum">
              <a:rPr lang="en-US" smtClean="0"/>
              <a:pPr/>
              <a:t>‹#›</a:t>
            </a:fld>
            <a:endParaRPr lang="en-US"/>
          </a:p>
        </p:txBody>
      </p:sp>
    </p:spTree>
    <p:extLst>
      <p:ext uri="{BB962C8B-B14F-4D97-AF65-F5344CB8AC3E}">
        <p14:creationId xmlns="" xmlns:p14="http://schemas.microsoft.com/office/powerpoint/2010/main" val="1400620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075A98-52E2-4D84-8AFB-294AF2F97DF4}" type="datetimeFigureOut">
              <a:rPr lang="en-US" smtClean="0"/>
              <a:pPr/>
              <a:t>4/29/2011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42D7D5-30AE-47D6-8FDD-8BA4B05C82C8}" type="slidenum">
              <a:rPr lang="en-US" smtClean="0"/>
              <a:pPr/>
              <a:t>‹#›</a:t>
            </a:fld>
            <a:endParaRPr lang="en-US"/>
          </a:p>
        </p:txBody>
      </p:sp>
    </p:spTree>
    <p:extLst>
      <p:ext uri="{BB962C8B-B14F-4D97-AF65-F5344CB8AC3E}">
        <p14:creationId xmlns="" xmlns:p14="http://schemas.microsoft.com/office/powerpoint/2010/main" val="2515076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075A98-52E2-4D84-8AFB-294AF2F97DF4}" type="datetimeFigureOut">
              <a:rPr lang="en-US" smtClean="0"/>
              <a:pPr/>
              <a:t>4/29/2011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42D7D5-30AE-47D6-8FDD-8BA4B05C82C8}" type="slidenum">
              <a:rPr lang="en-US" smtClean="0"/>
              <a:pPr/>
              <a:t>‹#›</a:t>
            </a:fld>
            <a:endParaRPr lang="en-US"/>
          </a:p>
        </p:txBody>
      </p:sp>
    </p:spTree>
    <p:extLst>
      <p:ext uri="{BB962C8B-B14F-4D97-AF65-F5344CB8AC3E}">
        <p14:creationId xmlns="" xmlns:p14="http://schemas.microsoft.com/office/powerpoint/2010/main" val="259726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075A98-52E2-4D84-8AFB-294AF2F97DF4}" type="datetimeFigureOut">
              <a:rPr lang="en-US" smtClean="0"/>
              <a:pPr/>
              <a:t>4/29/2011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42D7D5-30AE-47D6-8FDD-8BA4B05C82C8}" type="slidenum">
              <a:rPr lang="en-US" smtClean="0"/>
              <a:pPr/>
              <a:t>‹#›</a:t>
            </a:fld>
            <a:endParaRPr lang="en-US"/>
          </a:p>
        </p:txBody>
      </p:sp>
    </p:spTree>
    <p:extLst>
      <p:ext uri="{BB962C8B-B14F-4D97-AF65-F5344CB8AC3E}">
        <p14:creationId xmlns="" xmlns:p14="http://schemas.microsoft.com/office/powerpoint/2010/main" val="3487772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075A98-52E2-4D84-8AFB-294AF2F97DF4}" type="datetimeFigureOut">
              <a:rPr lang="en-US" smtClean="0"/>
              <a:pPr/>
              <a:t>4/29/2011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42D7D5-30AE-47D6-8FDD-8BA4B05C82C8}" type="slidenum">
              <a:rPr lang="en-US" smtClean="0"/>
              <a:pPr/>
              <a:t>‹#›</a:t>
            </a:fld>
            <a:endParaRPr lang="en-US"/>
          </a:p>
        </p:txBody>
      </p:sp>
    </p:spTree>
    <p:extLst>
      <p:ext uri="{BB962C8B-B14F-4D97-AF65-F5344CB8AC3E}">
        <p14:creationId xmlns="" xmlns:p14="http://schemas.microsoft.com/office/powerpoint/2010/main" val="3935922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075A98-52E2-4D84-8AFB-294AF2F97DF4}" type="datetimeFigureOut">
              <a:rPr lang="en-US" smtClean="0"/>
              <a:pPr/>
              <a:t>4/29/2011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42D7D5-30AE-47D6-8FDD-8BA4B05C82C8}" type="slidenum">
              <a:rPr lang="en-US" smtClean="0"/>
              <a:pPr/>
              <a:t>‹#›</a:t>
            </a:fld>
            <a:endParaRPr lang="en-US"/>
          </a:p>
        </p:txBody>
      </p:sp>
    </p:spTree>
    <p:extLst>
      <p:ext uri="{BB962C8B-B14F-4D97-AF65-F5344CB8AC3E}">
        <p14:creationId xmlns="" xmlns:p14="http://schemas.microsoft.com/office/powerpoint/2010/main" val="769893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65000"/>
              </a:schemeClr>
            </a:gs>
            <a:gs pos="50000">
              <a:schemeClr val="bg1">
                <a:lumMod val="75000"/>
              </a:schemeClr>
            </a:gs>
            <a:gs pos="100000">
              <a:schemeClr val="bg1">
                <a:lumMod val="85000"/>
              </a:schemeClr>
            </a:gs>
          </a:gsLst>
          <a:lin ang="5400000" scaled="0"/>
          <a:tileRect/>
        </a:gradFill>
        <a:effectLst/>
      </p:bgPr>
    </p:bg>
    <p:spTree>
      <p:nvGrpSpPr>
        <p:cNvPr id="1" name=""/>
        <p:cNvGrpSpPr/>
        <p:nvPr/>
      </p:nvGrpSpPr>
      <p:grpSpPr>
        <a:xfrm>
          <a:off x="0" y="0"/>
          <a:ext cx="0" cy="0"/>
          <a:chOff x="0" y="0"/>
          <a:chExt cx="0" cy="0"/>
        </a:xfrm>
      </p:grpSpPr>
      <p:sp>
        <p:nvSpPr>
          <p:cNvPr id="8" name="Rectangle 7"/>
          <p:cNvSpPr/>
          <p:nvPr/>
        </p:nvSpPr>
        <p:spPr>
          <a:xfrm>
            <a:off x="0" y="5867400"/>
            <a:ext cx="9144000" cy="990600"/>
          </a:xfrm>
          <a:prstGeom prst="rect">
            <a:avLst/>
          </a:prstGeom>
          <a:solidFill>
            <a:srgbClr val="3A1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9144000" cy="1905000"/>
          </a:xfrm>
          <a:prstGeom prst="rect">
            <a:avLst/>
          </a:prstGeom>
          <a:solidFill>
            <a:srgbClr val="5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1000" y="1524000"/>
            <a:ext cx="8382000" cy="472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Title Placeholder 1"/>
          <p:cNvSpPr>
            <a:spLocks noGrp="1"/>
          </p:cNvSpPr>
          <p:nvPr>
            <p:ph type="title"/>
          </p:nvPr>
        </p:nvSpPr>
        <p:spPr>
          <a:xfrm>
            <a:off x="152400" y="268550"/>
            <a:ext cx="66294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075A98-52E2-4D84-8AFB-294AF2F97DF4}" type="datetimeFigureOut">
              <a:rPr lang="en-US" smtClean="0"/>
              <a:pPr/>
              <a:t>4/29/2011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42D7D5-30AE-47D6-8FDD-8BA4B05C82C8}" type="slidenum">
              <a:rPr lang="en-US" smtClean="0"/>
              <a:pPr/>
              <a:t>‹#›</a:t>
            </a:fld>
            <a:endParaRPr lang="en-US"/>
          </a:p>
        </p:txBody>
      </p:sp>
      <p:pic>
        <p:nvPicPr>
          <p:cNvPr id="14" name="Picture 13"/>
          <p:cNvPicPr>
            <a:picLocks noChangeAspect="1"/>
          </p:cNvPicPr>
          <p:nvPr/>
        </p:nvPicPr>
        <p:blipFill>
          <a:blip r:embed="rId13" cstate="print">
            <a:extLst>
              <a:ext uri="{28A0092B-C50C-407E-A947-70E740481C1C}">
                <a14:useLocalDpi xmlns="" xmlns:a14="http://schemas.microsoft.com/office/drawing/2010/main" val="0"/>
              </a:ext>
            </a:extLst>
          </a:blip>
          <a:stretch>
            <a:fillRect/>
          </a:stretch>
        </p:blipFill>
        <p:spPr>
          <a:xfrm>
            <a:off x="7162800" y="211513"/>
            <a:ext cx="1828800" cy="1195598"/>
          </a:xfrm>
          <a:prstGeom prst="rect">
            <a:avLst/>
          </a:prstGeom>
        </p:spPr>
      </p:pic>
    </p:spTree>
    <p:extLst>
      <p:ext uri="{BB962C8B-B14F-4D97-AF65-F5344CB8AC3E}">
        <p14:creationId xmlns="" xmlns:p14="http://schemas.microsoft.com/office/powerpoint/2010/main" val="804133806"/>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ctr"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81000" y="4267200"/>
            <a:ext cx="8382000" cy="1828800"/>
          </a:xfrm>
        </p:spPr>
        <p:txBody>
          <a:bodyPr>
            <a:normAutofit/>
          </a:bodyPr>
          <a:lstStyle/>
          <a:p>
            <a:r>
              <a:rPr lang="en-US" dirty="0" smtClean="0">
                <a:solidFill>
                  <a:schemeClr val="tx1">
                    <a:lumMod val="50000"/>
                    <a:lumOff val="50000"/>
                  </a:schemeClr>
                </a:solidFill>
              </a:rPr>
              <a:t>Gerald </a:t>
            </a:r>
            <a:r>
              <a:rPr lang="en-US" dirty="0" err="1" smtClean="0">
                <a:solidFill>
                  <a:schemeClr val="tx1">
                    <a:lumMod val="50000"/>
                    <a:lumOff val="50000"/>
                  </a:schemeClr>
                </a:solidFill>
              </a:rPr>
              <a:t>Chaudron</a:t>
            </a:r>
            <a:r>
              <a:rPr lang="en-US" dirty="0" smtClean="0">
                <a:solidFill>
                  <a:schemeClr val="tx1">
                    <a:lumMod val="50000"/>
                    <a:lumOff val="50000"/>
                  </a:schemeClr>
                </a:solidFill>
              </a:rPr>
              <a:t>, PhD, CA</a:t>
            </a:r>
          </a:p>
          <a:p>
            <a:r>
              <a:rPr lang="en-US" sz="1600" dirty="0" smtClean="0"/>
              <a:t>Assistant Professor, Manuscripts</a:t>
            </a:r>
          </a:p>
          <a:p>
            <a:r>
              <a:rPr lang="en-US" sz="1600" dirty="0" smtClean="0"/>
              <a:t>Special Collections</a:t>
            </a:r>
          </a:p>
          <a:p>
            <a:r>
              <a:rPr lang="en-US" sz="1600" dirty="0" smtClean="0"/>
              <a:t>Mississippi State University Libraries</a:t>
            </a:r>
            <a:endParaRPr lang="en-US" sz="1600" dirty="0"/>
          </a:p>
        </p:txBody>
      </p:sp>
      <p:sp>
        <p:nvSpPr>
          <p:cNvPr id="3" name="Title 2"/>
          <p:cNvSpPr>
            <a:spLocks noGrp="1"/>
          </p:cNvSpPr>
          <p:nvPr>
            <p:ph type="ctrTitle"/>
          </p:nvPr>
        </p:nvSpPr>
        <p:spPr/>
        <p:txBody>
          <a:bodyPr/>
          <a:lstStyle/>
          <a:p>
            <a:r>
              <a:rPr lang="en-US" dirty="0" smtClean="0"/>
              <a:t>To MPLP or not to MPLP: That is the question with photographs, Part 1.</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0"/>
            <a:ext cx="6629400" cy="1524000"/>
          </a:xfrm>
        </p:spPr>
        <p:txBody>
          <a:bodyPr/>
          <a:lstStyle/>
          <a:p>
            <a:r>
              <a:rPr lang="en-US" dirty="0" smtClean="0"/>
              <a:t>MPLP</a:t>
            </a:r>
            <a:endParaRPr lang="en-US" dirty="0"/>
          </a:p>
        </p:txBody>
      </p:sp>
      <p:sp>
        <p:nvSpPr>
          <p:cNvPr id="2" name="Content Placeholder 1"/>
          <p:cNvSpPr>
            <a:spLocks noGrp="1"/>
          </p:cNvSpPr>
          <p:nvPr>
            <p:ph sz="half" idx="1"/>
          </p:nvPr>
        </p:nvSpPr>
        <p:spPr>
          <a:xfrm>
            <a:off x="304800" y="1524000"/>
            <a:ext cx="5181600" cy="4572000"/>
          </a:xfrm>
        </p:spPr>
        <p:txBody>
          <a:bodyPr>
            <a:normAutofit/>
          </a:bodyPr>
          <a:lstStyle/>
          <a:p>
            <a:pPr>
              <a:buNone/>
            </a:pPr>
            <a:r>
              <a:rPr lang="en-US" dirty="0" smtClean="0"/>
              <a:t>Mark Greene &amp; Dennis </a:t>
            </a:r>
            <a:r>
              <a:rPr lang="en-US" dirty="0" err="1" smtClean="0"/>
              <a:t>Meissner</a:t>
            </a:r>
            <a:r>
              <a:rPr lang="en-US" dirty="0" smtClean="0"/>
              <a:t>, ‘More Product, Less Process: Revamping Traditional Archival Processing’, </a:t>
            </a:r>
            <a:r>
              <a:rPr lang="en-US" i="1" dirty="0" smtClean="0"/>
              <a:t>American Archivist</a:t>
            </a:r>
            <a:r>
              <a:rPr lang="en-US" dirty="0" smtClean="0"/>
              <a:t>, 68 (2), 2005, pp. 208-263</a:t>
            </a:r>
          </a:p>
          <a:p>
            <a:endParaRPr lang="en-US" dirty="0" smtClean="0"/>
          </a:p>
          <a:p>
            <a:endParaRPr lang="en-US" dirty="0"/>
          </a:p>
        </p:txBody>
      </p:sp>
      <p:pic>
        <p:nvPicPr>
          <p:cNvPr id="1028" name="Picture 4"/>
          <p:cNvPicPr>
            <a:picLocks noGrp="1" noChangeAspect="1" noChangeArrowheads="1"/>
          </p:cNvPicPr>
          <p:nvPr>
            <p:ph sz="half" idx="2"/>
          </p:nvPr>
        </p:nvPicPr>
        <p:blipFill>
          <a:blip r:embed="rId3" cstate="print"/>
          <a:srcRect/>
          <a:stretch>
            <a:fillRect/>
          </a:stretch>
        </p:blipFill>
        <p:spPr bwMode="auto">
          <a:xfrm>
            <a:off x="5334000" y="1600200"/>
            <a:ext cx="3352800" cy="4572000"/>
          </a:xfrm>
          <a:prstGeom prst="rect">
            <a:avLst/>
          </a:prstGeom>
          <a:noFill/>
          <a:ln w="9525">
            <a:noFill/>
            <a:miter lim="800000"/>
            <a:headEnd/>
            <a:tailEnd/>
          </a:ln>
          <a:effectLst>
            <a:innerShdw blurRad="228600" dir="8040000">
              <a:prstClr val="black">
                <a:alpha val="88000"/>
              </a:prstClr>
            </a:inn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0"/>
            <a:ext cx="6629400" cy="1524000"/>
          </a:xfrm>
        </p:spPr>
        <p:txBody>
          <a:bodyPr/>
          <a:lstStyle/>
          <a:p>
            <a:r>
              <a:rPr lang="en-US" dirty="0" smtClean="0"/>
              <a:t>MPLP</a:t>
            </a:r>
            <a:endParaRPr lang="en-US" dirty="0"/>
          </a:p>
        </p:txBody>
      </p:sp>
      <p:sp>
        <p:nvSpPr>
          <p:cNvPr id="2" name="Content Placeholder 1"/>
          <p:cNvSpPr>
            <a:spLocks noGrp="1"/>
          </p:cNvSpPr>
          <p:nvPr>
            <p:ph idx="1"/>
          </p:nvPr>
        </p:nvSpPr>
        <p:spPr>
          <a:xfrm>
            <a:off x="457200" y="1524000"/>
            <a:ext cx="8229600" cy="4724400"/>
          </a:xfrm>
        </p:spPr>
        <p:txBody>
          <a:bodyPr>
            <a:normAutofit fontScale="92500" lnSpcReduction="20000"/>
          </a:bodyPr>
          <a:lstStyle/>
          <a:p>
            <a:pPr>
              <a:buFont typeface="Wingdings" pitchFamily="2" charset="2"/>
              <a:buChar char="v"/>
            </a:pPr>
            <a:r>
              <a:rPr lang="en-US" sz="3500" dirty="0" smtClean="0"/>
              <a:t>General recommendations</a:t>
            </a:r>
            <a:endParaRPr lang="en-US" dirty="0" smtClean="0"/>
          </a:p>
          <a:p>
            <a:pPr>
              <a:buNone/>
            </a:pPr>
            <a:endParaRPr lang="en-US" dirty="0" smtClean="0"/>
          </a:p>
          <a:p>
            <a:r>
              <a:rPr lang="en-US" dirty="0" smtClean="0"/>
              <a:t>   No arrangement below series level</a:t>
            </a:r>
          </a:p>
          <a:p>
            <a:endParaRPr lang="en-US" dirty="0" smtClean="0"/>
          </a:p>
          <a:p>
            <a:r>
              <a:rPr lang="en-US" dirty="0" smtClean="0"/>
              <a:t>   Description should be at the same level as    </a:t>
            </a:r>
          </a:p>
          <a:p>
            <a:pPr>
              <a:buNone/>
            </a:pPr>
            <a:r>
              <a:rPr lang="en-US" dirty="0" smtClean="0"/>
              <a:t>         arrangement</a:t>
            </a:r>
          </a:p>
          <a:p>
            <a:endParaRPr lang="en-US" dirty="0" smtClean="0"/>
          </a:p>
          <a:p>
            <a:r>
              <a:rPr lang="en-US" dirty="0" smtClean="0"/>
              <a:t>   Minimal to no preservation</a:t>
            </a:r>
          </a:p>
          <a:p>
            <a:endParaRPr lang="en-US" dirty="0" smtClean="0"/>
          </a:p>
          <a:p>
            <a:r>
              <a:rPr lang="en-US" dirty="0" smtClean="0"/>
              <a:t>   No separation of photographs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0"/>
            <a:ext cx="6629400" cy="1524000"/>
          </a:xfrm>
        </p:spPr>
        <p:txBody>
          <a:bodyPr/>
          <a:lstStyle/>
          <a:p>
            <a:r>
              <a:rPr lang="en-US" dirty="0" smtClean="0"/>
              <a:t>MPLP</a:t>
            </a:r>
            <a:endParaRPr lang="en-US" dirty="0"/>
          </a:p>
        </p:txBody>
      </p:sp>
      <p:sp>
        <p:nvSpPr>
          <p:cNvPr id="2" name="Content Placeholder 1"/>
          <p:cNvSpPr>
            <a:spLocks noGrp="1"/>
          </p:cNvSpPr>
          <p:nvPr>
            <p:ph idx="1"/>
          </p:nvPr>
        </p:nvSpPr>
        <p:spPr/>
        <p:txBody>
          <a:bodyPr>
            <a:normAutofit fontScale="85000" lnSpcReduction="20000"/>
          </a:bodyPr>
          <a:lstStyle/>
          <a:p>
            <a:pPr>
              <a:buFont typeface="Wingdings" pitchFamily="2" charset="2"/>
              <a:buChar char="v"/>
            </a:pPr>
            <a:r>
              <a:rPr lang="en-US" dirty="0" smtClean="0"/>
              <a:t>Goal:</a:t>
            </a:r>
          </a:p>
          <a:p>
            <a:r>
              <a:rPr lang="en-US" dirty="0" smtClean="0"/>
              <a:t>   Maximize accessibility of collections to users by  </a:t>
            </a:r>
          </a:p>
          <a:p>
            <a:pPr>
              <a:buNone/>
            </a:pPr>
            <a:r>
              <a:rPr lang="en-US" dirty="0" smtClean="0"/>
              <a:t>          eliminating processing backlogs</a:t>
            </a:r>
          </a:p>
          <a:p>
            <a:r>
              <a:rPr lang="en-US" dirty="0" smtClean="0"/>
              <a:t>   More efficient use of resources</a:t>
            </a:r>
          </a:p>
          <a:p>
            <a:r>
              <a:rPr lang="en-US" dirty="0" smtClean="0"/>
              <a:t>   Let future events drive further work</a:t>
            </a:r>
          </a:p>
          <a:p>
            <a:endParaRPr lang="en-US" dirty="0" smtClean="0"/>
          </a:p>
          <a:p>
            <a:pPr>
              <a:buFont typeface="Wingdings" pitchFamily="2" charset="2"/>
              <a:buChar char="v"/>
            </a:pPr>
            <a:r>
              <a:rPr lang="en-US" dirty="0" smtClean="0"/>
              <a:t>Provisos:</a:t>
            </a:r>
          </a:p>
          <a:p>
            <a:r>
              <a:rPr lang="en-US" dirty="0" smtClean="0"/>
              <a:t>   Most applicable to 20</a:t>
            </a:r>
            <a:r>
              <a:rPr lang="en-US" baseline="30000" dirty="0" smtClean="0"/>
              <a:t>th</a:t>
            </a:r>
            <a:r>
              <a:rPr lang="en-US" dirty="0" smtClean="0"/>
              <a:t> century records</a:t>
            </a:r>
          </a:p>
          <a:p>
            <a:r>
              <a:rPr lang="en-US" dirty="0" smtClean="0"/>
              <a:t>   Level of processing may vary from collection to </a:t>
            </a:r>
          </a:p>
          <a:p>
            <a:pPr>
              <a:buNone/>
            </a:pPr>
            <a:r>
              <a:rPr lang="en-US" dirty="0" smtClean="0"/>
              <a:t>          collection</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gchaudron\Desktop\Presentation\img002.jpg"/>
          <p:cNvPicPr>
            <a:picLocks noChangeAspect="1" noChangeArrowheads="1"/>
          </p:cNvPicPr>
          <p:nvPr/>
        </p:nvPicPr>
        <p:blipFill>
          <a:blip r:embed="rId3" cstate="print"/>
          <a:srcRect/>
          <a:stretch>
            <a:fillRect/>
          </a:stretch>
        </p:blipFill>
        <p:spPr bwMode="auto">
          <a:xfrm>
            <a:off x="1066800" y="1524000"/>
            <a:ext cx="7086599" cy="4724400"/>
          </a:xfrm>
          <a:prstGeom prst="rect">
            <a:avLst/>
          </a:prstGeom>
          <a:noFill/>
        </p:spPr>
      </p:pic>
      <p:sp>
        <p:nvSpPr>
          <p:cNvPr id="3" name="TextBox 2"/>
          <p:cNvSpPr txBox="1"/>
          <p:nvPr/>
        </p:nvSpPr>
        <p:spPr>
          <a:xfrm>
            <a:off x="533400" y="990600"/>
            <a:ext cx="3048000" cy="369332"/>
          </a:xfrm>
          <a:prstGeom prst="rect">
            <a:avLst/>
          </a:prstGeom>
          <a:solidFill>
            <a:schemeClr val="bg1"/>
          </a:solidFill>
        </p:spPr>
        <p:txBody>
          <a:bodyPr wrap="square" rtlCol="0">
            <a:spAutoFit/>
          </a:bodyPr>
          <a:lstStyle/>
          <a:p>
            <a:r>
              <a:rPr lang="en-US" i="1" dirty="0" smtClean="0"/>
              <a:t>Washington Street, circa 1930</a:t>
            </a:r>
            <a:endParaRPr lang="en-US" i="1" dirty="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0"/>
            <a:ext cx="6629400" cy="1524000"/>
          </a:xfrm>
        </p:spPr>
        <p:txBody>
          <a:bodyPr/>
          <a:lstStyle/>
          <a:p>
            <a:r>
              <a:rPr lang="en-US" dirty="0" smtClean="0"/>
              <a:t>MPLP and photographs</a:t>
            </a:r>
            <a:endParaRPr lang="en-US" dirty="0"/>
          </a:p>
        </p:txBody>
      </p:sp>
      <p:sp>
        <p:nvSpPr>
          <p:cNvPr id="2" name="Content Placeholder 1"/>
          <p:cNvSpPr>
            <a:spLocks noGrp="1"/>
          </p:cNvSpPr>
          <p:nvPr>
            <p:ph idx="1"/>
          </p:nvPr>
        </p:nvSpPr>
        <p:spPr>
          <a:xfrm>
            <a:off x="457200" y="1524000"/>
            <a:ext cx="8229600" cy="4724400"/>
          </a:xfrm>
        </p:spPr>
        <p:txBody>
          <a:bodyPr>
            <a:normAutofit/>
          </a:bodyPr>
          <a:lstStyle/>
          <a:p>
            <a:pPr>
              <a:buNone/>
            </a:pPr>
            <a:r>
              <a:rPr lang="en-US" dirty="0" smtClean="0"/>
              <a:t>Anne Foster, ‘Minimum Standards Processing and Photograph Collections’, </a:t>
            </a:r>
            <a:r>
              <a:rPr lang="en-US" i="1" dirty="0" smtClean="0"/>
              <a:t>Archival Issues</a:t>
            </a:r>
            <a:r>
              <a:rPr lang="en-US" dirty="0" smtClean="0"/>
              <a:t>, 30(2), 2006, pp. 107-118</a:t>
            </a:r>
          </a:p>
          <a:p>
            <a:endParaRPr lang="en-US" dirty="0" smtClean="0"/>
          </a:p>
          <a:p>
            <a:pPr>
              <a:buFont typeface="Wingdings" pitchFamily="2" charset="2"/>
              <a:buChar char="Ø"/>
            </a:pPr>
            <a:r>
              <a:rPr lang="en-US" dirty="0" smtClean="0"/>
              <a:t>    Initially considered MPLP at University of    </a:t>
            </a:r>
          </a:p>
          <a:p>
            <a:pPr>
              <a:buNone/>
            </a:pPr>
            <a:r>
              <a:rPr lang="en-US" dirty="0" smtClean="0"/>
              <a:t>       Alaska, Fairbanks to process 300 linear foot   </a:t>
            </a:r>
          </a:p>
          <a:p>
            <a:pPr>
              <a:buNone/>
            </a:pPr>
            <a:r>
              <a:rPr lang="en-US" dirty="0" smtClean="0"/>
              <a:t>       collection of scientific photographs</a:t>
            </a:r>
          </a:p>
          <a:p>
            <a:pPr>
              <a:buNone/>
            </a:pP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162800" cy="1524000"/>
          </a:xfrm>
        </p:spPr>
        <p:txBody>
          <a:bodyPr>
            <a:noAutofit/>
          </a:bodyPr>
          <a:lstStyle/>
          <a:p>
            <a:r>
              <a:rPr lang="en-US" sz="2800" dirty="0" smtClean="0">
                <a:latin typeface="Calibri" pitchFamily="34" charset="0"/>
              </a:rPr>
              <a:t>UAF Draft Processing Guidelines-Baseline</a:t>
            </a:r>
            <a:endParaRPr lang="en-US" sz="2800" dirty="0">
              <a:latin typeface="Calibri" pitchFamily="34" charset="0"/>
            </a:endParaRPr>
          </a:p>
        </p:txBody>
      </p:sp>
      <p:sp>
        <p:nvSpPr>
          <p:cNvPr id="3" name="Rectangle 2"/>
          <p:cNvSpPr/>
          <p:nvPr/>
        </p:nvSpPr>
        <p:spPr>
          <a:xfrm>
            <a:off x="457200" y="1676400"/>
            <a:ext cx="8458200" cy="4401205"/>
          </a:xfrm>
          <a:prstGeom prst="rect">
            <a:avLst/>
          </a:prstGeom>
        </p:spPr>
        <p:txBody>
          <a:bodyPr wrap="square">
            <a:spAutoFit/>
          </a:bodyPr>
          <a:lstStyle/>
          <a:p>
            <a:pPr>
              <a:buFont typeface="Wingdings" pitchFamily="2" charset="2"/>
              <a:buChar char="v"/>
            </a:pPr>
            <a:r>
              <a:rPr lang="en-US" sz="2000" dirty="0" smtClean="0"/>
              <a:t>Acquisition</a:t>
            </a:r>
          </a:p>
          <a:p>
            <a:pPr>
              <a:buFont typeface="Arial" pitchFamily="34" charset="0"/>
              <a:buChar char="•"/>
            </a:pPr>
            <a:r>
              <a:rPr lang="en-US" sz="1600" dirty="0" smtClean="0"/>
              <a:t>   </a:t>
            </a:r>
            <a:r>
              <a:rPr lang="en-US" dirty="0" smtClean="0"/>
              <a:t>Donor identification &amp; pre-weeding</a:t>
            </a:r>
            <a:endParaRPr lang="en-US" dirty="0" smtClean="0">
              <a:latin typeface="Calibri" pitchFamily="34" charset="0"/>
            </a:endParaRPr>
          </a:p>
          <a:p>
            <a:pPr>
              <a:buFont typeface="Wingdings" pitchFamily="2" charset="2"/>
              <a:buChar char="v"/>
            </a:pPr>
            <a:r>
              <a:rPr lang="en-US" sz="2000" dirty="0" smtClean="0"/>
              <a:t>Numbering</a:t>
            </a:r>
          </a:p>
          <a:p>
            <a:pPr>
              <a:buFont typeface="Arial" pitchFamily="34" charset="0"/>
              <a:buChar char="•"/>
            </a:pPr>
            <a:r>
              <a:rPr lang="en-US" sz="1600" dirty="0" smtClean="0"/>
              <a:t>  </a:t>
            </a:r>
            <a:r>
              <a:rPr lang="en-US" dirty="0" smtClean="0"/>
              <a:t>Use numbers provided, or wait until used</a:t>
            </a:r>
          </a:p>
          <a:p>
            <a:pPr>
              <a:buFont typeface="Wingdings" pitchFamily="2" charset="2"/>
              <a:buChar char="v"/>
            </a:pPr>
            <a:r>
              <a:rPr lang="en-US" sz="2000" dirty="0" smtClean="0"/>
              <a:t>Preservation</a:t>
            </a:r>
          </a:p>
          <a:p>
            <a:pPr>
              <a:buFont typeface="Arial" pitchFamily="34" charset="0"/>
              <a:buChar char="•"/>
            </a:pPr>
            <a:r>
              <a:rPr lang="en-US" sz="1600" dirty="0" smtClean="0"/>
              <a:t>  </a:t>
            </a:r>
            <a:r>
              <a:rPr lang="en-US" dirty="0" smtClean="0"/>
              <a:t>Don't sleeve, </a:t>
            </a:r>
            <a:r>
              <a:rPr lang="en-US" dirty="0" err="1" smtClean="0"/>
              <a:t>refolder</a:t>
            </a:r>
            <a:r>
              <a:rPr lang="en-US" dirty="0" smtClean="0"/>
              <a:t> only if brittle or absent, interleave only if clippings, organics, or     </a:t>
            </a:r>
          </a:p>
          <a:p>
            <a:r>
              <a:rPr lang="en-US" dirty="0" smtClean="0"/>
              <a:t>      albumens</a:t>
            </a:r>
          </a:p>
          <a:p>
            <a:pPr>
              <a:buFont typeface="Arial" pitchFamily="34" charset="0"/>
              <a:buChar char="•"/>
            </a:pPr>
            <a:r>
              <a:rPr lang="en-US" dirty="0" smtClean="0"/>
              <a:t>  Do store negative collections in vault</a:t>
            </a:r>
          </a:p>
          <a:p>
            <a:pPr>
              <a:buFont typeface="Wingdings" pitchFamily="2" charset="2"/>
              <a:buChar char="v"/>
            </a:pPr>
            <a:r>
              <a:rPr lang="en-US" sz="2000" dirty="0" smtClean="0"/>
              <a:t>Arrangement</a:t>
            </a:r>
          </a:p>
          <a:p>
            <a:pPr>
              <a:buFont typeface="Arial" pitchFamily="34" charset="0"/>
              <a:buChar char="•"/>
            </a:pPr>
            <a:r>
              <a:rPr lang="en-US" dirty="0" smtClean="0"/>
              <a:t>  Don't separate or weed </a:t>
            </a:r>
          </a:p>
          <a:p>
            <a:pPr>
              <a:buFont typeface="Arial" pitchFamily="34" charset="0"/>
              <a:buChar char="•"/>
            </a:pPr>
            <a:r>
              <a:rPr lang="en-US" dirty="0" smtClean="0"/>
              <a:t>  May create a series/may not be complete</a:t>
            </a:r>
          </a:p>
          <a:p>
            <a:pPr>
              <a:buFont typeface="Arial" pitchFamily="34" charset="0"/>
              <a:buChar char="•"/>
            </a:pPr>
            <a:r>
              <a:rPr lang="en-US" dirty="0" smtClean="0"/>
              <a:t>  Rely on donor arrangement or no arrangement for small collections</a:t>
            </a:r>
          </a:p>
          <a:p>
            <a:pPr>
              <a:buFont typeface="Wingdings" pitchFamily="2" charset="2"/>
              <a:buChar char="v"/>
            </a:pPr>
            <a:r>
              <a:rPr lang="en-US" sz="2000" dirty="0" smtClean="0"/>
              <a:t>Description</a:t>
            </a:r>
          </a:p>
          <a:p>
            <a:pPr>
              <a:buFont typeface="Arial" pitchFamily="34" charset="0"/>
              <a:buChar char="•"/>
            </a:pPr>
            <a:r>
              <a:rPr lang="en-US" sz="1600" dirty="0" smtClean="0"/>
              <a:t>  </a:t>
            </a:r>
            <a:r>
              <a:rPr lang="en-US" dirty="0" smtClean="0"/>
              <a:t>Broad, standardized subjects</a:t>
            </a:r>
          </a:p>
          <a:p>
            <a:pPr>
              <a:buFont typeface="Arial" pitchFamily="34" charset="0"/>
              <a:buChar char="•"/>
            </a:pPr>
            <a:r>
              <a:rPr lang="en-US" dirty="0" smtClean="0"/>
              <a:t>  Place names, activities, some people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86600" cy="1524000"/>
          </a:xfrm>
        </p:spPr>
        <p:txBody>
          <a:bodyPr>
            <a:noAutofit/>
          </a:bodyPr>
          <a:lstStyle/>
          <a:p>
            <a:r>
              <a:rPr lang="en-US" sz="2800" dirty="0" smtClean="0"/>
              <a:t>UAF Draft Processing Guidelines-Added Value</a:t>
            </a:r>
            <a:endParaRPr lang="en-US" sz="2800" dirty="0"/>
          </a:p>
        </p:txBody>
      </p:sp>
      <p:sp>
        <p:nvSpPr>
          <p:cNvPr id="3" name="Rectangle 2"/>
          <p:cNvSpPr/>
          <p:nvPr/>
        </p:nvSpPr>
        <p:spPr>
          <a:xfrm>
            <a:off x="609600" y="1828800"/>
            <a:ext cx="7620000" cy="3908762"/>
          </a:xfrm>
          <a:prstGeom prst="rect">
            <a:avLst/>
          </a:prstGeom>
        </p:spPr>
        <p:txBody>
          <a:bodyPr wrap="square">
            <a:spAutoFit/>
          </a:bodyPr>
          <a:lstStyle/>
          <a:p>
            <a:r>
              <a:rPr lang="en-US" dirty="0" smtClean="0"/>
              <a:t> </a:t>
            </a:r>
            <a:r>
              <a:rPr lang="en-US" sz="2800" dirty="0" smtClean="0"/>
              <a:t>Appraisal</a:t>
            </a:r>
          </a:p>
          <a:p>
            <a:pPr>
              <a:buFont typeface="Arial" pitchFamily="34" charset="0"/>
              <a:buChar char="•"/>
            </a:pPr>
            <a:r>
              <a:rPr lang="en-US" sz="2400" dirty="0" smtClean="0"/>
              <a:t>  Fragility: Glass plates, nitrates, cabin finds</a:t>
            </a:r>
          </a:p>
          <a:p>
            <a:pPr>
              <a:buFont typeface="Arial" pitchFamily="34" charset="0"/>
              <a:buChar char="•"/>
            </a:pPr>
            <a:r>
              <a:rPr lang="en-US" sz="2400" dirty="0" smtClean="0"/>
              <a:t>  Pre-gold rush (1896) in primary date</a:t>
            </a:r>
          </a:p>
          <a:p>
            <a:pPr>
              <a:buFont typeface="Arial" pitchFamily="34" charset="0"/>
              <a:buChar char="•"/>
            </a:pPr>
            <a:r>
              <a:rPr lang="en-US" sz="2400" dirty="0" smtClean="0"/>
              <a:t>  Is accompanied by donation for more detail</a:t>
            </a:r>
          </a:p>
          <a:p>
            <a:pPr>
              <a:buFont typeface="Arial" pitchFamily="34" charset="0"/>
              <a:buChar char="•"/>
            </a:pPr>
            <a:r>
              <a:rPr lang="en-US" sz="2400" dirty="0" smtClean="0"/>
              <a:t>  Hot topics: minorities, </a:t>
            </a:r>
            <a:r>
              <a:rPr lang="en-US" sz="2400" dirty="0" err="1" smtClean="0"/>
              <a:t>ethnotechnology</a:t>
            </a:r>
            <a:r>
              <a:rPr lang="en-US" sz="2400" dirty="0" smtClean="0"/>
              <a:t>, global   </a:t>
            </a:r>
          </a:p>
          <a:p>
            <a:r>
              <a:rPr lang="en-US" sz="2400" dirty="0" smtClean="0"/>
              <a:t>       warming</a:t>
            </a:r>
          </a:p>
          <a:p>
            <a:endParaRPr lang="en-US" sz="2400" dirty="0" smtClean="0"/>
          </a:p>
          <a:p>
            <a:r>
              <a:rPr lang="en-US" sz="2400" dirty="0" smtClean="0"/>
              <a:t> </a:t>
            </a:r>
            <a:r>
              <a:rPr lang="en-US" sz="2800" dirty="0" smtClean="0"/>
              <a:t>Use</a:t>
            </a:r>
          </a:p>
          <a:p>
            <a:pPr>
              <a:buFont typeface="Arial" pitchFamily="34" charset="0"/>
              <a:buChar char="•"/>
            </a:pPr>
            <a:r>
              <a:rPr lang="en-US" sz="2400" dirty="0" smtClean="0"/>
              <a:t>  Number upon ordering</a:t>
            </a:r>
          </a:p>
          <a:p>
            <a:pPr>
              <a:buFont typeface="Arial" pitchFamily="34" charset="0"/>
              <a:buChar char="•"/>
            </a:pPr>
            <a:r>
              <a:rPr lang="en-US" sz="2400" dirty="0" smtClean="0"/>
              <a:t>  High use = more preservation</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0"/>
            <a:ext cx="6629400" cy="1524000"/>
          </a:xfrm>
        </p:spPr>
        <p:txBody>
          <a:bodyPr/>
          <a:lstStyle/>
          <a:p>
            <a:r>
              <a:rPr lang="en-US" dirty="0" smtClean="0"/>
              <a:t>MPLP at UAF</a:t>
            </a:r>
            <a:endParaRPr lang="en-US" dirty="0"/>
          </a:p>
        </p:txBody>
      </p:sp>
      <p:sp>
        <p:nvSpPr>
          <p:cNvPr id="2" name="Content Placeholder 1"/>
          <p:cNvSpPr>
            <a:spLocks noGrp="1"/>
          </p:cNvSpPr>
          <p:nvPr>
            <p:ph idx="1"/>
          </p:nvPr>
        </p:nvSpPr>
        <p:spPr>
          <a:xfrm>
            <a:off x="457200" y="1600200"/>
            <a:ext cx="8229600" cy="4724400"/>
          </a:xfrm>
        </p:spPr>
        <p:txBody>
          <a:bodyPr>
            <a:normAutofit/>
          </a:bodyPr>
          <a:lstStyle/>
          <a:p>
            <a:pPr>
              <a:buFont typeface="Wingdings" pitchFamily="2" charset="2"/>
              <a:buChar char="v"/>
            </a:pPr>
            <a:r>
              <a:rPr lang="en-US" sz="2800" dirty="0" smtClean="0"/>
              <a:t>Goal:</a:t>
            </a:r>
          </a:p>
          <a:p>
            <a:r>
              <a:rPr lang="en-US" sz="2800" dirty="0" smtClean="0"/>
              <a:t>    Make collections usable by applying minimum    </a:t>
            </a:r>
          </a:p>
          <a:p>
            <a:pPr>
              <a:buNone/>
            </a:pPr>
            <a:r>
              <a:rPr lang="en-US" sz="2800" dirty="0" smtClean="0"/>
              <a:t>          processing standards necessary</a:t>
            </a:r>
          </a:p>
          <a:p>
            <a:pPr>
              <a:buNone/>
            </a:pPr>
            <a:endParaRPr lang="en-US" sz="2800" dirty="0" smtClean="0"/>
          </a:p>
          <a:p>
            <a:pPr>
              <a:buFont typeface="Wingdings" pitchFamily="2" charset="2"/>
              <a:buChar char="v"/>
            </a:pPr>
            <a:r>
              <a:rPr lang="en-US" sz="2800" dirty="0" smtClean="0"/>
              <a:t>Provisos:</a:t>
            </a:r>
          </a:p>
          <a:p>
            <a:r>
              <a:rPr lang="en-US" sz="2800" dirty="0" smtClean="0"/>
              <a:t>   May describe in more detail than arranged</a:t>
            </a:r>
          </a:p>
          <a:p>
            <a:r>
              <a:rPr lang="en-US" sz="2800" dirty="0" smtClean="0"/>
              <a:t>   Will number copies made from loaned images</a:t>
            </a:r>
          </a:p>
          <a:p>
            <a:r>
              <a:rPr lang="en-US" sz="2800" dirty="0" smtClean="0"/>
              <a:t>   Digitization requires item-level description</a:t>
            </a:r>
          </a:p>
          <a:p>
            <a:pPr>
              <a:buFont typeface="Arial" pitchFamily="34" charset="0"/>
              <a:buChar char="•"/>
            </a:pP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gchaudron\Desktop\Presentation\img008.jpg"/>
          <p:cNvPicPr>
            <a:picLocks noChangeAspect="1" noChangeArrowheads="1"/>
          </p:cNvPicPr>
          <p:nvPr/>
        </p:nvPicPr>
        <p:blipFill>
          <a:blip r:embed="rId3" cstate="print"/>
          <a:srcRect/>
          <a:stretch>
            <a:fillRect/>
          </a:stretch>
        </p:blipFill>
        <p:spPr bwMode="auto">
          <a:xfrm>
            <a:off x="381000" y="1524000"/>
            <a:ext cx="8382000" cy="4724399"/>
          </a:xfrm>
          <a:prstGeom prst="rect">
            <a:avLst/>
          </a:prstGeom>
          <a:noFill/>
        </p:spPr>
      </p:pic>
      <p:sp>
        <p:nvSpPr>
          <p:cNvPr id="3" name="TextBox 2"/>
          <p:cNvSpPr txBox="1"/>
          <p:nvPr/>
        </p:nvSpPr>
        <p:spPr>
          <a:xfrm>
            <a:off x="609600" y="990600"/>
            <a:ext cx="3733800" cy="369332"/>
          </a:xfrm>
          <a:prstGeom prst="rect">
            <a:avLst/>
          </a:prstGeom>
          <a:solidFill>
            <a:schemeClr val="bg1"/>
          </a:solidFill>
        </p:spPr>
        <p:txBody>
          <a:bodyPr wrap="square" rtlCol="0">
            <a:spAutoFit/>
          </a:bodyPr>
          <a:lstStyle/>
          <a:p>
            <a:r>
              <a:rPr lang="en-US" i="1" dirty="0" smtClean="0"/>
              <a:t>Pan American gas station, circa 1950</a:t>
            </a:r>
            <a:endParaRPr lang="en-US" i="1" dirty="0"/>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6858000" cy="1524000"/>
          </a:xfrm>
        </p:spPr>
        <p:txBody>
          <a:bodyPr>
            <a:normAutofit/>
          </a:bodyPr>
          <a:lstStyle/>
          <a:p>
            <a:r>
              <a:rPr lang="en-US" sz="3200" dirty="0" smtClean="0"/>
              <a:t>MPLP and photographs: The reaction</a:t>
            </a:r>
            <a:endParaRPr lang="en-US" sz="3200" dirty="0"/>
          </a:p>
        </p:txBody>
      </p:sp>
      <p:sp>
        <p:nvSpPr>
          <p:cNvPr id="2" name="Content Placeholder 1"/>
          <p:cNvSpPr>
            <a:spLocks noGrp="1"/>
          </p:cNvSpPr>
          <p:nvPr>
            <p:ph idx="1"/>
          </p:nvPr>
        </p:nvSpPr>
        <p:spPr>
          <a:xfrm>
            <a:off x="457200" y="1524000"/>
            <a:ext cx="8229600" cy="5029200"/>
          </a:xfrm>
        </p:spPr>
        <p:txBody>
          <a:bodyPr>
            <a:normAutofit fontScale="92500"/>
          </a:bodyPr>
          <a:lstStyle/>
          <a:p>
            <a:r>
              <a:rPr lang="en-US" sz="2800" dirty="0" smtClean="0"/>
              <a:t>Processing cost savings result in higher costs for users</a:t>
            </a:r>
          </a:p>
          <a:p>
            <a:r>
              <a:rPr lang="en-US" sz="2800" dirty="0" smtClean="0"/>
              <a:t>The cumulative effect of postponing weeding,    </a:t>
            </a:r>
          </a:p>
          <a:p>
            <a:pPr>
              <a:buNone/>
            </a:pPr>
            <a:r>
              <a:rPr lang="en-US" sz="2800" dirty="0" smtClean="0"/>
              <a:t>       preservation may result in higher long-term costs for an   </a:t>
            </a:r>
          </a:p>
          <a:p>
            <a:pPr>
              <a:buNone/>
            </a:pPr>
            <a:r>
              <a:rPr lang="en-US" sz="2800" dirty="0" smtClean="0"/>
              <a:t>       institution</a:t>
            </a:r>
          </a:p>
          <a:p>
            <a:r>
              <a:rPr lang="en-US" sz="2800" dirty="0" smtClean="0"/>
              <a:t>MPLP may have the opposite effect to promoting more </a:t>
            </a:r>
          </a:p>
          <a:p>
            <a:pPr>
              <a:buNone/>
            </a:pPr>
            <a:r>
              <a:rPr lang="en-US" sz="2800" dirty="0" smtClean="0"/>
              <a:t>       accessibility as funders and administrators demand this   </a:t>
            </a:r>
          </a:p>
          <a:p>
            <a:pPr>
              <a:buNone/>
            </a:pPr>
            <a:r>
              <a:rPr lang="en-US" sz="2800" dirty="0" smtClean="0"/>
              <a:t>       processing standard </a:t>
            </a:r>
          </a:p>
          <a:p>
            <a:r>
              <a:rPr lang="en-US" sz="2800" dirty="0" smtClean="0"/>
              <a:t>MPLP may contribute to creating more ‘hidden </a:t>
            </a:r>
          </a:p>
          <a:p>
            <a:pPr>
              <a:buNone/>
            </a:pPr>
            <a:r>
              <a:rPr lang="en-US" sz="2800" dirty="0" smtClean="0"/>
              <a:t>       collections’ as collection-level descriptions act as a   </a:t>
            </a:r>
          </a:p>
          <a:p>
            <a:pPr>
              <a:buNone/>
            </a:pPr>
            <a:r>
              <a:rPr lang="en-US" sz="2800" dirty="0" smtClean="0"/>
              <a:t>       disincentive to users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6781800" cy="1524000"/>
          </a:xfrm>
        </p:spPr>
        <p:txBody>
          <a:bodyPr>
            <a:normAutofit/>
          </a:bodyPr>
          <a:lstStyle/>
          <a:p>
            <a:r>
              <a:rPr lang="en-US" sz="3200" dirty="0" smtClean="0"/>
              <a:t>MPLP and photographs: The reaction</a:t>
            </a:r>
            <a:endParaRPr lang="en-US" sz="3200" dirty="0"/>
          </a:p>
        </p:txBody>
      </p:sp>
      <p:sp>
        <p:nvSpPr>
          <p:cNvPr id="2" name="Content Placeholder 1"/>
          <p:cNvSpPr>
            <a:spLocks noGrp="1"/>
          </p:cNvSpPr>
          <p:nvPr>
            <p:ph idx="1"/>
          </p:nvPr>
        </p:nvSpPr>
        <p:spPr>
          <a:xfrm>
            <a:off x="457200" y="1524000"/>
            <a:ext cx="8229600" cy="4953000"/>
          </a:xfrm>
        </p:spPr>
        <p:txBody>
          <a:bodyPr>
            <a:normAutofit lnSpcReduction="10000"/>
          </a:bodyPr>
          <a:lstStyle/>
          <a:p>
            <a:r>
              <a:rPr lang="en-US" sz="2800" dirty="0" smtClean="0"/>
              <a:t>MPLP does not take account of the unique artistic </a:t>
            </a:r>
          </a:p>
          <a:p>
            <a:pPr>
              <a:buNone/>
            </a:pPr>
            <a:r>
              <a:rPr lang="en-US" sz="2800" dirty="0" smtClean="0"/>
              <a:t>       content of photographs</a:t>
            </a:r>
          </a:p>
          <a:p>
            <a:r>
              <a:rPr lang="en-US" sz="2800" dirty="0" smtClean="0"/>
              <a:t>Photograph collections, like manuscript collections, </a:t>
            </a:r>
          </a:p>
          <a:p>
            <a:pPr>
              <a:buNone/>
            </a:pPr>
            <a:r>
              <a:rPr lang="en-US" sz="2800" dirty="0" smtClean="0"/>
              <a:t>       vary considerably in content, may have no original </a:t>
            </a:r>
          </a:p>
          <a:p>
            <a:pPr>
              <a:buNone/>
            </a:pPr>
            <a:r>
              <a:rPr lang="en-US" sz="2800" dirty="0" smtClean="0"/>
              <a:t>       order, have preservation issues  and thus MPLP is </a:t>
            </a:r>
          </a:p>
          <a:p>
            <a:pPr>
              <a:buNone/>
            </a:pPr>
            <a:r>
              <a:rPr lang="en-US" sz="2800" dirty="0" smtClean="0"/>
              <a:t>       not universally applicable</a:t>
            </a:r>
          </a:p>
          <a:p>
            <a:r>
              <a:rPr lang="en-US" sz="2800" dirty="0" smtClean="0"/>
              <a:t>MPLP places greater responsibility on reference staff  </a:t>
            </a:r>
          </a:p>
          <a:p>
            <a:pPr>
              <a:buNone/>
            </a:pPr>
            <a:r>
              <a:rPr lang="en-US" sz="2800" dirty="0" smtClean="0"/>
              <a:t>       to find images for users since the collection or </a:t>
            </a:r>
          </a:p>
          <a:p>
            <a:pPr>
              <a:buNone/>
            </a:pPr>
            <a:r>
              <a:rPr lang="en-US" sz="2800" dirty="0" smtClean="0"/>
              <a:t>       series level description provides only limited </a:t>
            </a:r>
          </a:p>
          <a:p>
            <a:pPr>
              <a:buNone/>
            </a:pPr>
            <a:r>
              <a:rPr lang="en-US" sz="2800" dirty="0" smtClean="0"/>
              <a:t>       metadata</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Documents and Settings\gchaudron\Desktop\Presentation\img009.jpg"/>
          <p:cNvPicPr>
            <a:picLocks noChangeAspect="1" noChangeArrowheads="1"/>
          </p:cNvPicPr>
          <p:nvPr/>
        </p:nvPicPr>
        <p:blipFill>
          <a:blip r:embed="rId3" cstate="print"/>
          <a:srcRect/>
          <a:stretch>
            <a:fillRect/>
          </a:stretch>
        </p:blipFill>
        <p:spPr bwMode="auto">
          <a:xfrm>
            <a:off x="381000" y="1447801"/>
            <a:ext cx="8458200" cy="4800599"/>
          </a:xfrm>
          <a:prstGeom prst="rect">
            <a:avLst/>
          </a:prstGeom>
          <a:noFill/>
        </p:spPr>
      </p:pic>
      <p:sp>
        <p:nvSpPr>
          <p:cNvPr id="3" name="TextBox 2"/>
          <p:cNvSpPr txBox="1"/>
          <p:nvPr/>
        </p:nvSpPr>
        <p:spPr>
          <a:xfrm>
            <a:off x="533400" y="990600"/>
            <a:ext cx="5943600" cy="369332"/>
          </a:xfrm>
          <a:prstGeom prst="rect">
            <a:avLst/>
          </a:prstGeom>
          <a:solidFill>
            <a:schemeClr val="bg1"/>
          </a:solidFill>
        </p:spPr>
        <p:txBody>
          <a:bodyPr wrap="square" rtlCol="0">
            <a:spAutoFit/>
          </a:bodyPr>
          <a:lstStyle/>
          <a:p>
            <a:r>
              <a:rPr lang="en-US" i="1" dirty="0" err="1" smtClean="0"/>
              <a:t>Nehi</a:t>
            </a:r>
            <a:r>
              <a:rPr lang="en-US" i="1" dirty="0" smtClean="0"/>
              <a:t> soda delivery trucks outside the Old Court House, 1930s</a:t>
            </a:r>
            <a:endParaRPr lang="en-US" i="1" dirty="0"/>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6781800" cy="1524000"/>
          </a:xfrm>
        </p:spPr>
        <p:txBody>
          <a:bodyPr/>
          <a:lstStyle/>
          <a:p>
            <a:r>
              <a:rPr lang="en-US" dirty="0" smtClean="0"/>
              <a:t>MPLP and photographs: Use</a:t>
            </a:r>
            <a:endParaRPr lang="en-US" dirty="0"/>
          </a:p>
        </p:txBody>
      </p:sp>
      <p:sp>
        <p:nvSpPr>
          <p:cNvPr id="2" name="Content Placeholder 1"/>
          <p:cNvSpPr>
            <a:spLocks noGrp="1"/>
          </p:cNvSpPr>
          <p:nvPr>
            <p:ph idx="1"/>
          </p:nvPr>
        </p:nvSpPr>
        <p:spPr>
          <a:xfrm>
            <a:off x="457200" y="1524000"/>
            <a:ext cx="8229600" cy="4800600"/>
          </a:xfrm>
        </p:spPr>
        <p:txBody>
          <a:bodyPr>
            <a:normAutofit fontScale="85000" lnSpcReduction="10000"/>
          </a:bodyPr>
          <a:lstStyle/>
          <a:p>
            <a:pPr>
              <a:buNone/>
            </a:pPr>
            <a:r>
              <a:rPr lang="en-US" sz="2400" i="1" dirty="0" smtClean="0"/>
              <a:t>University of North Carolina, Chapel Hill </a:t>
            </a:r>
          </a:p>
          <a:p>
            <a:pPr>
              <a:buFont typeface="Wingdings" pitchFamily="2" charset="2"/>
              <a:buChar char="Ø"/>
            </a:pPr>
            <a:r>
              <a:rPr lang="en-US" dirty="0" smtClean="0"/>
              <a:t>   </a:t>
            </a:r>
            <a:r>
              <a:rPr lang="en-US" sz="3300" dirty="0" smtClean="0"/>
              <a:t>Large photograph collections: </a:t>
            </a:r>
            <a:r>
              <a:rPr lang="en-US" sz="3300" dirty="0" err="1" smtClean="0"/>
              <a:t>Rehouse</a:t>
            </a:r>
            <a:r>
              <a:rPr lang="en-US" sz="3300" dirty="0" smtClean="0"/>
              <a:t>, minimal   </a:t>
            </a:r>
          </a:p>
          <a:p>
            <a:pPr>
              <a:buNone/>
            </a:pPr>
            <a:r>
              <a:rPr lang="en-US" sz="3300" dirty="0" smtClean="0"/>
              <a:t>          labeling, good storage conditi</a:t>
            </a:r>
            <a:r>
              <a:rPr lang="en-US" dirty="0" smtClean="0"/>
              <a:t>ons</a:t>
            </a:r>
          </a:p>
          <a:p>
            <a:pPr>
              <a:buNone/>
            </a:pPr>
            <a:endParaRPr lang="en-US" dirty="0" smtClean="0"/>
          </a:p>
          <a:p>
            <a:pPr>
              <a:buNone/>
            </a:pPr>
            <a:r>
              <a:rPr lang="en-US" sz="2400" i="1" dirty="0" smtClean="0"/>
              <a:t>Harvard University</a:t>
            </a:r>
          </a:p>
          <a:p>
            <a:pPr>
              <a:buFont typeface="Wingdings" pitchFamily="2" charset="2"/>
              <a:buChar char="Ø"/>
            </a:pPr>
            <a:r>
              <a:rPr lang="en-US" sz="2400" i="1" dirty="0" smtClean="0"/>
              <a:t>   </a:t>
            </a:r>
            <a:r>
              <a:rPr lang="en-US" sz="3300" dirty="0" smtClean="0"/>
              <a:t>Keep photographs with manuscript materials but</a:t>
            </a:r>
          </a:p>
          <a:p>
            <a:pPr>
              <a:buNone/>
            </a:pPr>
            <a:r>
              <a:rPr lang="en-US" sz="3300" dirty="0" smtClean="0"/>
              <a:t>          sleeve or buffer  </a:t>
            </a:r>
          </a:p>
          <a:p>
            <a:pPr>
              <a:buNone/>
            </a:pPr>
            <a:endParaRPr lang="en-US" dirty="0" smtClean="0"/>
          </a:p>
          <a:p>
            <a:pPr>
              <a:buNone/>
            </a:pPr>
            <a:r>
              <a:rPr lang="en-US" sz="2400" i="1" dirty="0" smtClean="0"/>
              <a:t>New York University  </a:t>
            </a:r>
          </a:p>
          <a:p>
            <a:pPr>
              <a:buFont typeface="Wingdings" pitchFamily="2" charset="2"/>
              <a:buChar char="Ø"/>
            </a:pPr>
            <a:r>
              <a:rPr lang="en-US" sz="2400" i="1" dirty="0" smtClean="0"/>
              <a:t> </a:t>
            </a:r>
            <a:r>
              <a:rPr lang="en-US" sz="2400" dirty="0" smtClean="0"/>
              <a:t>   </a:t>
            </a:r>
            <a:r>
              <a:rPr lang="en-US" sz="3300" dirty="0" smtClean="0"/>
              <a:t>Create order where none exists, describe to level</a:t>
            </a:r>
          </a:p>
          <a:p>
            <a:pPr>
              <a:buNone/>
            </a:pPr>
            <a:r>
              <a:rPr lang="en-US" sz="3300" dirty="0" smtClean="0"/>
              <a:t>          which directs users to individual images</a:t>
            </a:r>
            <a:endParaRPr lang="en-US" sz="3300" i="1" dirty="0" smtClean="0"/>
          </a:p>
          <a:p>
            <a:pPr lvl="1">
              <a:buNone/>
            </a:pPr>
            <a:endParaRPr lang="en-US" i="1"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Documents and Settings\gchaudron\Desktop\Presentation\img011.jpg"/>
          <p:cNvPicPr>
            <a:picLocks noChangeAspect="1" noChangeArrowheads="1"/>
          </p:cNvPicPr>
          <p:nvPr/>
        </p:nvPicPr>
        <p:blipFill>
          <a:blip r:embed="rId3" cstate="print"/>
          <a:srcRect/>
          <a:stretch>
            <a:fillRect/>
          </a:stretch>
        </p:blipFill>
        <p:spPr bwMode="auto">
          <a:xfrm>
            <a:off x="381000" y="1447800"/>
            <a:ext cx="8382000" cy="4953000"/>
          </a:xfrm>
          <a:prstGeom prst="rect">
            <a:avLst/>
          </a:prstGeom>
          <a:noFill/>
        </p:spPr>
      </p:pic>
      <p:sp>
        <p:nvSpPr>
          <p:cNvPr id="3" name="TextBox 2"/>
          <p:cNvSpPr txBox="1"/>
          <p:nvPr/>
        </p:nvSpPr>
        <p:spPr>
          <a:xfrm>
            <a:off x="533400" y="990600"/>
            <a:ext cx="5867400" cy="369332"/>
          </a:xfrm>
          <a:prstGeom prst="rect">
            <a:avLst/>
          </a:prstGeom>
          <a:solidFill>
            <a:schemeClr val="bg1"/>
          </a:solidFill>
        </p:spPr>
        <p:txBody>
          <a:bodyPr wrap="square" rtlCol="0">
            <a:spAutoFit/>
          </a:bodyPr>
          <a:lstStyle/>
          <a:p>
            <a:r>
              <a:rPr lang="en-US" i="1" dirty="0" smtClean="0"/>
              <a:t>First July 4</a:t>
            </a:r>
            <a:r>
              <a:rPr lang="en-US" i="1" baseline="30000" dirty="0" smtClean="0"/>
              <a:t>th</a:t>
            </a:r>
            <a:r>
              <a:rPr lang="en-US" i="1" dirty="0" smtClean="0"/>
              <a:t> parade since the Civil War, Walnut Street,  1946</a:t>
            </a:r>
            <a:endParaRPr lang="en-US" i="1" dirty="0"/>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7162800" cy="1524000"/>
          </a:xfrm>
        </p:spPr>
        <p:txBody>
          <a:bodyPr>
            <a:normAutofit/>
          </a:bodyPr>
          <a:lstStyle/>
          <a:p>
            <a:r>
              <a:rPr lang="en-US" sz="3600" dirty="0" smtClean="0"/>
              <a:t>MPLP : MSU Special Collections, Manuscripts</a:t>
            </a:r>
            <a:endParaRPr lang="en-US" sz="3600" dirty="0"/>
          </a:p>
        </p:txBody>
      </p:sp>
      <p:sp>
        <p:nvSpPr>
          <p:cNvPr id="2" name="Content Placeholder 1"/>
          <p:cNvSpPr>
            <a:spLocks noGrp="1"/>
          </p:cNvSpPr>
          <p:nvPr>
            <p:ph idx="1"/>
          </p:nvPr>
        </p:nvSpPr>
        <p:spPr>
          <a:xfrm>
            <a:off x="457200" y="1524000"/>
            <a:ext cx="8229600" cy="5105400"/>
          </a:xfrm>
        </p:spPr>
        <p:txBody>
          <a:bodyPr>
            <a:normAutofit fontScale="25000" lnSpcReduction="20000"/>
          </a:bodyPr>
          <a:lstStyle/>
          <a:p>
            <a:r>
              <a:rPr lang="en-US" sz="10400" dirty="0" smtClean="0"/>
              <a:t>Using MPLP before term coined</a:t>
            </a:r>
          </a:p>
          <a:p>
            <a:endParaRPr lang="en-US" sz="10400" dirty="0" smtClean="0"/>
          </a:p>
          <a:p>
            <a:r>
              <a:rPr lang="en-US" sz="10400" dirty="0" smtClean="0"/>
              <a:t>All unrestricted collections (processed, in process or</a:t>
            </a:r>
          </a:p>
          <a:p>
            <a:pPr>
              <a:buNone/>
            </a:pPr>
            <a:r>
              <a:rPr lang="en-US" sz="10400" dirty="0" smtClean="0"/>
              <a:t>       unprocessed) are open if preservation allows</a:t>
            </a:r>
          </a:p>
          <a:p>
            <a:endParaRPr lang="en-US" sz="10400" dirty="0" smtClean="0"/>
          </a:p>
          <a:p>
            <a:r>
              <a:rPr lang="en-US" sz="10400" dirty="0" smtClean="0"/>
              <a:t>All collections get accession record with subject  </a:t>
            </a:r>
          </a:p>
          <a:p>
            <a:pPr>
              <a:buNone/>
            </a:pPr>
            <a:r>
              <a:rPr lang="en-US" sz="10400" dirty="0" smtClean="0"/>
              <a:t>       headings, and preliminary inventory</a:t>
            </a:r>
          </a:p>
          <a:p>
            <a:endParaRPr lang="en-US" sz="10400" dirty="0" smtClean="0"/>
          </a:p>
          <a:p>
            <a:r>
              <a:rPr lang="en-US" sz="10400" dirty="0" smtClean="0"/>
              <a:t>Processing order based on potential demand, </a:t>
            </a:r>
          </a:p>
          <a:p>
            <a:pPr>
              <a:buNone/>
            </a:pPr>
            <a:r>
              <a:rPr lang="en-US" sz="10400" dirty="0" smtClean="0"/>
              <a:t>       preservation issues, donor relations, etc.</a:t>
            </a:r>
          </a:p>
          <a:p>
            <a:pPr>
              <a:buNone/>
            </a:pPr>
            <a:endParaRPr lang="en-US" sz="7200" dirty="0" smtClean="0"/>
          </a:p>
          <a:p>
            <a:endParaRPr lang="en-US" sz="11200" dirty="0" smtClean="0"/>
          </a:p>
          <a:p>
            <a:pPr>
              <a:buNone/>
            </a:pPr>
            <a:endParaRPr lang="en-US" sz="7200" dirty="0" smtClean="0"/>
          </a:p>
          <a:p>
            <a:pPr>
              <a:buNone/>
            </a:pPr>
            <a:endParaRPr lang="en-US" dirty="0" smtClean="0"/>
          </a:p>
          <a:p>
            <a:pPr>
              <a:buNone/>
            </a:pPr>
            <a:endParaRPr lang="en-US" dirty="0" smtClean="0"/>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7086600" cy="1524000"/>
          </a:xfrm>
        </p:spPr>
        <p:txBody>
          <a:bodyPr>
            <a:normAutofit/>
          </a:bodyPr>
          <a:lstStyle/>
          <a:p>
            <a:r>
              <a:rPr lang="en-US" dirty="0" smtClean="0"/>
              <a:t>MPLP : MSU Special Collections, Manuscripts</a:t>
            </a:r>
            <a:endParaRPr lang="en-US" sz="3600" dirty="0"/>
          </a:p>
        </p:txBody>
      </p:sp>
      <p:sp>
        <p:nvSpPr>
          <p:cNvPr id="2" name="Content Placeholder 1"/>
          <p:cNvSpPr>
            <a:spLocks noGrp="1"/>
          </p:cNvSpPr>
          <p:nvPr>
            <p:ph idx="1"/>
          </p:nvPr>
        </p:nvSpPr>
        <p:spPr>
          <a:xfrm>
            <a:off x="457200" y="1447800"/>
            <a:ext cx="8229600" cy="4876800"/>
          </a:xfrm>
        </p:spPr>
        <p:txBody>
          <a:bodyPr>
            <a:normAutofit/>
          </a:bodyPr>
          <a:lstStyle/>
          <a:p>
            <a:r>
              <a:rPr lang="en-US" sz="2800" dirty="0" smtClean="0"/>
              <a:t>Description to folder level </a:t>
            </a:r>
          </a:p>
          <a:p>
            <a:endParaRPr lang="en-US" sz="2800" dirty="0" smtClean="0"/>
          </a:p>
          <a:p>
            <a:r>
              <a:rPr lang="en-US" sz="2800" dirty="0" smtClean="0"/>
              <a:t>Original order for 20</a:t>
            </a:r>
            <a:r>
              <a:rPr lang="en-US" sz="2800" baseline="30000" dirty="0" smtClean="0"/>
              <a:t>th</a:t>
            </a:r>
            <a:r>
              <a:rPr lang="en-US" sz="2800" dirty="0" smtClean="0"/>
              <a:t> century collections but </a:t>
            </a:r>
          </a:p>
          <a:p>
            <a:pPr>
              <a:buNone/>
            </a:pPr>
            <a:r>
              <a:rPr lang="en-US" sz="2800" dirty="0" smtClean="0"/>
              <a:t>      rearrangement if original order nonexistent or </a:t>
            </a:r>
          </a:p>
          <a:p>
            <a:pPr>
              <a:buNone/>
            </a:pPr>
            <a:r>
              <a:rPr lang="en-US" sz="2800" dirty="0" smtClean="0"/>
              <a:t>      inadequate</a:t>
            </a:r>
          </a:p>
          <a:p>
            <a:endParaRPr lang="en-US" sz="2800" dirty="0" smtClean="0"/>
          </a:p>
          <a:p>
            <a:r>
              <a:rPr lang="en-US" sz="2800" dirty="0" smtClean="0"/>
              <a:t>Retention of folders and labels for 20</a:t>
            </a:r>
            <a:r>
              <a:rPr lang="en-US" sz="2800" baseline="30000" dirty="0" smtClean="0"/>
              <a:t>th</a:t>
            </a:r>
            <a:r>
              <a:rPr lang="en-US" sz="2800" dirty="0" smtClean="0"/>
              <a:t> century </a:t>
            </a:r>
          </a:p>
          <a:p>
            <a:pPr>
              <a:buNone/>
            </a:pPr>
            <a:r>
              <a:rPr lang="en-US" sz="2800" dirty="0" smtClean="0"/>
              <a:t>      collections, </a:t>
            </a:r>
            <a:r>
              <a:rPr lang="en-US" sz="2800" dirty="0" err="1" smtClean="0"/>
              <a:t>refoldering</a:t>
            </a:r>
            <a:r>
              <a:rPr lang="en-US" sz="2800" dirty="0" smtClean="0"/>
              <a:t> if folders deteriorating or  </a:t>
            </a:r>
          </a:p>
          <a:p>
            <a:pPr>
              <a:buNone/>
            </a:pPr>
            <a:r>
              <a:rPr lang="en-US" sz="2800" dirty="0" smtClean="0"/>
              <a:t>      nonexistent, copying of newsprint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gchaudron\Desktop\Presentation\img012.jpg"/>
          <p:cNvPicPr>
            <a:picLocks noChangeAspect="1" noChangeArrowheads="1"/>
          </p:cNvPicPr>
          <p:nvPr/>
        </p:nvPicPr>
        <p:blipFill>
          <a:blip r:embed="rId3" cstate="print"/>
          <a:srcRect/>
          <a:stretch>
            <a:fillRect/>
          </a:stretch>
        </p:blipFill>
        <p:spPr bwMode="auto">
          <a:xfrm>
            <a:off x="381000" y="1524000"/>
            <a:ext cx="8382000" cy="5029200"/>
          </a:xfrm>
          <a:prstGeom prst="rect">
            <a:avLst/>
          </a:prstGeom>
          <a:noFill/>
        </p:spPr>
      </p:pic>
      <p:sp>
        <p:nvSpPr>
          <p:cNvPr id="3" name="TextBox 2"/>
          <p:cNvSpPr txBox="1"/>
          <p:nvPr/>
        </p:nvSpPr>
        <p:spPr>
          <a:xfrm>
            <a:off x="533400" y="990600"/>
            <a:ext cx="3124200" cy="369332"/>
          </a:xfrm>
          <a:prstGeom prst="rect">
            <a:avLst/>
          </a:prstGeom>
          <a:solidFill>
            <a:schemeClr val="bg1"/>
          </a:solidFill>
        </p:spPr>
        <p:txBody>
          <a:bodyPr wrap="square" rtlCol="0">
            <a:spAutoFit/>
          </a:bodyPr>
          <a:lstStyle/>
          <a:p>
            <a:r>
              <a:rPr lang="en-US" i="1" dirty="0" smtClean="0"/>
              <a:t>Walgreens cigar counter,  1946</a:t>
            </a:r>
            <a:endParaRPr lang="en-US" i="1" dirty="0"/>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6781800" cy="1524000"/>
          </a:xfrm>
        </p:spPr>
        <p:txBody>
          <a:bodyPr/>
          <a:lstStyle/>
          <a:p>
            <a:r>
              <a:rPr lang="en-US" dirty="0" smtClean="0"/>
              <a:t>MPLP and photographs: MSU</a:t>
            </a:r>
            <a:endParaRPr lang="en-US" dirty="0"/>
          </a:p>
        </p:txBody>
      </p:sp>
      <p:sp>
        <p:nvSpPr>
          <p:cNvPr id="2" name="Content Placeholder 1"/>
          <p:cNvSpPr>
            <a:spLocks noGrp="1"/>
          </p:cNvSpPr>
          <p:nvPr>
            <p:ph idx="1"/>
          </p:nvPr>
        </p:nvSpPr>
        <p:spPr>
          <a:xfrm>
            <a:off x="457200" y="1600200"/>
            <a:ext cx="8229600" cy="4648200"/>
          </a:xfrm>
        </p:spPr>
        <p:txBody>
          <a:bodyPr/>
          <a:lstStyle/>
          <a:p>
            <a:pPr>
              <a:buNone/>
            </a:pPr>
            <a:endParaRPr lang="en-US" sz="2800" dirty="0" smtClean="0"/>
          </a:p>
          <a:p>
            <a:pPr>
              <a:buNone/>
            </a:pPr>
            <a:r>
              <a:rPr lang="en-US" sz="2800" dirty="0" smtClean="0"/>
              <a:t>    Photographs are separated to ensure adequate</a:t>
            </a:r>
          </a:p>
          <a:p>
            <a:pPr lvl="1">
              <a:buFont typeface="Wingdings" pitchFamily="2" charset="2"/>
              <a:buChar char="ü"/>
            </a:pPr>
            <a:endParaRPr lang="en-US" dirty="0" smtClean="0"/>
          </a:p>
          <a:p>
            <a:pPr lvl="1">
              <a:buFont typeface="Wingdings" pitchFamily="2" charset="2"/>
              <a:buChar char="ü"/>
            </a:pPr>
            <a:r>
              <a:rPr lang="en-US" sz="3200" dirty="0" smtClean="0"/>
              <a:t>Identification</a:t>
            </a:r>
          </a:p>
          <a:p>
            <a:pPr lvl="1">
              <a:buFont typeface="Wingdings" pitchFamily="2" charset="2"/>
              <a:buChar char="ü"/>
            </a:pPr>
            <a:endParaRPr lang="en-US" sz="2800" dirty="0" smtClean="0"/>
          </a:p>
          <a:p>
            <a:pPr lvl="1">
              <a:buFont typeface="Wingdings" pitchFamily="2" charset="2"/>
              <a:buChar char="ü"/>
            </a:pPr>
            <a:r>
              <a:rPr lang="en-US" sz="3200" dirty="0" smtClean="0"/>
              <a:t>Description</a:t>
            </a:r>
          </a:p>
          <a:p>
            <a:pPr lvl="1">
              <a:buFont typeface="Wingdings" pitchFamily="2" charset="2"/>
              <a:buChar char="ü"/>
            </a:pPr>
            <a:endParaRPr lang="en-US" sz="2800" dirty="0" smtClean="0"/>
          </a:p>
          <a:p>
            <a:pPr lvl="1">
              <a:buFont typeface="Wingdings" pitchFamily="2" charset="2"/>
              <a:buChar char="ü"/>
            </a:pPr>
            <a:r>
              <a:rPr lang="en-US" sz="3200" dirty="0" smtClean="0"/>
              <a:t>Preservation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6781800" cy="1524000"/>
          </a:xfrm>
        </p:spPr>
        <p:txBody>
          <a:bodyPr/>
          <a:lstStyle/>
          <a:p>
            <a:r>
              <a:rPr lang="en-US" dirty="0" smtClean="0"/>
              <a:t>MPLP and photographs: MSU</a:t>
            </a:r>
            <a:endParaRPr lang="en-US" dirty="0"/>
          </a:p>
        </p:txBody>
      </p:sp>
      <p:sp>
        <p:nvSpPr>
          <p:cNvPr id="2" name="Content Placeholder 1"/>
          <p:cNvSpPr>
            <a:spLocks noGrp="1"/>
          </p:cNvSpPr>
          <p:nvPr>
            <p:ph idx="1"/>
          </p:nvPr>
        </p:nvSpPr>
        <p:spPr>
          <a:xfrm>
            <a:off x="381000" y="1524000"/>
            <a:ext cx="8534400" cy="4876800"/>
          </a:xfrm>
        </p:spPr>
        <p:txBody>
          <a:bodyPr>
            <a:normAutofit fontScale="85000" lnSpcReduction="20000"/>
          </a:bodyPr>
          <a:lstStyle/>
          <a:p>
            <a:pPr>
              <a:buNone/>
            </a:pPr>
            <a:r>
              <a:rPr lang="en-US" dirty="0" smtClean="0"/>
              <a:t>General procedures:</a:t>
            </a:r>
          </a:p>
          <a:p>
            <a:pPr>
              <a:buFont typeface="Wingdings" pitchFamily="2" charset="2"/>
              <a:buChar char="v"/>
            </a:pPr>
            <a:r>
              <a:rPr lang="en-US" dirty="0" smtClean="0"/>
              <a:t>Preservation:</a:t>
            </a:r>
          </a:p>
          <a:p>
            <a:r>
              <a:rPr lang="en-US" dirty="0" smtClean="0"/>
              <a:t>   Prints interleaved not sleeved:</a:t>
            </a:r>
          </a:p>
          <a:p>
            <a:pPr>
              <a:buNone/>
            </a:pPr>
            <a:r>
              <a:rPr lang="en-US" dirty="0" smtClean="0"/>
              <a:t>          Cost</a:t>
            </a:r>
          </a:p>
          <a:p>
            <a:pPr>
              <a:buNone/>
            </a:pPr>
            <a:r>
              <a:rPr lang="en-US" dirty="0" smtClean="0"/>
              <a:t>          Interleaf has brief description – date, subject,    </a:t>
            </a:r>
          </a:p>
          <a:p>
            <a:pPr>
              <a:buNone/>
            </a:pPr>
            <a:r>
              <a:rPr lang="en-US" dirty="0" smtClean="0"/>
              <a:t>          photographer</a:t>
            </a:r>
          </a:p>
          <a:p>
            <a:r>
              <a:rPr lang="en-US" dirty="0" smtClean="0"/>
              <a:t>   Negatives put in envelopes, kept with collection prints</a:t>
            </a:r>
          </a:p>
          <a:p>
            <a:r>
              <a:rPr lang="en-US" dirty="0" smtClean="0"/>
              <a:t>   Photographs not normally removed from albums</a:t>
            </a:r>
          </a:p>
          <a:p>
            <a:r>
              <a:rPr lang="en-US" dirty="0" smtClean="0"/>
              <a:t>   Glass plates, cased photographs separated</a:t>
            </a:r>
          </a:p>
          <a:p>
            <a:pPr>
              <a:buFont typeface="Wingdings" pitchFamily="2" charset="2"/>
              <a:buChar char="v"/>
            </a:pPr>
            <a:r>
              <a:rPr lang="en-US" dirty="0" smtClean="0"/>
              <a:t>Numbering:</a:t>
            </a:r>
          </a:p>
          <a:p>
            <a:pPr>
              <a:buFont typeface="Arial" pitchFamily="34" charset="0"/>
              <a:buChar char="•"/>
            </a:pPr>
            <a:r>
              <a:rPr lang="en-US" dirty="0" smtClean="0"/>
              <a:t>  Only if added to photo database</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6781800" cy="1524000"/>
          </a:xfrm>
        </p:spPr>
        <p:txBody>
          <a:bodyPr/>
          <a:lstStyle/>
          <a:p>
            <a:r>
              <a:rPr lang="en-US" dirty="0" smtClean="0"/>
              <a:t>MPLP and photographs: MSU</a:t>
            </a:r>
            <a:endParaRPr lang="en-US" dirty="0"/>
          </a:p>
        </p:txBody>
      </p:sp>
      <p:sp>
        <p:nvSpPr>
          <p:cNvPr id="2" name="Content Placeholder 1"/>
          <p:cNvSpPr>
            <a:spLocks noGrp="1"/>
          </p:cNvSpPr>
          <p:nvPr>
            <p:ph idx="1"/>
          </p:nvPr>
        </p:nvSpPr>
        <p:spPr>
          <a:xfrm>
            <a:off x="304800" y="1524000"/>
            <a:ext cx="8534400" cy="4953000"/>
          </a:xfrm>
        </p:spPr>
        <p:txBody>
          <a:bodyPr>
            <a:normAutofit/>
          </a:bodyPr>
          <a:lstStyle/>
          <a:p>
            <a:pPr>
              <a:buNone/>
            </a:pPr>
            <a:r>
              <a:rPr lang="en-US" dirty="0" smtClean="0"/>
              <a:t>To use MPLP or not:</a:t>
            </a:r>
          </a:p>
          <a:p>
            <a:pPr>
              <a:buNone/>
            </a:pPr>
            <a:endParaRPr lang="en-US" dirty="0" smtClean="0"/>
          </a:p>
          <a:p>
            <a:pPr>
              <a:buNone/>
            </a:pPr>
            <a:r>
              <a:rPr lang="en-US" dirty="0" smtClean="0"/>
              <a:t>            </a:t>
            </a:r>
            <a:r>
              <a:rPr lang="en-US" sz="3600" dirty="0" smtClean="0"/>
              <a:t>Appraisal and description </a:t>
            </a:r>
            <a:r>
              <a:rPr lang="en-US" dirty="0" smtClean="0"/>
              <a:t>governed by </a:t>
            </a:r>
          </a:p>
          <a:p>
            <a:pPr>
              <a:buNone/>
            </a:pPr>
            <a:r>
              <a:rPr lang="en-US" dirty="0" smtClean="0"/>
              <a:t>                  </a:t>
            </a:r>
            <a:r>
              <a:rPr lang="en-US" sz="4400" dirty="0" smtClean="0"/>
              <a:t>size</a:t>
            </a:r>
            <a:r>
              <a:rPr lang="en-US" dirty="0" smtClean="0"/>
              <a:t> </a:t>
            </a:r>
          </a:p>
          <a:p>
            <a:pPr>
              <a:buNone/>
            </a:pPr>
            <a:r>
              <a:rPr lang="en-US" dirty="0" smtClean="0"/>
              <a:t>                       </a:t>
            </a:r>
            <a:r>
              <a:rPr lang="en-US" sz="4400" dirty="0" smtClean="0"/>
              <a:t>content</a:t>
            </a:r>
          </a:p>
          <a:p>
            <a:pPr>
              <a:buNone/>
            </a:pPr>
            <a:r>
              <a:rPr lang="en-US" dirty="0" smtClean="0"/>
              <a:t>                              </a:t>
            </a:r>
            <a:r>
              <a:rPr lang="en-US" sz="4400" dirty="0" smtClean="0"/>
              <a:t>expected use</a:t>
            </a:r>
          </a:p>
          <a:p>
            <a:pPr>
              <a:buNone/>
            </a:pPr>
            <a:endParaRPr lang="en-US" dirty="0" smtClean="0"/>
          </a:p>
          <a:p>
            <a:endParaRPr lang="en-US" dirty="0"/>
          </a:p>
        </p:txBody>
      </p:sp>
      <p:cxnSp>
        <p:nvCxnSpPr>
          <p:cNvPr id="6" name="Straight Arrow Connector 5"/>
          <p:cNvCxnSpPr/>
          <p:nvPr/>
        </p:nvCxnSpPr>
        <p:spPr>
          <a:xfrm rot="10800000" flipV="1">
            <a:off x="2971800" y="3276600"/>
            <a:ext cx="1143000" cy="4572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3276600" y="3581400"/>
            <a:ext cx="1066800" cy="6096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6200000" flipH="1">
            <a:off x="3619500" y="3771900"/>
            <a:ext cx="1905000" cy="9144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Documents and Settings\gchaudron\Desktop\Presentation\img010.jpg"/>
          <p:cNvPicPr>
            <a:picLocks noChangeAspect="1" noChangeArrowheads="1"/>
          </p:cNvPicPr>
          <p:nvPr/>
        </p:nvPicPr>
        <p:blipFill>
          <a:blip r:embed="rId3" cstate="print"/>
          <a:srcRect/>
          <a:stretch>
            <a:fillRect/>
          </a:stretch>
        </p:blipFill>
        <p:spPr bwMode="auto">
          <a:xfrm>
            <a:off x="381000" y="1447800"/>
            <a:ext cx="8382000" cy="5167313"/>
          </a:xfrm>
          <a:prstGeom prst="rect">
            <a:avLst/>
          </a:prstGeom>
          <a:noFill/>
        </p:spPr>
      </p:pic>
      <p:sp>
        <p:nvSpPr>
          <p:cNvPr id="3" name="TextBox 2"/>
          <p:cNvSpPr txBox="1"/>
          <p:nvPr/>
        </p:nvSpPr>
        <p:spPr>
          <a:xfrm>
            <a:off x="533400" y="914400"/>
            <a:ext cx="4419600" cy="369332"/>
          </a:xfrm>
          <a:prstGeom prst="rect">
            <a:avLst/>
          </a:prstGeom>
          <a:solidFill>
            <a:schemeClr val="bg1"/>
          </a:solidFill>
        </p:spPr>
        <p:txBody>
          <a:bodyPr wrap="square" rtlCol="0">
            <a:spAutoFit/>
          </a:bodyPr>
          <a:lstStyle/>
          <a:p>
            <a:r>
              <a:rPr lang="en-US" i="1" dirty="0" smtClean="0"/>
              <a:t>The first oil refinery in Mississippi, circa 1940</a:t>
            </a:r>
            <a:endParaRPr lang="en-US" i="1" dirty="0"/>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6781800" cy="1524000"/>
          </a:xfrm>
        </p:spPr>
        <p:txBody>
          <a:bodyPr/>
          <a:lstStyle/>
          <a:p>
            <a:r>
              <a:rPr lang="en-US" dirty="0" smtClean="0"/>
              <a:t>MPLP and photographs: MSU</a:t>
            </a:r>
            <a:endParaRPr lang="en-US" dirty="0"/>
          </a:p>
        </p:txBody>
      </p:sp>
      <p:sp>
        <p:nvSpPr>
          <p:cNvPr id="2" name="Content Placeholder 1"/>
          <p:cNvSpPr>
            <a:spLocks noGrp="1"/>
          </p:cNvSpPr>
          <p:nvPr>
            <p:ph sz="half" idx="1"/>
          </p:nvPr>
        </p:nvSpPr>
        <p:spPr>
          <a:xfrm>
            <a:off x="304800" y="1524000"/>
            <a:ext cx="5562600" cy="4800600"/>
          </a:xfrm>
        </p:spPr>
        <p:txBody>
          <a:bodyPr>
            <a:normAutofit fontScale="85000" lnSpcReduction="10000"/>
          </a:bodyPr>
          <a:lstStyle/>
          <a:p>
            <a:pPr>
              <a:buNone/>
            </a:pPr>
            <a:r>
              <a:rPr lang="en-US" i="1" dirty="0" smtClean="0"/>
              <a:t>Harris Barnes Papers </a:t>
            </a:r>
            <a:r>
              <a:rPr lang="en-US" dirty="0" smtClean="0"/>
              <a:t>- 161 cubic feet:</a:t>
            </a:r>
          </a:p>
          <a:p>
            <a:pPr>
              <a:buNone/>
            </a:pPr>
            <a:r>
              <a:rPr lang="en-US" dirty="0" smtClean="0"/>
              <a:t>  72,000 negatives, 57,000 prints, 51,000 slides</a:t>
            </a:r>
          </a:p>
          <a:p>
            <a:pPr>
              <a:buFont typeface="Wingdings" pitchFamily="2" charset="2"/>
              <a:buChar char="v"/>
            </a:pPr>
            <a:r>
              <a:rPr lang="en-US" dirty="0" smtClean="0"/>
              <a:t>MPLP applied:</a:t>
            </a:r>
          </a:p>
          <a:p>
            <a:pPr>
              <a:buFont typeface="Wingdings" pitchFamily="2" charset="2"/>
              <a:buChar char="ü"/>
            </a:pPr>
            <a:r>
              <a:rPr lang="en-US" dirty="0" smtClean="0"/>
              <a:t>Used creator’s description</a:t>
            </a:r>
          </a:p>
          <a:p>
            <a:pPr>
              <a:buFont typeface="Wingdings" pitchFamily="2" charset="2"/>
              <a:buChar char="ü"/>
            </a:pPr>
            <a:r>
              <a:rPr lang="en-US" dirty="0" smtClean="0"/>
              <a:t>Separated documents from </a:t>
            </a:r>
          </a:p>
          <a:p>
            <a:pPr>
              <a:buNone/>
            </a:pPr>
            <a:r>
              <a:rPr lang="en-US" dirty="0" smtClean="0"/>
              <a:t>        photographic materials</a:t>
            </a:r>
          </a:p>
          <a:p>
            <a:pPr>
              <a:buFont typeface="Wingdings" pitchFamily="2" charset="2"/>
              <a:buChar char="ü"/>
            </a:pPr>
            <a:r>
              <a:rPr lang="en-US" dirty="0" smtClean="0"/>
              <a:t>Assessed preservation issues but mostly </a:t>
            </a:r>
          </a:p>
          <a:p>
            <a:pPr>
              <a:buNone/>
            </a:pPr>
            <a:r>
              <a:rPr lang="en-US" dirty="0" smtClean="0"/>
              <a:t>        kept in original housing</a:t>
            </a:r>
          </a:p>
          <a:p>
            <a:pPr>
              <a:buFont typeface="Wingdings" pitchFamily="2" charset="2"/>
              <a:buChar char="ü"/>
            </a:pPr>
            <a:r>
              <a:rPr lang="en-US" dirty="0" smtClean="0"/>
              <a:t>Slides kept in original drawers while rest </a:t>
            </a:r>
          </a:p>
          <a:p>
            <a:pPr>
              <a:buNone/>
            </a:pPr>
            <a:r>
              <a:rPr lang="en-US" dirty="0" smtClean="0"/>
              <a:t>        boxed</a:t>
            </a:r>
          </a:p>
          <a:p>
            <a:pPr>
              <a:buFont typeface="Wingdings" pitchFamily="2" charset="2"/>
              <a:buChar char="ü"/>
            </a:pPr>
            <a:r>
              <a:rPr lang="en-US" dirty="0" smtClean="0"/>
              <a:t>Counted for possible grant application</a:t>
            </a:r>
          </a:p>
        </p:txBody>
      </p:sp>
      <p:pic>
        <p:nvPicPr>
          <p:cNvPr id="7" name="Content Placeholder 6" descr="639-079040.tif"/>
          <p:cNvPicPr>
            <a:picLocks noGrp="1" noChangeAspect="1"/>
          </p:cNvPicPr>
          <p:nvPr>
            <p:ph sz="half" idx="2"/>
          </p:nvPr>
        </p:nvPicPr>
        <p:blipFill>
          <a:blip r:embed="rId3" cstate="print"/>
          <a:stretch>
            <a:fillRect/>
          </a:stretch>
        </p:blipFill>
        <p:spPr>
          <a:xfrm>
            <a:off x="5867400" y="1600200"/>
            <a:ext cx="2819400" cy="4572000"/>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39-016055.jpg"/>
          <p:cNvPicPr>
            <a:picLocks noChangeAspect="1"/>
          </p:cNvPicPr>
          <p:nvPr/>
        </p:nvPicPr>
        <p:blipFill>
          <a:blip r:embed="rId3" cstate="print"/>
          <a:stretch>
            <a:fillRect/>
          </a:stretch>
        </p:blipFill>
        <p:spPr>
          <a:xfrm>
            <a:off x="457200" y="1600200"/>
            <a:ext cx="8229600" cy="4572000"/>
          </a:xfrm>
          <a:prstGeom prst="rect">
            <a:avLst/>
          </a:prstGeom>
          <a:effectLst>
            <a:outerShdw blurRad="1003300" dist="50800" dir="5400000" algn="ctr" rotWithShape="0">
              <a:srgbClr val="000000">
                <a:alpha val="43137"/>
              </a:srgbClr>
            </a:outerShdw>
          </a:effectLst>
        </p:spPr>
      </p:pic>
      <p:sp>
        <p:nvSpPr>
          <p:cNvPr id="3" name="TextBox 2"/>
          <p:cNvSpPr txBox="1"/>
          <p:nvPr/>
        </p:nvSpPr>
        <p:spPr>
          <a:xfrm>
            <a:off x="533400" y="1066800"/>
            <a:ext cx="2590800" cy="369332"/>
          </a:xfrm>
          <a:prstGeom prst="rect">
            <a:avLst/>
          </a:prstGeom>
          <a:solidFill>
            <a:schemeClr val="bg1"/>
          </a:solidFill>
        </p:spPr>
        <p:txBody>
          <a:bodyPr wrap="square" rtlCol="0">
            <a:spAutoFit/>
          </a:bodyPr>
          <a:lstStyle/>
          <a:p>
            <a:r>
              <a:rPr lang="en-US" i="1" dirty="0" smtClean="0"/>
              <a:t>Harris Barnes, circa 1975</a:t>
            </a:r>
            <a:endParaRPr lang="en-US" i="1" dirty="0"/>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MPLP and photographs: MSU</a:t>
            </a:r>
            <a:endParaRPr lang="en-US" dirty="0"/>
          </a:p>
        </p:txBody>
      </p:sp>
      <p:sp>
        <p:nvSpPr>
          <p:cNvPr id="3" name="Content Placeholder 2"/>
          <p:cNvSpPr>
            <a:spLocks noGrp="1"/>
          </p:cNvSpPr>
          <p:nvPr>
            <p:ph idx="1"/>
          </p:nvPr>
        </p:nvSpPr>
        <p:spPr>
          <a:xfrm>
            <a:off x="457200" y="1600200"/>
            <a:ext cx="8229600" cy="4648200"/>
          </a:xfrm>
        </p:spPr>
        <p:txBody>
          <a:bodyPr>
            <a:normAutofit/>
          </a:bodyPr>
          <a:lstStyle/>
          <a:p>
            <a:pPr>
              <a:buNone/>
            </a:pPr>
            <a:r>
              <a:rPr lang="en-US" sz="2600" i="1" dirty="0" smtClean="0"/>
              <a:t>Charles Johnson Faulk Papers – </a:t>
            </a:r>
            <a:r>
              <a:rPr lang="en-US" sz="2600" dirty="0" smtClean="0"/>
              <a:t>7.5 cubic feet </a:t>
            </a:r>
          </a:p>
          <a:p>
            <a:pPr>
              <a:buNone/>
            </a:pPr>
            <a:r>
              <a:rPr lang="en-US" sz="2600" dirty="0" smtClean="0"/>
              <a:t> 2300 prints, 1700 negatives</a:t>
            </a:r>
          </a:p>
          <a:p>
            <a:pPr>
              <a:buFont typeface="Wingdings" pitchFamily="2" charset="2"/>
              <a:buChar char="v"/>
            </a:pPr>
            <a:r>
              <a:rPr lang="en-US" sz="2600" dirty="0" smtClean="0"/>
              <a:t>MPLP not applied:</a:t>
            </a:r>
          </a:p>
          <a:p>
            <a:pPr>
              <a:buFont typeface="Wingdings" pitchFamily="2" charset="2"/>
              <a:buChar char="ü"/>
            </a:pPr>
            <a:r>
              <a:rPr lang="en-US" sz="2600" dirty="0" smtClean="0"/>
              <a:t>Original order alphabetical, </a:t>
            </a:r>
          </a:p>
          <a:p>
            <a:pPr>
              <a:buNone/>
            </a:pPr>
            <a:r>
              <a:rPr lang="en-US" sz="2600" dirty="0" smtClean="0"/>
              <a:t>       rearranged by subject</a:t>
            </a:r>
          </a:p>
        </p:txBody>
      </p:sp>
      <p:pic>
        <p:nvPicPr>
          <p:cNvPr id="4" name="Picture 3" descr="img003.jpg"/>
          <p:cNvPicPr>
            <a:picLocks noChangeAspect="1"/>
          </p:cNvPicPr>
          <p:nvPr/>
        </p:nvPicPr>
        <p:blipFill>
          <a:blip r:embed="rId3" cstate="print"/>
          <a:stretch>
            <a:fillRect/>
          </a:stretch>
        </p:blipFill>
        <p:spPr>
          <a:xfrm>
            <a:off x="4724400" y="2057400"/>
            <a:ext cx="3962400" cy="41148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nts and Settings\gchaudron\Desktop\Presentation\img006.jpg"/>
          <p:cNvPicPr>
            <a:picLocks noChangeAspect="1" noChangeArrowheads="1"/>
          </p:cNvPicPr>
          <p:nvPr/>
        </p:nvPicPr>
        <p:blipFill>
          <a:blip r:embed="rId3" cstate="print"/>
          <a:srcRect/>
          <a:stretch>
            <a:fillRect/>
          </a:stretch>
        </p:blipFill>
        <p:spPr bwMode="auto">
          <a:xfrm>
            <a:off x="381000" y="1295400"/>
            <a:ext cx="8381999" cy="5257800"/>
          </a:xfrm>
          <a:prstGeom prst="rect">
            <a:avLst/>
          </a:prstGeom>
          <a:noFill/>
        </p:spPr>
      </p:pic>
      <p:sp>
        <p:nvSpPr>
          <p:cNvPr id="3" name="TextBox 2"/>
          <p:cNvSpPr txBox="1"/>
          <p:nvPr/>
        </p:nvSpPr>
        <p:spPr>
          <a:xfrm>
            <a:off x="533400" y="838200"/>
            <a:ext cx="4572000" cy="369332"/>
          </a:xfrm>
          <a:prstGeom prst="rect">
            <a:avLst/>
          </a:prstGeom>
          <a:solidFill>
            <a:schemeClr val="bg1"/>
          </a:solidFill>
        </p:spPr>
        <p:txBody>
          <a:bodyPr wrap="square" rtlCol="0">
            <a:spAutoFit/>
          </a:bodyPr>
          <a:lstStyle/>
          <a:p>
            <a:r>
              <a:rPr lang="en-US" i="1" dirty="0" smtClean="0"/>
              <a:t>View south from Jefferson Street, 6/12/1953</a:t>
            </a:r>
            <a:endParaRPr lang="en-US" i="1" dirty="0"/>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MPLP and photographs: MSU</a:t>
            </a:r>
            <a:endParaRPr lang="en-US" dirty="0"/>
          </a:p>
        </p:txBody>
      </p:sp>
      <p:sp>
        <p:nvSpPr>
          <p:cNvPr id="3" name="Content Placeholder 2"/>
          <p:cNvSpPr>
            <a:spLocks noGrp="1"/>
          </p:cNvSpPr>
          <p:nvPr>
            <p:ph idx="1"/>
          </p:nvPr>
        </p:nvSpPr>
        <p:spPr>
          <a:xfrm>
            <a:off x="304800" y="1600200"/>
            <a:ext cx="5562600" cy="4525963"/>
          </a:xfrm>
        </p:spPr>
        <p:txBody>
          <a:bodyPr>
            <a:normAutofit/>
          </a:bodyPr>
          <a:lstStyle/>
          <a:p>
            <a:pPr>
              <a:buNone/>
            </a:pPr>
            <a:r>
              <a:rPr lang="en-US" sz="2600" i="1" dirty="0" smtClean="0"/>
              <a:t>Hightower, Montgomery, Perkins, Castles, and Stiles Families Papers </a:t>
            </a:r>
            <a:r>
              <a:rPr lang="en-US" sz="2600" dirty="0" smtClean="0"/>
              <a:t>– 33 cubic feet</a:t>
            </a:r>
          </a:p>
          <a:p>
            <a:pPr>
              <a:buNone/>
            </a:pPr>
            <a:r>
              <a:rPr lang="en-US" sz="2600" i="1" dirty="0" smtClean="0"/>
              <a:t>	</a:t>
            </a:r>
            <a:r>
              <a:rPr lang="en-US" sz="2600" dirty="0" smtClean="0"/>
              <a:t>2,000 prints</a:t>
            </a:r>
          </a:p>
          <a:p>
            <a:pPr>
              <a:buFont typeface="Wingdings" pitchFamily="2" charset="2"/>
              <a:buChar char="v"/>
            </a:pPr>
            <a:r>
              <a:rPr lang="en-US" sz="2600" dirty="0" smtClean="0"/>
              <a:t>MPLP not applied:</a:t>
            </a:r>
          </a:p>
          <a:p>
            <a:pPr>
              <a:buFont typeface="Wingdings" pitchFamily="2" charset="2"/>
              <a:buChar char="ü"/>
            </a:pPr>
            <a:r>
              <a:rPr lang="en-US" sz="2600" dirty="0" smtClean="0"/>
              <a:t>No original order,</a:t>
            </a:r>
          </a:p>
          <a:p>
            <a:pPr>
              <a:buNone/>
            </a:pPr>
            <a:r>
              <a:rPr lang="en-US" sz="2600" dirty="0" smtClean="0"/>
              <a:t>       arranged by family and individual </a:t>
            </a:r>
          </a:p>
          <a:p>
            <a:pPr>
              <a:buNone/>
            </a:pPr>
            <a:r>
              <a:rPr lang="en-US" sz="2600" dirty="0" smtClean="0"/>
              <a:t>       chronologically</a:t>
            </a:r>
          </a:p>
          <a:p>
            <a:pPr>
              <a:buNone/>
            </a:pPr>
            <a:endParaRPr lang="en-US" sz="2600" dirty="0"/>
          </a:p>
        </p:txBody>
      </p:sp>
      <p:pic>
        <p:nvPicPr>
          <p:cNvPr id="4" name="Picture 3" descr="C_537_2010_0001.tif"/>
          <p:cNvPicPr>
            <a:picLocks noChangeAspect="1"/>
          </p:cNvPicPr>
          <p:nvPr/>
        </p:nvPicPr>
        <p:blipFill>
          <a:blip r:embed="rId3" cstate="print"/>
          <a:stretch>
            <a:fillRect/>
          </a:stretch>
        </p:blipFill>
        <p:spPr>
          <a:xfrm>
            <a:off x="5562600" y="1600200"/>
            <a:ext cx="3158490" cy="45720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MPLP and photographs: MSU</a:t>
            </a:r>
            <a:endParaRPr lang="en-US" dirty="0"/>
          </a:p>
        </p:txBody>
      </p:sp>
      <p:sp>
        <p:nvSpPr>
          <p:cNvPr id="3" name="Content Placeholder 2"/>
          <p:cNvSpPr>
            <a:spLocks noGrp="1"/>
          </p:cNvSpPr>
          <p:nvPr>
            <p:ph idx="1"/>
          </p:nvPr>
        </p:nvSpPr>
        <p:spPr>
          <a:xfrm>
            <a:off x="381000" y="1524000"/>
            <a:ext cx="8382000" cy="4724400"/>
          </a:xfrm>
        </p:spPr>
        <p:txBody>
          <a:bodyPr/>
          <a:lstStyle/>
          <a:p>
            <a:pPr>
              <a:buNone/>
            </a:pPr>
            <a:r>
              <a:rPr lang="en-US" dirty="0" smtClean="0"/>
              <a:t>Conclusion</a:t>
            </a:r>
          </a:p>
          <a:p>
            <a:pPr>
              <a:buFont typeface="Wingdings" pitchFamily="2" charset="2"/>
              <a:buChar char="v"/>
            </a:pPr>
            <a:r>
              <a:rPr lang="en-US" dirty="0" smtClean="0"/>
              <a:t>No universal application of MPLP to   </a:t>
            </a:r>
          </a:p>
          <a:p>
            <a:pPr>
              <a:buNone/>
            </a:pPr>
            <a:r>
              <a:rPr lang="en-US" dirty="0" smtClean="0"/>
              <a:t>       photographs</a:t>
            </a:r>
          </a:p>
          <a:p>
            <a:pPr>
              <a:buFont typeface="Wingdings" pitchFamily="2" charset="2"/>
              <a:buChar char="v"/>
            </a:pPr>
            <a:r>
              <a:rPr lang="en-US" dirty="0" smtClean="0"/>
              <a:t>Useful for large and/or well-ordered collections</a:t>
            </a:r>
          </a:p>
          <a:p>
            <a:pPr>
              <a:buFont typeface="Wingdings" pitchFamily="2" charset="2"/>
              <a:buChar char="v"/>
            </a:pPr>
            <a:r>
              <a:rPr lang="en-US" dirty="0" smtClean="0"/>
              <a:t>To give sufficient access to photographs </a:t>
            </a:r>
          </a:p>
          <a:p>
            <a:pPr>
              <a:buNone/>
            </a:pPr>
            <a:r>
              <a:rPr lang="en-US" dirty="0" smtClean="0"/>
              <a:t>       requires more intensive appraisal than MPLP   </a:t>
            </a:r>
          </a:p>
          <a:p>
            <a:pPr>
              <a:buNone/>
            </a:pPr>
            <a:r>
              <a:rPr lang="en-US" dirty="0" smtClean="0"/>
              <a:t>       allows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MPLP and photographs: MSU</a:t>
            </a:r>
            <a:endParaRPr lang="en-US" dirty="0"/>
          </a:p>
        </p:txBody>
      </p:sp>
      <p:sp>
        <p:nvSpPr>
          <p:cNvPr id="3" name="Content Placeholder 2"/>
          <p:cNvSpPr>
            <a:spLocks noGrp="1"/>
          </p:cNvSpPr>
          <p:nvPr>
            <p:ph idx="1"/>
          </p:nvPr>
        </p:nvSpPr>
        <p:spPr>
          <a:xfrm>
            <a:off x="457200" y="1524000"/>
            <a:ext cx="8305800" cy="4724400"/>
          </a:xfrm>
        </p:spPr>
        <p:txBody>
          <a:bodyPr/>
          <a:lstStyle/>
          <a:p>
            <a:pPr>
              <a:buNone/>
            </a:pPr>
            <a:r>
              <a:rPr lang="en-US" dirty="0" smtClean="0"/>
              <a:t>Benefits of processing to folder and item level:</a:t>
            </a:r>
          </a:p>
          <a:p>
            <a:pPr>
              <a:buFont typeface="Wingdings" pitchFamily="2" charset="2"/>
              <a:buChar char="ü"/>
            </a:pPr>
            <a:r>
              <a:rPr lang="en-US" dirty="0" smtClean="0"/>
              <a:t>Easier access by users and reference staff</a:t>
            </a:r>
          </a:p>
          <a:p>
            <a:pPr>
              <a:buFont typeface="Wingdings" pitchFamily="2" charset="2"/>
              <a:buChar char="ü"/>
            </a:pPr>
            <a:r>
              <a:rPr lang="en-US" dirty="0" smtClean="0"/>
              <a:t>Address preservation issues now</a:t>
            </a:r>
          </a:p>
          <a:p>
            <a:pPr>
              <a:buFont typeface="Wingdings" pitchFamily="2" charset="2"/>
              <a:buChar char="ü"/>
            </a:pPr>
            <a:r>
              <a:rPr lang="en-US" dirty="0" smtClean="0"/>
              <a:t>Storage conforms to our requirements</a:t>
            </a:r>
          </a:p>
          <a:p>
            <a:pPr>
              <a:buFont typeface="Wingdings" pitchFamily="2" charset="2"/>
              <a:buChar char="ü"/>
            </a:pPr>
            <a:r>
              <a:rPr lang="en-US" dirty="0" smtClean="0"/>
              <a:t>Weed duplicate images</a:t>
            </a:r>
          </a:p>
          <a:p>
            <a:pPr>
              <a:buFont typeface="Wingdings" pitchFamily="2" charset="2"/>
              <a:buChar char="ü"/>
            </a:pPr>
            <a:r>
              <a:rPr lang="en-US" dirty="0" smtClean="0"/>
              <a:t>Identify significant images</a:t>
            </a:r>
          </a:p>
          <a:p>
            <a:pPr>
              <a:buFont typeface="Wingdings" pitchFamily="2" charset="2"/>
              <a:buChar char="ü"/>
            </a:pPr>
            <a:r>
              <a:rPr lang="en-US" dirty="0" smtClean="0"/>
              <a:t>Use processor’s knowledge to identify </a:t>
            </a:r>
          </a:p>
          <a:p>
            <a:pPr>
              <a:buNone/>
            </a:pPr>
            <a:r>
              <a:rPr lang="en-US" dirty="0" smtClean="0"/>
              <a:t>      digitization candidates</a:t>
            </a:r>
          </a:p>
          <a:p>
            <a:pPr>
              <a:buNone/>
            </a:pPr>
            <a:endParaRPr lang="en-US"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descr="C:\Documents and Settings\gchaudron\Desktop\639-116119b.tif"/>
          <p:cNvPicPr>
            <a:picLocks noChangeAspect="1" noChangeArrowheads="1"/>
          </p:cNvPicPr>
          <p:nvPr/>
        </p:nvPicPr>
        <p:blipFill>
          <a:blip r:embed="rId3" cstate="print"/>
          <a:srcRect/>
          <a:stretch>
            <a:fillRect/>
          </a:stretch>
        </p:blipFill>
        <p:spPr bwMode="auto">
          <a:xfrm>
            <a:off x="381000" y="1447799"/>
            <a:ext cx="8382000" cy="5000625"/>
          </a:xfrm>
          <a:prstGeom prst="rect">
            <a:avLst/>
          </a:prstGeom>
          <a:noFill/>
        </p:spPr>
      </p:pic>
      <p:sp>
        <p:nvSpPr>
          <p:cNvPr id="3" name="TextBox 2"/>
          <p:cNvSpPr txBox="1"/>
          <p:nvPr/>
        </p:nvSpPr>
        <p:spPr>
          <a:xfrm>
            <a:off x="609600" y="990600"/>
            <a:ext cx="4343400" cy="369332"/>
          </a:xfrm>
          <a:prstGeom prst="rect">
            <a:avLst/>
          </a:prstGeom>
          <a:solidFill>
            <a:schemeClr val="bg1"/>
          </a:solidFill>
        </p:spPr>
        <p:txBody>
          <a:bodyPr wrap="square" rtlCol="0">
            <a:spAutoFit/>
          </a:bodyPr>
          <a:lstStyle/>
          <a:p>
            <a:r>
              <a:rPr lang="en-US" i="1" dirty="0" smtClean="0"/>
              <a:t>Parade, Mississippi State College, circa 1940</a:t>
            </a:r>
            <a:endParaRPr lang="en-US" i="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Documents and Settings\gchaudron\Desktop\USS Baltic.jpg"/>
          <p:cNvPicPr>
            <a:picLocks noChangeAspect="1" noChangeArrowheads="1"/>
          </p:cNvPicPr>
          <p:nvPr/>
        </p:nvPicPr>
        <p:blipFill>
          <a:blip r:embed="rId3" cstate="print"/>
          <a:srcRect/>
          <a:stretch>
            <a:fillRect/>
          </a:stretch>
        </p:blipFill>
        <p:spPr bwMode="auto">
          <a:xfrm>
            <a:off x="381000" y="1447800"/>
            <a:ext cx="8458200" cy="5105400"/>
          </a:xfrm>
          <a:prstGeom prst="rect">
            <a:avLst/>
          </a:prstGeom>
          <a:noFill/>
        </p:spPr>
      </p:pic>
      <p:sp>
        <p:nvSpPr>
          <p:cNvPr id="3" name="TextBox 2"/>
          <p:cNvSpPr txBox="1"/>
          <p:nvPr/>
        </p:nvSpPr>
        <p:spPr>
          <a:xfrm>
            <a:off x="533400" y="914401"/>
            <a:ext cx="5105400" cy="369332"/>
          </a:xfrm>
          <a:prstGeom prst="rect">
            <a:avLst/>
          </a:prstGeom>
          <a:solidFill>
            <a:schemeClr val="bg1"/>
          </a:solidFill>
        </p:spPr>
        <p:txBody>
          <a:bodyPr wrap="square" rtlCol="0">
            <a:spAutoFit/>
          </a:bodyPr>
          <a:lstStyle/>
          <a:p>
            <a:r>
              <a:rPr lang="en-US" i="1" dirty="0" smtClean="0"/>
              <a:t>U.S. steamship ‘Baltic’, M.M.B., Vicksburg, circa 1864</a:t>
            </a:r>
            <a:endParaRPr lang="en-US" i="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SU">
  <a:themeElements>
    <a:clrScheme name="MSU Library">
      <a:dk1>
        <a:sysClr val="windowText" lastClr="000000"/>
      </a:dk1>
      <a:lt1>
        <a:sysClr val="window" lastClr="FFFFFF"/>
      </a:lt1>
      <a:dk2>
        <a:srgbClr val="3F3F3F"/>
      </a:dk2>
      <a:lt2>
        <a:srgbClr val="F2F2F2"/>
      </a:lt2>
      <a:accent1>
        <a:srgbClr val="580000"/>
      </a:accent1>
      <a:accent2>
        <a:srgbClr val="3A1D00"/>
      </a:accent2>
      <a:accent3>
        <a:srgbClr val="996633"/>
      </a:accent3>
      <a:accent4>
        <a:srgbClr val="E36C09"/>
      </a:accent4>
      <a:accent5>
        <a:srgbClr val="C4BD97"/>
      </a:accent5>
      <a:accent6>
        <a:srgbClr val="366092"/>
      </a:accent6>
      <a:hlink>
        <a:srgbClr val="366092"/>
      </a:hlink>
      <a:folHlink>
        <a:srgbClr val="779EC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MSU</Template>
  <TotalTime>1812</TotalTime>
  <Words>4954</Words>
  <Application>Microsoft Office PowerPoint</Application>
  <PresentationFormat>On-screen Show (4:3)</PresentationFormat>
  <Paragraphs>414</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MSU</vt:lpstr>
      <vt:lpstr>To MPLP or not to MPLP: That is the question with photographs, Part 1.</vt:lpstr>
      <vt:lpstr>MPLP</vt:lpstr>
      <vt:lpstr>MPLP</vt:lpstr>
      <vt:lpstr>MPLP</vt:lpstr>
      <vt:lpstr>Slide 5</vt:lpstr>
      <vt:lpstr>MPLP and photographs</vt:lpstr>
      <vt:lpstr>UAF Draft Processing Guidelines-Baseline</vt:lpstr>
      <vt:lpstr>UAF Draft Processing Guidelines-Added Value</vt:lpstr>
      <vt:lpstr>MPLP at UAF</vt:lpstr>
      <vt:lpstr>Slide 10</vt:lpstr>
      <vt:lpstr>MPLP and photographs: The reaction</vt:lpstr>
      <vt:lpstr>MPLP and photographs: The reaction</vt:lpstr>
      <vt:lpstr>Slide 13</vt:lpstr>
      <vt:lpstr>MPLP and photographs: Use</vt:lpstr>
      <vt:lpstr>Slide 15</vt:lpstr>
      <vt:lpstr>MPLP : MSU Special Collections, Manuscripts</vt:lpstr>
      <vt:lpstr>MPLP : MSU Special Collections, Manuscripts</vt:lpstr>
      <vt:lpstr>Slide 18</vt:lpstr>
      <vt:lpstr>MPLP and photographs: MSU</vt:lpstr>
      <vt:lpstr>MPLP and photographs: MSU</vt:lpstr>
      <vt:lpstr>MPLP and photographs: MSU</vt:lpstr>
      <vt:lpstr>Slide 22</vt:lpstr>
      <vt:lpstr>MPLP and photographs: MSU</vt:lpstr>
      <vt:lpstr>Slide 24</vt:lpstr>
      <vt:lpstr>MPLP and photographs: MSU</vt:lpstr>
      <vt:lpstr>Slide 26</vt:lpstr>
      <vt:lpstr>MPLP and photographs: MSU</vt:lpstr>
      <vt:lpstr>MPLP and photographs: MSU</vt:lpstr>
      <vt:lpstr>MPLP and photographs: MSU</vt:lpstr>
      <vt:lpstr>Slide 30</vt:lpstr>
      <vt:lpstr>Slide 31</vt:lpstr>
    </vt:vector>
  </TitlesOfParts>
  <Company>MSU Libraries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GChaudron</dc:creator>
  <cp:lastModifiedBy>GChaudron</cp:lastModifiedBy>
  <cp:revision>196</cp:revision>
  <dcterms:created xsi:type="dcterms:W3CDTF">2011-04-06T16:57:46Z</dcterms:created>
  <dcterms:modified xsi:type="dcterms:W3CDTF">2011-04-29T15:01:31Z</dcterms:modified>
</cp:coreProperties>
</file>