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71" r:id="rId4"/>
    <p:sldId id="259" r:id="rId5"/>
    <p:sldId id="278" r:id="rId6"/>
    <p:sldId id="273" r:id="rId7"/>
    <p:sldId id="268" r:id="rId8"/>
    <p:sldId id="276" r:id="rId9"/>
    <p:sldId id="269" r:id="rId10"/>
    <p:sldId id="260" r:id="rId11"/>
    <p:sldId id="274" r:id="rId12"/>
    <p:sldId id="277" r:id="rId13"/>
    <p:sldId id="275" r:id="rId14"/>
    <p:sldId id="279" r:id="rId15"/>
    <p:sldId id="280" r:id="rId16"/>
    <p:sldId id="281" r:id="rId17"/>
    <p:sldId id="264" r:id="rId18"/>
    <p:sldId id="267" r:id="rId19"/>
    <p:sldId id="282"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45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690168F-96C8-40DF-BC63-2A73BEB77209}" type="datetimeFigureOut">
              <a:rPr lang="en-US"/>
              <a:pPr>
                <a:defRPr/>
              </a:pPr>
              <a:t>4/19/2011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887B55E-4036-4337-9F3A-1E6AB52BF95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D0B0CA-076B-4084-8ED1-CB09F0153B20}"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727A5A-678B-4A36-8EFE-7C101A2A9DCA}"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480D1A-077F-46F2-8610-9F1796C76E0C}"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1C486A-4384-402A-A170-486BD5E388D4}"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9C7C702-EC88-4D1D-9DA8-0F95D127C577}"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D854B41-F767-4245-A3A8-74671D1AA114}"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8B1220-E27A-4EDC-9E03-2835A66151F6}"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866AA3-DA73-4048-8D9B-388DCB6EF584}"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101085-7CFD-40EF-BEB6-A96035CC40EE}"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07CE74-CD65-443F-86A5-CE6288763977}" type="slidenum">
              <a:rPr lang="en-US" smtClean="0"/>
              <a:pPr/>
              <a:t>17</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2AA231-9525-4FA7-90DF-A2BABBB8873C}" type="slidenum">
              <a:rPr lang="en-US" smtClean="0"/>
              <a:pPr/>
              <a:t>18</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B09897-6A25-49A6-87C1-948DDD3DD480}" type="slidenum">
              <a:rPr lang="en-US" smtClean="0"/>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9CAB98B5-2BB0-45A6-B645-4EA4E27E850B}" type="datetimeFigureOut">
              <a:rPr lang="en-US"/>
              <a:pPr>
                <a:defRPr/>
              </a:pPr>
              <a:t>4/19/2011</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13B54C1E-5E52-4D11-98D2-597D18C007E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E24B627-DC4E-47D7-9AC4-592A755A35B0}" type="datetimeFigureOut">
              <a:rPr lang="en-US"/>
              <a:pPr>
                <a:defRPr/>
              </a:pPr>
              <a:t>4/19/2011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E0454C1-E133-4001-8E38-69241630F7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B4386C8-77A8-4D86-BA36-AF38A341CB11}" type="datetimeFigureOut">
              <a:rPr lang="en-US"/>
              <a:pPr>
                <a:defRPr/>
              </a:pPr>
              <a:t>4/19/2011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75F9AF-A0B1-4094-9E94-8796D43D54E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3F3B721-DE9A-4D35-9B24-9B56A8247C47}" type="datetimeFigureOut">
              <a:rPr lang="en-US"/>
              <a:pPr>
                <a:defRPr/>
              </a:pPr>
              <a:t>4/19/2011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E7F00E6E-3149-42A2-8F3B-15BE316C902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2A34751F-2C63-40F2-9124-FF3F7F431AA9}" type="datetimeFigureOut">
              <a:rPr lang="en-US"/>
              <a:pPr>
                <a:defRPr/>
              </a:pPr>
              <a:t>4/19/2011</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A873189F-A74E-472C-9CC4-9D75DE198C0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72ADF713-B41F-4939-9FCC-2C6385ABF568}" type="datetimeFigureOut">
              <a:rPr lang="en-US"/>
              <a:pPr>
                <a:defRPr/>
              </a:pPr>
              <a:t>4/19/2011</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ADB1883-4E40-484A-944E-3CD90456F5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7F0F7636-6092-48A0-BC5C-7018369108FA}" type="datetimeFigureOut">
              <a:rPr lang="en-US"/>
              <a:pPr>
                <a:defRPr/>
              </a:pPr>
              <a:t>4/19/2011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6A0F1E64-E371-4246-A15D-33E3B6D9DC3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1482AB0A-74FE-4E38-8D4F-B631395EB5F4}" type="datetimeFigureOut">
              <a:rPr lang="en-US"/>
              <a:pPr>
                <a:defRPr/>
              </a:pPr>
              <a:t>4/19/2011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5B31038-F410-47DA-8040-F2F1FA7919E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57EDC0D-8F5B-46B4-A2E5-9927F6B9E44E}" type="datetimeFigureOut">
              <a:rPr lang="en-US"/>
              <a:pPr>
                <a:defRPr/>
              </a:pPr>
              <a:t>4/19/2011</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03C6D03-B068-4CAB-A5E6-9CEBF323FA8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1BE531D-D376-4EAB-8A3D-E94630E5A646}" type="datetimeFigureOut">
              <a:rPr lang="en-US"/>
              <a:pPr>
                <a:defRPr/>
              </a:pPr>
              <a:t>4/19/2011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DA25079-0905-46FF-98C0-8CB1130ABE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2876C3D-F063-4AE0-8327-177AF917BD0B}" type="datetimeFigureOut">
              <a:rPr lang="en-US"/>
              <a:pPr>
                <a:defRPr/>
              </a:pPr>
              <a:t>4/19/2011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CFE6A47-3A1A-476E-B0E5-B26BA4C491B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DCB5ED9B-3A7F-40D6-B6DE-FB90A79907BA}" type="datetimeFigureOut">
              <a:rPr lang="en-US"/>
              <a:pPr>
                <a:defRPr/>
              </a:pPr>
              <a:t>4/19/2011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0316295A-0E0B-4EDD-B026-E04E3917EB59}"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11" r:id="rId1"/>
    <p:sldLayoutId id="2147483703" r:id="rId2"/>
    <p:sldLayoutId id="2147483712" r:id="rId3"/>
    <p:sldLayoutId id="2147483704" r:id="rId4"/>
    <p:sldLayoutId id="2147483705" r:id="rId5"/>
    <p:sldLayoutId id="2147483706" r:id="rId6"/>
    <p:sldLayoutId id="2147483707" r:id="rId7"/>
    <p:sldLayoutId id="2147483708" r:id="rId8"/>
    <p:sldLayoutId id="2147483713" r:id="rId9"/>
    <p:sldLayoutId id="2147483709" r:id="rId10"/>
    <p:sldLayoutId id="2147483710"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oodsearch.com/%09%09%09%09%09%09%09%09Image.aspx%09%09%09%09%09%09%09%09?imgurl=http://www.wyfw.co.uk/question_mark.jpg%09%09%09%09%09%09%09%09&amp;thurl=http://ts2.mm.bing.net/images/thumbnail.aspx?q=677821417641&amp;amp;id=2db432b0fe3b75870bb1373433e33eff%09%09%09%09%09%09%09%09&amp;rurl=http://www.wyfw.co.uk/%09%09%09%09%09%09%09%09&amp;tt=618000%09%09%09%09%09%09%09%09&amp;no=6%09%09%09%09%09%09%09%09&amp;name=question_mark.jpg%09%09%09%09%09%09%09%09&amp;w=726%09%09%09%09%09%09%09%09&amp;h=726%09%09%09%09%09%09%09%09&amp;size=NaN%09%09%09%09%09%09%09%09&amp;type=jpe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prsa.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pramonline.org/home.html"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851648" cy="1828800"/>
          </a:xfrm>
        </p:spPr>
        <p:txBody>
          <a:bodyPr/>
          <a:lstStyle/>
          <a:p>
            <a:pPr algn="ctr" eaLnBrk="1" fontAlgn="auto" hangingPunct="1">
              <a:spcAft>
                <a:spcPts val="0"/>
              </a:spcAft>
              <a:defRPr/>
            </a:pPr>
            <a:r>
              <a:rPr lang="en-US" dirty="0" smtClean="0"/>
              <a:t>Public Relations in the Archives</a:t>
            </a:r>
            <a:endParaRPr lang="en-US" dirty="0"/>
          </a:p>
        </p:txBody>
      </p:sp>
      <p:sp>
        <p:nvSpPr>
          <p:cNvPr id="5123" name="Subtitle 2"/>
          <p:cNvSpPr>
            <a:spLocks noGrp="1"/>
          </p:cNvSpPr>
          <p:nvPr>
            <p:ph type="subTitle" idx="1"/>
          </p:nvPr>
        </p:nvSpPr>
        <p:spPr>
          <a:xfrm>
            <a:off x="533400" y="3810000"/>
            <a:ext cx="7854950" cy="1323975"/>
          </a:xfrm>
        </p:spPr>
        <p:txBody>
          <a:bodyPr/>
          <a:lstStyle/>
          <a:p>
            <a:pPr marR="0" algn="ctr" eaLnBrk="1" hangingPunct="1"/>
            <a:r>
              <a:rPr lang="en-US" smtClean="0"/>
              <a:t>Mona K. Vance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609600"/>
            <a:ext cx="8229600" cy="1143000"/>
          </a:xfrm>
        </p:spPr>
        <p:txBody>
          <a:bodyPr/>
          <a:lstStyle/>
          <a:p>
            <a:pPr eaLnBrk="1" hangingPunct="1"/>
            <a:r>
              <a:rPr lang="en-US" smtClean="0"/>
              <a:t>What is it?</a:t>
            </a:r>
          </a:p>
        </p:txBody>
      </p:sp>
      <p:sp>
        <p:nvSpPr>
          <p:cNvPr id="6147" name="Content Placeholder 2"/>
          <p:cNvSpPr>
            <a:spLocks noGrp="1"/>
          </p:cNvSpPr>
          <p:nvPr>
            <p:ph idx="1"/>
          </p:nvPr>
        </p:nvSpPr>
        <p:spPr>
          <a:xfrm>
            <a:off x="457200" y="1752600"/>
            <a:ext cx="8229600" cy="4953000"/>
          </a:xfrm>
        </p:spPr>
        <p:txBody>
          <a:bodyPr/>
          <a:lstStyle/>
          <a:p>
            <a:pPr eaLnBrk="1" hangingPunct="1"/>
            <a:r>
              <a:rPr lang="en-US" smtClean="0"/>
              <a:t>The art and social science of analyzing trends, predicting their consequences, counseling organizational leaders, and implementing planned programs of action, which will serve both the organization and the public interest. (World Assembly of Public Relations Associations , 1978)</a:t>
            </a:r>
          </a:p>
          <a:p>
            <a:pPr eaLnBrk="1" hangingPunct="1">
              <a:buFont typeface="Wingdings 2" pitchFamily="18" charset="2"/>
              <a:buNone/>
            </a:pPr>
            <a:endParaRPr lang="en-US" sz="1800" smtClean="0"/>
          </a:p>
          <a:p>
            <a:pPr eaLnBrk="1" hangingPunct="1"/>
            <a:r>
              <a:rPr lang="en-US" smtClean="0"/>
              <a:t>Maintaining a public image for a business or non-profit organization.</a:t>
            </a:r>
          </a:p>
          <a:p>
            <a:pPr eaLnBrk="1" hangingPunct="1">
              <a:buFont typeface="Wingdings 2" pitchFamily="18" charset="2"/>
              <a:buNone/>
            </a:pPr>
            <a:endParaRPr lang="en-US" sz="1800" smtClean="0"/>
          </a:p>
          <a:p>
            <a:pPr eaLnBrk="1" hangingPunct="1"/>
            <a:r>
              <a:rPr lang="en-US" smtClean="0"/>
              <a:t>Used to  inform, influence, and persuade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Brief History</a:t>
            </a:r>
          </a:p>
        </p:txBody>
      </p:sp>
      <p:sp>
        <p:nvSpPr>
          <p:cNvPr id="7171" name="Content Placeholder 2"/>
          <p:cNvSpPr>
            <a:spLocks noGrp="1"/>
          </p:cNvSpPr>
          <p:nvPr>
            <p:ph idx="1"/>
          </p:nvPr>
        </p:nvSpPr>
        <p:spPr>
          <a:xfrm>
            <a:off x="457200" y="1935163"/>
            <a:ext cx="8458200" cy="4389437"/>
          </a:xfrm>
        </p:spPr>
        <p:txBody>
          <a:bodyPr/>
          <a:lstStyle/>
          <a:p>
            <a:pPr eaLnBrk="1" hangingPunct="1"/>
            <a:r>
              <a:rPr lang="en-US" smtClean="0"/>
              <a:t>Always existed in some form</a:t>
            </a:r>
          </a:p>
          <a:p>
            <a:pPr eaLnBrk="1" hangingPunct="1"/>
            <a:r>
              <a:rPr lang="en-US" smtClean="0"/>
              <a:t>Developed in its current form around turn of the century</a:t>
            </a:r>
          </a:p>
          <a:p>
            <a:pPr eaLnBrk="1" hangingPunct="1"/>
            <a:r>
              <a:rPr lang="en-US" smtClean="0"/>
              <a:t>Many practitioners come from the journalism profession</a:t>
            </a:r>
          </a:p>
          <a:p>
            <a:pPr eaLnBrk="1" hangingPunct="1"/>
            <a:r>
              <a:rPr lang="en-US" smtClean="0"/>
              <a:t>“Public Relations” was a term used to replace “Propaganda” due to its negative connotation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
            </a:r>
            <a:br>
              <a:rPr lang="en-US" dirty="0" smtClean="0"/>
            </a:br>
            <a:r>
              <a:rPr lang="en-US" dirty="0" smtClean="0"/>
              <a:t>Benefits for Archives/Libraries</a:t>
            </a:r>
            <a:endParaRPr lang="en-US" dirty="0"/>
          </a:p>
        </p:txBody>
      </p:sp>
      <p:sp>
        <p:nvSpPr>
          <p:cNvPr id="8195" name="Content Placeholder 2"/>
          <p:cNvSpPr>
            <a:spLocks noGrp="1"/>
          </p:cNvSpPr>
          <p:nvPr>
            <p:ph idx="1"/>
          </p:nvPr>
        </p:nvSpPr>
        <p:spPr/>
        <p:txBody>
          <a:bodyPr/>
          <a:lstStyle/>
          <a:p>
            <a:pPr eaLnBrk="1" hangingPunct="1"/>
            <a:r>
              <a:rPr lang="en-US" smtClean="0"/>
              <a:t>Used to build rapport with employees, patrons, potential patrons, and financial contributors.</a:t>
            </a:r>
          </a:p>
          <a:p>
            <a:pPr eaLnBrk="1" hangingPunct="1"/>
            <a:r>
              <a:rPr lang="en-US" smtClean="0"/>
              <a:t>Remain in public’s mind</a:t>
            </a:r>
          </a:p>
          <a:p>
            <a:pPr eaLnBrk="1" hangingPunct="1"/>
            <a:r>
              <a:rPr lang="en-US" smtClean="0"/>
              <a:t>Can revamp the communities image of your organization</a:t>
            </a:r>
          </a:p>
          <a:p>
            <a:pPr eaLnBrk="1" hangingPunct="1"/>
            <a:r>
              <a:rPr lang="en-US" smtClean="0"/>
              <a:t>Introduce your institution to new patrons</a:t>
            </a:r>
          </a:p>
          <a:p>
            <a:pPr eaLnBrk="1" hangingPunct="1"/>
            <a:r>
              <a:rPr lang="en-US" smtClean="0"/>
              <a:t>Bring people in the door!</a:t>
            </a:r>
          </a:p>
          <a:p>
            <a:pPr eaLnBrk="1" hangingPunct="1"/>
            <a:r>
              <a:rPr lang="en-US" smtClean="0"/>
              <a:t>Encourage continued or increased funding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Times are Changing</a:t>
            </a:r>
          </a:p>
        </p:txBody>
      </p:sp>
      <p:sp>
        <p:nvSpPr>
          <p:cNvPr id="9219" name="Content Placeholder 2"/>
          <p:cNvSpPr>
            <a:spLocks noGrp="1"/>
          </p:cNvSpPr>
          <p:nvPr>
            <p:ph idx="1"/>
          </p:nvPr>
        </p:nvSpPr>
        <p:spPr/>
        <p:txBody>
          <a:bodyPr/>
          <a:lstStyle/>
          <a:p>
            <a:r>
              <a:rPr lang="en-US" smtClean="0"/>
              <a:t>More competition</a:t>
            </a:r>
          </a:p>
          <a:p>
            <a:r>
              <a:rPr lang="en-US" smtClean="0"/>
              <a:t>Patrons are customers buying into an experience/service</a:t>
            </a:r>
          </a:p>
          <a:p>
            <a:r>
              <a:rPr lang="en-US" smtClean="0"/>
              <a:t>Libraries/archives must now also be in the marketing business</a:t>
            </a:r>
          </a:p>
          <a:p>
            <a:r>
              <a:rPr lang="en-US" smtClean="0"/>
              <a:t>Where people get their information is changing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To Start:</a:t>
            </a:r>
          </a:p>
        </p:txBody>
      </p:sp>
      <p:sp>
        <p:nvSpPr>
          <p:cNvPr id="10243" name="Content Placeholder 2"/>
          <p:cNvSpPr>
            <a:spLocks noGrp="1"/>
          </p:cNvSpPr>
          <p:nvPr>
            <p:ph idx="1"/>
          </p:nvPr>
        </p:nvSpPr>
        <p:spPr/>
        <p:txBody>
          <a:bodyPr/>
          <a:lstStyle/>
          <a:p>
            <a:pPr eaLnBrk="1" hangingPunct="1"/>
            <a:r>
              <a:rPr lang="en-US" smtClean="0"/>
              <a:t>Identify your target audience</a:t>
            </a:r>
          </a:p>
          <a:p>
            <a:pPr marL="546100" lvl="2" indent="-273050" eaLnBrk="1" hangingPunct="1">
              <a:buClr>
                <a:srgbClr val="0BD0D9"/>
              </a:buClr>
              <a:buSzPct val="95000"/>
            </a:pPr>
            <a:r>
              <a:rPr lang="en-US" smtClean="0"/>
              <a:t>Can be anyone (gender, location, community, age, nationality, etc.)</a:t>
            </a:r>
          </a:p>
          <a:p>
            <a:pPr eaLnBrk="1" hangingPunct="1"/>
            <a:r>
              <a:rPr lang="en-US" smtClean="0"/>
              <a:t>Tailor  every message to appeal to that audience</a:t>
            </a:r>
          </a:p>
          <a:p>
            <a:pPr eaLnBrk="1" hangingPunct="1"/>
            <a:r>
              <a:rPr lang="en-US" smtClean="0"/>
              <a:t>Answer the questions:</a:t>
            </a:r>
          </a:p>
          <a:p>
            <a:pPr lvl="1" eaLnBrk="1" hangingPunct="1"/>
            <a:r>
              <a:rPr lang="en-US" i="1" smtClean="0"/>
              <a:t>What </a:t>
            </a:r>
            <a:r>
              <a:rPr lang="en-US" smtClean="0"/>
              <a:t>are you communicating?</a:t>
            </a:r>
          </a:p>
          <a:p>
            <a:pPr lvl="1" eaLnBrk="1" hangingPunct="1"/>
            <a:r>
              <a:rPr lang="en-US" i="1" smtClean="0"/>
              <a:t>Why</a:t>
            </a:r>
            <a:r>
              <a:rPr lang="en-US" smtClean="0"/>
              <a:t>?</a:t>
            </a:r>
          </a:p>
          <a:p>
            <a:pPr lvl="1" eaLnBrk="1" hangingPunct="1"/>
            <a:r>
              <a:rPr lang="en-US" i="1" smtClean="0"/>
              <a:t>To Whom</a:t>
            </a:r>
            <a:r>
              <a:rPr lang="en-US" smtClean="0"/>
              <a:t>?</a:t>
            </a:r>
          </a:p>
          <a:p>
            <a:pPr lvl="1" eaLnBrk="1" hangingPunct="1"/>
            <a:r>
              <a:rPr lang="en-US" i="1" smtClean="0"/>
              <a:t>How</a:t>
            </a:r>
            <a:r>
              <a:rPr lang="en-US" smtClean="0"/>
              <a:t>?</a:t>
            </a:r>
          </a:p>
          <a:p>
            <a:pPr lvl="1" eaLnBrk="1" hangingPunct="1"/>
            <a:r>
              <a:rPr lang="en-US" smtClean="0"/>
              <a:t>And </a:t>
            </a:r>
            <a:r>
              <a:rPr lang="en-US" i="1" smtClean="0"/>
              <a:t>whose job </a:t>
            </a:r>
            <a:r>
              <a:rPr lang="en-US" smtClean="0"/>
              <a:t>is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Tools</a:t>
            </a:r>
          </a:p>
        </p:txBody>
      </p:sp>
      <p:sp>
        <p:nvSpPr>
          <p:cNvPr id="11267" name="Content Placeholder 2"/>
          <p:cNvSpPr>
            <a:spLocks noGrp="1"/>
          </p:cNvSpPr>
          <p:nvPr>
            <p:ph idx="1"/>
          </p:nvPr>
        </p:nvSpPr>
        <p:spPr>
          <a:xfrm>
            <a:off x="0" y="1935163"/>
            <a:ext cx="5105400" cy="4389437"/>
          </a:xfrm>
        </p:spPr>
        <p:txBody>
          <a:bodyPr/>
          <a:lstStyle/>
          <a:p>
            <a:pPr lvl="1" eaLnBrk="1" hangingPunct="1"/>
            <a:r>
              <a:rPr lang="en-US" smtClean="0"/>
              <a:t>Press Releases</a:t>
            </a:r>
          </a:p>
          <a:p>
            <a:pPr lvl="1" eaLnBrk="1" hangingPunct="1"/>
            <a:r>
              <a:rPr lang="en-US" smtClean="0"/>
              <a:t>Public Service Announcements</a:t>
            </a:r>
          </a:p>
          <a:p>
            <a:pPr lvl="1" eaLnBrk="1" hangingPunct="1"/>
            <a:r>
              <a:rPr lang="en-US" smtClean="0"/>
              <a:t>Television Interviews</a:t>
            </a:r>
          </a:p>
          <a:p>
            <a:pPr lvl="1" eaLnBrk="1" hangingPunct="1"/>
            <a:r>
              <a:rPr lang="en-US" smtClean="0"/>
              <a:t>Print Advertisements</a:t>
            </a:r>
          </a:p>
          <a:p>
            <a:pPr lvl="1" eaLnBrk="1" hangingPunct="1"/>
            <a:r>
              <a:rPr lang="en-US" smtClean="0"/>
              <a:t>Brochures</a:t>
            </a:r>
          </a:p>
          <a:p>
            <a:pPr lvl="1" eaLnBrk="1" hangingPunct="1"/>
            <a:r>
              <a:rPr lang="en-US" smtClean="0"/>
              <a:t>Flyers</a:t>
            </a:r>
          </a:p>
          <a:p>
            <a:pPr lvl="1" eaLnBrk="1" hangingPunct="1"/>
            <a:r>
              <a:rPr lang="en-US" smtClean="0"/>
              <a:t>Rack Cards</a:t>
            </a:r>
          </a:p>
          <a:p>
            <a:pPr lvl="1" eaLnBrk="1" hangingPunct="1"/>
            <a:r>
              <a:rPr lang="en-US" smtClean="0"/>
              <a:t>Stickers/Bookmarks/Bags/Etc.</a:t>
            </a:r>
          </a:p>
          <a:p>
            <a:pPr lvl="1" eaLnBrk="1" hangingPunct="1"/>
            <a:r>
              <a:rPr lang="en-US" smtClean="0"/>
              <a:t>Email Blasts</a:t>
            </a:r>
          </a:p>
          <a:p>
            <a:pPr lvl="1" eaLnBrk="1" hangingPunct="1"/>
            <a:r>
              <a:rPr lang="en-US" smtClean="0"/>
              <a:t>Media Kits</a:t>
            </a:r>
          </a:p>
        </p:txBody>
      </p:sp>
      <p:sp>
        <p:nvSpPr>
          <p:cNvPr id="5" name="Content Placeholder 2"/>
          <p:cNvSpPr txBox="1">
            <a:spLocks/>
          </p:cNvSpPr>
          <p:nvPr/>
        </p:nvSpPr>
        <p:spPr bwMode="auto">
          <a:xfrm>
            <a:off x="4648200" y="1905000"/>
            <a:ext cx="4267200" cy="4389438"/>
          </a:xfrm>
          <a:prstGeom prst="rect">
            <a:avLst/>
          </a:prstGeom>
          <a:noFill/>
          <a:ln w="9525">
            <a:noFill/>
            <a:miter lim="800000"/>
            <a:headEnd/>
            <a:tailEnd/>
          </a:ln>
        </p:spPr>
        <p:txBody>
          <a:bodyPr/>
          <a:lstStyle/>
          <a:p>
            <a:pPr marL="640080" lvl="1" indent="-246888" fontAlgn="auto">
              <a:spcBef>
                <a:spcPct val="20000"/>
              </a:spcBef>
              <a:spcAft>
                <a:spcPts val="0"/>
              </a:spcAft>
              <a:buClr>
                <a:schemeClr val="accent1"/>
              </a:buClr>
              <a:buSzPct val="85000"/>
              <a:buFont typeface="Wingdings 2"/>
              <a:buChar char=""/>
              <a:defRPr/>
            </a:pPr>
            <a:r>
              <a:rPr lang="en-US" sz="2400" dirty="0">
                <a:latin typeface="+mn-lt"/>
              </a:rPr>
              <a:t>Commercials</a:t>
            </a: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Exhibits/Displays</a:t>
            </a:r>
            <a:endParaRPr lang="en-US" sz="2400" dirty="0">
              <a:latin typeface="+mn-lt"/>
            </a:endParaRP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Newsletters</a:t>
            </a: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Texts</a:t>
            </a: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Websites</a:t>
            </a:r>
            <a:endParaRPr lang="en-US" sz="2400" dirty="0">
              <a:latin typeface="+mn-lt"/>
            </a:endParaRP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Social Networking Sites</a:t>
            </a:r>
          </a:p>
          <a:p>
            <a:pPr marL="1097280" lvl="2" indent="-246888" fontAlgn="auto">
              <a:spcBef>
                <a:spcPct val="20000"/>
              </a:spcBef>
              <a:spcAft>
                <a:spcPts val="0"/>
              </a:spcAft>
              <a:buClr>
                <a:schemeClr val="accent1"/>
              </a:buClr>
              <a:buSzPct val="85000"/>
              <a:buFont typeface="Wingdings 2"/>
              <a:buChar char=""/>
              <a:defRPr/>
            </a:pPr>
            <a:r>
              <a:rPr lang="en-US" sz="2400" dirty="0">
                <a:latin typeface="+mn-lt"/>
              </a:rPr>
              <a:t>(</a:t>
            </a:r>
            <a:r>
              <a:rPr lang="en-US" sz="2400" dirty="0" err="1">
                <a:latin typeface="+mn-lt"/>
              </a:rPr>
              <a:t>Facebook</a:t>
            </a:r>
            <a:r>
              <a:rPr lang="en-US" sz="2400" dirty="0">
                <a:latin typeface="+mn-lt"/>
              </a:rPr>
              <a:t>, Twitter, LinkedIn, </a:t>
            </a:r>
            <a:r>
              <a:rPr lang="en-US" sz="2400" dirty="0">
                <a:latin typeface="+mn-lt"/>
              </a:rPr>
              <a:t>Blogs, etc</a:t>
            </a:r>
            <a:r>
              <a:rPr lang="en-US" sz="2400" dirty="0">
                <a:latin typeface="+mn-lt"/>
              </a:rPr>
              <a:t>.)</a:t>
            </a:r>
          </a:p>
          <a:p>
            <a:pPr marL="640080" lvl="1" indent="-246888" fontAlgn="auto">
              <a:spcBef>
                <a:spcPct val="20000"/>
              </a:spcBef>
              <a:spcAft>
                <a:spcPts val="0"/>
              </a:spcAft>
              <a:buClr>
                <a:schemeClr val="accent1"/>
              </a:buClr>
              <a:buSzPct val="85000"/>
              <a:buFont typeface="Wingdings 2"/>
              <a:buChar char=""/>
              <a:defRPr/>
            </a:pPr>
            <a:r>
              <a:rPr lang="en-US" sz="2400" dirty="0" err="1">
                <a:latin typeface="+mn-lt"/>
              </a:rPr>
              <a:t>Listservs</a:t>
            </a:r>
            <a:endParaRPr lang="en-US" sz="2400" dirty="0">
              <a:latin typeface="+mn-lt"/>
            </a:endParaRPr>
          </a:p>
          <a:p>
            <a:pPr marL="640080" lvl="1" indent="-246888" fontAlgn="auto">
              <a:spcBef>
                <a:spcPct val="20000"/>
              </a:spcBef>
              <a:spcAft>
                <a:spcPts val="0"/>
              </a:spcAft>
              <a:buClr>
                <a:schemeClr val="accent1"/>
              </a:buClr>
              <a:buSzPct val="85000"/>
              <a:buFont typeface="Wingdings 2"/>
              <a:buChar char=""/>
              <a:defRPr/>
            </a:pPr>
            <a:r>
              <a:rPr lang="en-US" sz="2400" dirty="0">
                <a:latin typeface="+mn-lt"/>
              </a:rPr>
              <a:t>Word of mouth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Answer these Questions:</a:t>
            </a:r>
          </a:p>
        </p:txBody>
      </p:sp>
      <p:sp>
        <p:nvSpPr>
          <p:cNvPr id="12291" name="Content Placeholder 2"/>
          <p:cNvSpPr>
            <a:spLocks noGrp="1"/>
          </p:cNvSpPr>
          <p:nvPr>
            <p:ph idx="1"/>
          </p:nvPr>
        </p:nvSpPr>
        <p:spPr>
          <a:xfrm>
            <a:off x="838200" y="2133600"/>
            <a:ext cx="3505200" cy="4191000"/>
          </a:xfrm>
        </p:spPr>
        <p:txBody>
          <a:bodyPr/>
          <a:lstStyle/>
          <a:p>
            <a:pPr eaLnBrk="1" hangingPunct="1"/>
            <a:r>
              <a:rPr lang="en-US" smtClean="0"/>
              <a:t>Who?</a:t>
            </a:r>
          </a:p>
          <a:p>
            <a:pPr eaLnBrk="1" hangingPunct="1"/>
            <a:r>
              <a:rPr lang="en-US" smtClean="0"/>
              <a:t>What?</a:t>
            </a:r>
          </a:p>
          <a:p>
            <a:pPr eaLnBrk="1" hangingPunct="1"/>
            <a:r>
              <a:rPr lang="en-US" smtClean="0"/>
              <a:t>When?</a:t>
            </a:r>
          </a:p>
          <a:p>
            <a:pPr eaLnBrk="1" hangingPunct="1"/>
            <a:r>
              <a:rPr lang="en-US" smtClean="0"/>
              <a:t>Where?</a:t>
            </a:r>
          </a:p>
          <a:p>
            <a:pPr eaLnBrk="1" hangingPunct="1"/>
            <a:r>
              <a:rPr lang="en-US" smtClean="0"/>
              <a:t>Why?</a:t>
            </a:r>
          </a:p>
        </p:txBody>
      </p:sp>
      <p:pic>
        <p:nvPicPr>
          <p:cNvPr id="12292" name="Picture 2" descr="Go to full-size image">
            <a:hlinkClick r:id="rId3"/>
          </p:cNvPr>
          <p:cNvPicPr>
            <a:picLocks noChangeAspect="1" noChangeArrowheads="1"/>
          </p:cNvPicPr>
          <p:nvPr/>
        </p:nvPicPr>
        <p:blipFill>
          <a:blip r:embed="rId4" cstate="print"/>
          <a:srcRect/>
          <a:stretch>
            <a:fillRect/>
          </a:stretch>
        </p:blipFill>
        <p:spPr bwMode="auto">
          <a:xfrm>
            <a:off x="5105400" y="2133600"/>
            <a:ext cx="3200400" cy="3200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Media Kits (Press Kit)</a:t>
            </a:r>
          </a:p>
        </p:txBody>
      </p:sp>
      <p:sp>
        <p:nvSpPr>
          <p:cNvPr id="13315" name="Content Placeholder 2"/>
          <p:cNvSpPr>
            <a:spLocks noGrp="1"/>
          </p:cNvSpPr>
          <p:nvPr>
            <p:ph idx="1"/>
          </p:nvPr>
        </p:nvSpPr>
        <p:spPr/>
        <p:txBody>
          <a:bodyPr/>
          <a:lstStyle/>
          <a:p>
            <a:pPr eaLnBrk="1" hangingPunct="1"/>
            <a:r>
              <a:rPr lang="en-US" smtClean="0"/>
              <a:t>A press kit is usually a folder that consists of promotional materials that give information about an event, organization, business, or even a person.</a:t>
            </a:r>
          </a:p>
          <a:p>
            <a:pPr eaLnBrk="1" hangingPunct="1"/>
            <a:r>
              <a:rPr lang="en-US" smtClean="0"/>
              <a:t>What are included would be backgrounders or biographies, fact sheets, press releases (or media releases), media alerts, brochures, newsletters, photographs with captions, copies of any media clips, and social mediums. </a:t>
            </a:r>
          </a:p>
          <a:p>
            <a:pPr eaLnBrk="1" hangingPunct="1"/>
            <a:r>
              <a:rPr lang="en-US" smtClean="0"/>
              <a:t>Can also include digital versions of the media kit on a website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The Press Release</a:t>
            </a:r>
          </a:p>
        </p:txBody>
      </p:sp>
      <p:sp>
        <p:nvSpPr>
          <p:cNvPr id="14339" name="Content Placeholder 2"/>
          <p:cNvSpPr>
            <a:spLocks noGrp="1"/>
          </p:cNvSpPr>
          <p:nvPr>
            <p:ph idx="1"/>
          </p:nvPr>
        </p:nvSpPr>
        <p:spPr/>
        <p:txBody>
          <a:bodyPr/>
          <a:lstStyle/>
          <a:p>
            <a:pPr eaLnBrk="1" hangingPunct="1"/>
            <a:r>
              <a:rPr lang="en-US" smtClean="0"/>
              <a:t>A press release is pseudo-news story, written in third person, that seeks to demonstrate to an editor or reporter the newsworthiness of a particular person, event, service or product.</a:t>
            </a:r>
          </a:p>
          <a:p>
            <a:pPr eaLnBrk="1" hangingPunct="1"/>
            <a:r>
              <a:rPr lang="en-US" smtClean="0"/>
              <a:t>Press releases are often sent alone, by e-mail, fax or snail mail. They can also be part of a full press kit, or may be accompanied by a pitch letter.</a:t>
            </a:r>
          </a:p>
          <a:p>
            <a:pPr eaLnBrk="1" hangingPunct="1">
              <a:buFont typeface="Wingdings 2" pitchFamily="18" charset="2"/>
              <a:buNone/>
            </a:pPr>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381000"/>
            <a:ext cx="8229600" cy="1143000"/>
          </a:xfrm>
        </p:spPr>
        <p:txBody>
          <a:bodyPr/>
          <a:lstStyle/>
          <a:p>
            <a:r>
              <a:rPr lang="en-US" smtClean="0"/>
              <a:t>Parts of a Press Release</a:t>
            </a:r>
          </a:p>
        </p:txBody>
      </p:sp>
      <p:sp>
        <p:nvSpPr>
          <p:cNvPr id="15363" name="Content Placeholder 2"/>
          <p:cNvSpPr>
            <a:spLocks noGrp="1"/>
          </p:cNvSpPr>
          <p:nvPr>
            <p:ph idx="1"/>
          </p:nvPr>
        </p:nvSpPr>
        <p:spPr>
          <a:xfrm>
            <a:off x="457200" y="1524000"/>
            <a:ext cx="8229600" cy="5181600"/>
          </a:xfrm>
        </p:spPr>
        <p:txBody>
          <a:bodyPr/>
          <a:lstStyle/>
          <a:p>
            <a:r>
              <a:rPr lang="en-US" sz="2000" b="1" smtClean="0"/>
              <a:t>Headline</a:t>
            </a:r>
          </a:p>
          <a:p>
            <a:pPr lvl="1"/>
            <a:r>
              <a:rPr lang="en-US" sz="2000" smtClean="0"/>
              <a:t>State your most exciting news, finding or announcement in as few words as possible. </a:t>
            </a:r>
          </a:p>
          <a:p>
            <a:r>
              <a:rPr lang="en-US" sz="2000" b="1" smtClean="0"/>
              <a:t>Subheading</a:t>
            </a:r>
          </a:p>
          <a:p>
            <a:pPr lvl="1"/>
            <a:r>
              <a:rPr lang="en-US" sz="1800" smtClean="0"/>
              <a:t>The press release subhead gives you the opportunity to flesh out your angle and further hook the reporter</a:t>
            </a:r>
            <a:endParaRPr lang="en-US" sz="1800" b="1" smtClean="0"/>
          </a:p>
          <a:p>
            <a:r>
              <a:rPr lang="en-US" sz="2000" b="1" smtClean="0"/>
              <a:t>Lead</a:t>
            </a:r>
          </a:p>
          <a:p>
            <a:pPr lvl="1"/>
            <a:r>
              <a:rPr lang="en-US" sz="2000" smtClean="0"/>
              <a:t>The lead paragraph includes the who, what, when, where and how of the story</a:t>
            </a:r>
            <a:endParaRPr lang="en-US" sz="2000" b="1" smtClean="0"/>
          </a:p>
          <a:p>
            <a:r>
              <a:rPr lang="en-US" sz="2000" b="1" smtClean="0"/>
              <a:t>Body</a:t>
            </a:r>
          </a:p>
          <a:p>
            <a:pPr lvl="1"/>
            <a:r>
              <a:rPr lang="en-US" sz="1800" smtClean="0"/>
              <a:t>Include City, State, and date (if desired)</a:t>
            </a:r>
          </a:p>
          <a:p>
            <a:pPr lvl="1"/>
            <a:r>
              <a:rPr lang="en-US" sz="1800" smtClean="0"/>
              <a:t>The balance of the press release serves to back up whatever claims were made in the lead and headline. </a:t>
            </a:r>
          </a:p>
          <a:p>
            <a:r>
              <a:rPr lang="en-US" sz="2000" b="1" smtClean="0"/>
              <a:t>Contact Information</a:t>
            </a:r>
          </a:p>
          <a:p>
            <a:pPr lvl="1"/>
            <a:r>
              <a:rPr lang="en-US" sz="1800" smtClean="0"/>
              <a:t>Always include!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3" descr="release1.gif"/>
          <p:cNvPicPr>
            <a:picLocks noGrp="1" noChangeAspect="1"/>
          </p:cNvPicPr>
          <p:nvPr>
            <p:ph idx="1"/>
          </p:nvPr>
        </p:nvPicPr>
        <p:blipFill>
          <a:blip r:embed="rId2" cstate="print"/>
          <a:srcRect/>
          <a:stretch>
            <a:fillRect/>
          </a:stretch>
        </p:blipFill>
        <p:spPr>
          <a:xfrm>
            <a:off x="2057400" y="109538"/>
            <a:ext cx="5410200" cy="652621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704850"/>
            <a:ext cx="8686800" cy="1143000"/>
          </a:xfrm>
        </p:spPr>
        <p:txBody>
          <a:bodyPr/>
          <a:lstStyle/>
          <a:p>
            <a:r>
              <a:rPr lang="en-US" smtClean="0"/>
              <a:t>Key Points about a Press Release</a:t>
            </a:r>
          </a:p>
        </p:txBody>
      </p:sp>
      <p:sp>
        <p:nvSpPr>
          <p:cNvPr id="17411" name="Content Placeholder 2"/>
          <p:cNvSpPr>
            <a:spLocks noGrp="1"/>
          </p:cNvSpPr>
          <p:nvPr>
            <p:ph idx="1"/>
          </p:nvPr>
        </p:nvSpPr>
        <p:spPr>
          <a:xfrm>
            <a:off x="457200" y="1935163"/>
            <a:ext cx="8229600" cy="4541837"/>
          </a:xfrm>
        </p:spPr>
        <p:txBody>
          <a:bodyPr/>
          <a:lstStyle/>
          <a:p>
            <a:r>
              <a:rPr lang="en-US" smtClean="0"/>
              <a:t>Stay away from hype-bloated phrases like "breakthrough", "unique", "state-of-the-art", etc. </a:t>
            </a:r>
          </a:p>
          <a:p>
            <a:r>
              <a:rPr lang="en-US" smtClean="0"/>
              <a:t>Always write it from a journalist's perspective. Never use "I" or "we" unless it's in a quote. </a:t>
            </a:r>
          </a:p>
          <a:p>
            <a:r>
              <a:rPr lang="en-US" smtClean="0"/>
              <a:t>Read lots of good newspaper writing, such as the </a:t>
            </a:r>
            <a:r>
              <a:rPr lang="en-US" i="1" smtClean="0"/>
              <a:t>New York Times </a:t>
            </a:r>
            <a:r>
              <a:rPr lang="en-US" smtClean="0"/>
              <a:t>or the </a:t>
            </a:r>
            <a:r>
              <a:rPr lang="en-US" i="1" smtClean="0"/>
              <a:t>Washington Post </a:t>
            </a:r>
            <a:r>
              <a:rPr lang="en-US" smtClean="0"/>
              <a:t>to get a feel for the style. </a:t>
            </a:r>
          </a:p>
          <a:p>
            <a:r>
              <a:rPr lang="en-US" smtClean="0"/>
              <a:t>Shorter is better. If you can say it in two pages, great. If you can say it in one page, better. </a:t>
            </a:r>
          </a:p>
          <a:p>
            <a:r>
              <a:rPr lang="en-US" smtClean="0"/>
              <a:t>Include a photo with a tagline whenever possible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Public Service Announcements</a:t>
            </a:r>
          </a:p>
        </p:txBody>
      </p:sp>
      <p:sp>
        <p:nvSpPr>
          <p:cNvPr id="18435" name="Content Placeholder 2"/>
          <p:cNvSpPr>
            <a:spLocks noGrp="1"/>
          </p:cNvSpPr>
          <p:nvPr>
            <p:ph idx="1"/>
          </p:nvPr>
        </p:nvSpPr>
        <p:spPr/>
        <p:txBody>
          <a:bodyPr/>
          <a:lstStyle/>
          <a:p>
            <a:r>
              <a:rPr lang="en-US" smtClean="0"/>
              <a:t>20-60 seconds in length typically</a:t>
            </a:r>
          </a:p>
          <a:p>
            <a:r>
              <a:rPr lang="en-US" smtClean="0"/>
              <a:t>Does not allow for a lot of text so be brief, but concise</a:t>
            </a:r>
          </a:p>
          <a:p>
            <a:pPr lvl="1"/>
            <a:r>
              <a:rPr lang="en-US" smtClean="0"/>
              <a:t>20 seconds=45-50 words</a:t>
            </a:r>
          </a:p>
          <a:p>
            <a:pPr lvl="1"/>
            <a:r>
              <a:rPr lang="en-US" smtClean="0"/>
              <a:t>30 seconds=65 words</a:t>
            </a:r>
          </a:p>
          <a:p>
            <a:pPr lvl="1"/>
            <a:r>
              <a:rPr lang="en-US" smtClean="0"/>
              <a:t>60 seconds=125-150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Television</a:t>
            </a:r>
          </a:p>
        </p:txBody>
      </p:sp>
      <p:sp>
        <p:nvSpPr>
          <p:cNvPr id="19459" name="Content Placeholder 2"/>
          <p:cNvSpPr>
            <a:spLocks noGrp="1"/>
          </p:cNvSpPr>
          <p:nvPr>
            <p:ph idx="1"/>
          </p:nvPr>
        </p:nvSpPr>
        <p:spPr/>
        <p:txBody>
          <a:bodyPr/>
          <a:lstStyle/>
          <a:p>
            <a:r>
              <a:rPr lang="en-US" smtClean="0"/>
              <a:t>Find out if there are any regular programs where they interview people from the community (ex. Noon Day)</a:t>
            </a:r>
          </a:p>
          <a:p>
            <a:pPr lvl="1"/>
            <a:r>
              <a:rPr lang="en-US" smtClean="0"/>
              <a:t>Going to be short: be concise, bring visuals (if possible)</a:t>
            </a:r>
          </a:p>
          <a:p>
            <a:r>
              <a:rPr lang="en-US" smtClean="0"/>
              <a:t>Contact the televisions stations when having a program</a:t>
            </a:r>
          </a:p>
          <a:p>
            <a:r>
              <a:rPr lang="en-US" smtClean="0"/>
              <a:t>Can send them press releases as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Social Networking Sites</a:t>
            </a:r>
          </a:p>
        </p:txBody>
      </p:sp>
      <p:sp>
        <p:nvSpPr>
          <p:cNvPr id="20483" name="Content Placeholder 2"/>
          <p:cNvSpPr>
            <a:spLocks noGrp="1"/>
          </p:cNvSpPr>
          <p:nvPr>
            <p:ph idx="1"/>
          </p:nvPr>
        </p:nvSpPr>
        <p:spPr/>
        <p:txBody>
          <a:bodyPr/>
          <a:lstStyle/>
          <a:p>
            <a:r>
              <a:rPr lang="en-US" smtClean="0"/>
              <a:t>Facebook, Twitter, LinkedIn, Blogs, etc.</a:t>
            </a:r>
          </a:p>
          <a:p>
            <a:r>
              <a:rPr lang="en-US" smtClean="0"/>
              <a:t>Great ways to reach people quickly and promote your organization/events</a:t>
            </a:r>
          </a:p>
          <a:p>
            <a:r>
              <a:rPr lang="en-US" smtClean="0"/>
              <a:t>Young demographic</a:t>
            </a:r>
          </a:p>
          <a:p>
            <a:r>
              <a:rPr lang="en-US" smtClean="0"/>
              <a:t>Two way conversation</a:t>
            </a:r>
          </a:p>
          <a:p>
            <a:r>
              <a:rPr lang="en-US" smtClean="0"/>
              <a:t>Gain feedback/track audience</a:t>
            </a:r>
          </a:p>
          <a:p>
            <a:r>
              <a:rPr lang="en-US" smtClean="0"/>
              <a:t>Cost effective</a:t>
            </a:r>
          </a:p>
          <a:p>
            <a:r>
              <a:rPr lang="en-US" smtClean="0"/>
              <a:t>Make information short and concise</a:t>
            </a:r>
          </a:p>
        </p:txBody>
      </p:sp>
      <p:pic>
        <p:nvPicPr>
          <p:cNvPr id="20484" name="Picture 3" descr="thumbnail_facebook.jpg"/>
          <p:cNvPicPr>
            <a:picLocks noChangeAspect="1"/>
          </p:cNvPicPr>
          <p:nvPr/>
        </p:nvPicPr>
        <p:blipFill>
          <a:blip r:embed="rId2" cstate="print"/>
          <a:srcRect/>
          <a:stretch>
            <a:fillRect/>
          </a:stretch>
        </p:blipFill>
        <p:spPr bwMode="auto">
          <a:xfrm>
            <a:off x="5334000" y="3429000"/>
            <a:ext cx="1524000" cy="571500"/>
          </a:xfrm>
          <a:prstGeom prst="rect">
            <a:avLst/>
          </a:prstGeom>
          <a:noFill/>
          <a:ln w="12700">
            <a:solidFill>
              <a:schemeClr val="tx1"/>
            </a:solidFill>
            <a:miter lim="800000"/>
            <a:headEnd/>
            <a:tailEnd/>
          </a:ln>
        </p:spPr>
      </p:pic>
      <p:pic>
        <p:nvPicPr>
          <p:cNvPr id="20485" name="Picture 4" descr="thumbnail_LinkedIn.jpg"/>
          <p:cNvPicPr>
            <a:picLocks noChangeAspect="1"/>
          </p:cNvPicPr>
          <p:nvPr/>
        </p:nvPicPr>
        <p:blipFill>
          <a:blip r:embed="rId3" cstate="print"/>
          <a:srcRect/>
          <a:stretch>
            <a:fillRect/>
          </a:stretch>
        </p:blipFill>
        <p:spPr bwMode="auto">
          <a:xfrm>
            <a:off x="7239000" y="2971800"/>
            <a:ext cx="1524000" cy="1143000"/>
          </a:xfrm>
          <a:prstGeom prst="rect">
            <a:avLst/>
          </a:prstGeom>
          <a:noFill/>
          <a:ln w="12700">
            <a:solidFill>
              <a:schemeClr val="tx1"/>
            </a:solidFill>
            <a:miter lim="800000"/>
            <a:headEnd/>
            <a:tailEnd/>
          </a:ln>
        </p:spPr>
      </p:pic>
      <p:pic>
        <p:nvPicPr>
          <p:cNvPr id="20486" name="Picture 5" descr="thumbnail_twitter.jpg"/>
          <p:cNvPicPr>
            <a:picLocks noChangeAspect="1"/>
          </p:cNvPicPr>
          <p:nvPr/>
        </p:nvPicPr>
        <p:blipFill>
          <a:blip r:embed="rId4" cstate="print"/>
          <a:srcRect/>
          <a:stretch>
            <a:fillRect/>
          </a:stretch>
        </p:blipFill>
        <p:spPr bwMode="auto">
          <a:xfrm>
            <a:off x="6553200" y="4495800"/>
            <a:ext cx="1524000" cy="1524000"/>
          </a:xfrm>
          <a:prstGeom prst="rect">
            <a:avLst/>
          </a:prstGeom>
          <a:noFill/>
          <a:ln w="12700">
            <a:solidFill>
              <a:schemeClr val="tx1"/>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smtClean="0"/>
              <a:t>Develop Contacts</a:t>
            </a:r>
          </a:p>
        </p:txBody>
      </p:sp>
      <p:sp>
        <p:nvSpPr>
          <p:cNvPr id="21507" name="Content Placeholder 2"/>
          <p:cNvSpPr>
            <a:spLocks noGrp="1"/>
          </p:cNvSpPr>
          <p:nvPr>
            <p:ph idx="1"/>
          </p:nvPr>
        </p:nvSpPr>
        <p:spPr/>
        <p:txBody>
          <a:bodyPr/>
          <a:lstStyle/>
          <a:p>
            <a:pPr eaLnBrk="1" hangingPunct="1"/>
            <a:r>
              <a:rPr lang="en-US" smtClean="0"/>
              <a:t>Get to know them (editors, writers, broadcasters, etc.)</a:t>
            </a:r>
          </a:p>
          <a:p>
            <a:pPr lvl="1" eaLnBrk="1" hangingPunct="1"/>
            <a:r>
              <a:rPr lang="en-US" smtClean="0"/>
              <a:t>Know who they are and their contact information</a:t>
            </a:r>
          </a:p>
          <a:p>
            <a:pPr eaLnBrk="1" hangingPunct="1"/>
            <a:r>
              <a:rPr lang="en-US" smtClean="0"/>
              <a:t>Maintain good relations</a:t>
            </a:r>
          </a:p>
          <a:p>
            <a:pPr lvl="1" eaLnBrk="1" hangingPunct="1"/>
            <a:r>
              <a:rPr lang="en-US" smtClean="0"/>
              <a:t>Say thank you</a:t>
            </a:r>
          </a:p>
          <a:p>
            <a:pPr eaLnBrk="1" hangingPunct="1"/>
            <a:r>
              <a:rPr lang="en-US" smtClean="0"/>
              <a:t>Be consistent and dependable</a:t>
            </a:r>
          </a:p>
          <a:p>
            <a:pPr eaLnBrk="1" hangingPunct="1"/>
            <a:r>
              <a:rPr lang="en-US" smtClean="0"/>
              <a:t>Know their DEADLINES!!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Organizations</a:t>
            </a:r>
          </a:p>
        </p:txBody>
      </p:sp>
      <p:sp>
        <p:nvSpPr>
          <p:cNvPr id="22531" name="Content Placeholder 2"/>
          <p:cNvSpPr>
            <a:spLocks noGrp="1"/>
          </p:cNvSpPr>
          <p:nvPr>
            <p:ph idx="1"/>
          </p:nvPr>
        </p:nvSpPr>
        <p:spPr/>
        <p:txBody>
          <a:bodyPr/>
          <a:lstStyle/>
          <a:p>
            <a:pPr eaLnBrk="1" hangingPunct="1"/>
            <a:r>
              <a:rPr lang="en-US" smtClean="0"/>
              <a:t>Public Relations Society of America (PRSA)</a:t>
            </a:r>
          </a:p>
          <a:p>
            <a:pPr lvl="1" eaLnBrk="1" hangingPunct="1"/>
            <a:r>
              <a:rPr lang="en-US" smtClean="0">
                <a:hlinkClick r:id="rId3"/>
              </a:rPr>
              <a:t>http://www.prsa.org</a:t>
            </a:r>
            <a:r>
              <a:rPr lang="en-US" smtClean="0"/>
              <a:t> </a:t>
            </a:r>
          </a:p>
          <a:p>
            <a:pPr eaLnBrk="1" hangingPunct="1"/>
            <a:r>
              <a:rPr lang="en-US" smtClean="0"/>
              <a:t>Public Relations Association of Mississippi (PRAM)</a:t>
            </a:r>
          </a:p>
          <a:p>
            <a:pPr lvl="1" eaLnBrk="1" hangingPunct="1"/>
            <a:r>
              <a:rPr lang="en-US" smtClean="0">
                <a:hlinkClick r:id="rId4"/>
              </a:rPr>
              <a:t>http://www.pramonline.org/home.html</a:t>
            </a:r>
            <a:r>
              <a:rPr lang="en-US" smtClean="0"/>
              <a:t> </a:t>
            </a:r>
          </a:p>
          <a:p>
            <a:pPr eaLnBrk="1" hangingPunct="1"/>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851648" cy="1828800"/>
          </a:xfrm>
        </p:spPr>
        <p:txBody>
          <a:bodyPr/>
          <a:lstStyle/>
          <a:p>
            <a:pPr algn="ctr" eaLnBrk="1" fontAlgn="auto" hangingPunct="1">
              <a:spcAft>
                <a:spcPts val="0"/>
              </a:spcAft>
              <a:defRPr/>
            </a:pPr>
            <a:r>
              <a:rPr lang="en-US" dirty="0" smtClean="0"/>
              <a:t>Public Relations in the Archives</a:t>
            </a:r>
            <a:endParaRPr lang="en-US" dirty="0"/>
          </a:p>
        </p:txBody>
      </p:sp>
      <p:sp>
        <p:nvSpPr>
          <p:cNvPr id="23555" name="Subtitle 2"/>
          <p:cNvSpPr>
            <a:spLocks noGrp="1"/>
          </p:cNvSpPr>
          <p:nvPr>
            <p:ph type="subTitle" idx="1"/>
          </p:nvPr>
        </p:nvSpPr>
        <p:spPr>
          <a:xfrm>
            <a:off x="533400" y="3810000"/>
            <a:ext cx="7854950" cy="1323975"/>
          </a:xfrm>
        </p:spPr>
        <p:txBody>
          <a:bodyPr/>
          <a:lstStyle/>
          <a:p>
            <a:pPr marR="0" algn="ctr" eaLnBrk="1" hangingPunct="1"/>
            <a:r>
              <a:rPr lang="en-US" smtClean="0"/>
              <a:t>Mona K. Vance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553</TotalTime>
  <Words>862</Words>
  <Application>Microsoft Office PowerPoint</Application>
  <PresentationFormat>On-screen Show (4:3)</PresentationFormat>
  <Paragraphs>131</Paragraphs>
  <Slides>19</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Constantia</vt:lpstr>
      <vt:lpstr>Wingdings 2</vt:lpstr>
      <vt:lpstr>Flow</vt:lpstr>
      <vt:lpstr>Public Relations in the Archives</vt:lpstr>
      <vt:lpstr>What is it?</vt:lpstr>
      <vt:lpstr>Brief History</vt:lpstr>
      <vt:lpstr> Benefits for Archives/Libraries</vt:lpstr>
      <vt:lpstr>Times are Changing</vt:lpstr>
      <vt:lpstr>To Start:</vt:lpstr>
      <vt:lpstr>Tools</vt:lpstr>
      <vt:lpstr>Answer these Questions:</vt:lpstr>
      <vt:lpstr>Media Kits (Press Kit)</vt:lpstr>
      <vt:lpstr>The Press Release</vt:lpstr>
      <vt:lpstr>Parts of a Press Release</vt:lpstr>
      <vt:lpstr>Slide 12</vt:lpstr>
      <vt:lpstr>Key Points about a Press Release</vt:lpstr>
      <vt:lpstr>Public Service Announcements</vt:lpstr>
      <vt:lpstr>Television</vt:lpstr>
      <vt:lpstr>Social Networking Sites</vt:lpstr>
      <vt:lpstr>Develop Contacts</vt:lpstr>
      <vt:lpstr>Organizations</vt:lpstr>
      <vt:lpstr>Public Relations in the Archives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vancem</dc:creator>
  <cp:lastModifiedBy>rsemmes</cp:lastModifiedBy>
  <cp:revision>80</cp:revision>
  <dcterms:created xsi:type="dcterms:W3CDTF">2011-04-11T14:47:26Z</dcterms:created>
  <dcterms:modified xsi:type="dcterms:W3CDTF">2011-04-19T15:55:39Z</dcterms:modified>
</cp:coreProperties>
</file>