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36"/>
  </p:notesMasterIdLst>
  <p:sldIdLst>
    <p:sldId id="256" r:id="rId2"/>
    <p:sldId id="257" r:id="rId3"/>
    <p:sldId id="259" r:id="rId4"/>
    <p:sldId id="264" r:id="rId5"/>
    <p:sldId id="263" r:id="rId6"/>
    <p:sldId id="266" r:id="rId7"/>
    <p:sldId id="267" r:id="rId8"/>
    <p:sldId id="268" r:id="rId9"/>
    <p:sldId id="269" r:id="rId10"/>
    <p:sldId id="277" r:id="rId11"/>
    <p:sldId id="306" r:id="rId12"/>
    <p:sldId id="271" r:id="rId13"/>
    <p:sldId id="303" r:id="rId14"/>
    <p:sldId id="309" r:id="rId15"/>
    <p:sldId id="278" r:id="rId16"/>
    <p:sldId id="274" r:id="rId17"/>
    <p:sldId id="301" r:id="rId18"/>
    <p:sldId id="288" r:id="rId19"/>
    <p:sldId id="289" r:id="rId20"/>
    <p:sldId id="282" r:id="rId21"/>
    <p:sldId id="283" r:id="rId22"/>
    <p:sldId id="304" r:id="rId23"/>
    <p:sldId id="291" r:id="rId24"/>
    <p:sldId id="292" r:id="rId25"/>
    <p:sldId id="293" r:id="rId26"/>
    <p:sldId id="307" r:id="rId27"/>
    <p:sldId id="302" r:id="rId28"/>
    <p:sldId id="298" r:id="rId29"/>
    <p:sldId id="311" r:id="rId30"/>
    <p:sldId id="294" r:id="rId31"/>
    <p:sldId id="308" r:id="rId32"/>
    <p:sldId id="297" r:id="rId33"/>
    <p:sldId id="300" r:id="rId34"/>
    <p:sldId id="31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7" autoAdjust="0"/>
    <p:restoredTop sz="94660"/>
  </p:normalViewPr>
  <p:slideViewPr>
    <p:cSldViewPr>
      <p:cViewPr varScale="1">
        <p:scale>
          <a:sx n="66" d="100"/>
          <a:sy n="66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78A78-2F2B-4D97-B3F8-CB85E4D857CC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4E175-3AD9-492F-B2DC-EEB5E9C47B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D0FF0A0-717F-4B01-84B0-40A94888BF46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C467F1-697B-4F82-83DD-FDD9C2F0A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nps.gov/archive/yell/kidstuff/colorbook/index.htm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aum.ed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alabamamosaic.org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aum.edu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po.gov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Teaching, using, storing and accessing </a:t>
            </a:r>
          </a:p>
          <a:p>
            <a:r>
              <a:rPr lang="en-US" dirty="0" smtClean="0"/>
              <a:t> “hidden” literature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 The Run with </a:t>
            </a:r>
            <a:br>
              <a:rPr lang="en-US" dirty="0" smtClean="0"/>
            </a:br>
            <a:r>
              <a:rPr lang="en-US" dirty="0" smtClean="0"/>
              <a:t>Fugitive Literature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fugitive literature?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Ephemera </a:t>
            </a:r>
          </a:p>
          <a:p>
            <a:r>
              <a:rPr lang="en-US" dirty="0" smtClean="0"/>
              <a:t>Newsletters</a:t>
            </a:r>
          </a:p>
          <a:p>
            <a:r>
              <a:rPr lang="en-US" dirty="0" smtClean="0"/>
              <a:t>Souvenirs		</a:t>
            </a:r>
          </a:p>
          <a:p>
            <a:r>
              <a:rPr lang="en-US" dirty="0" smtClean="0"/>
              <a:t>Posters</a:t>
            </a:r>
          </a:p>
          <a:p>
            <a:r>
              <a:rPr lang="en-US" dirty="0" smtClean="0"/>
              <a:t>Educational Documents, mostly produced by ERIC		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Pamphlets</a:t>
            </a:r>
          </a:p>
          <a:p>
            <a:r>
              <a:rPr lang="en-US" dirty="0" smtClean="0"/>
              <a:t>Slip laws</a:t>
            </a:r>
          </a:p>
          <a:p>
            <a:r>
              <a:rPr lang="en-US" dirty="0" smtClean="0"/>
              <a:t>Travel Brochures</a:t>
            </a:r>
          </a:p>
          <a:p>
            <a:r>
              <a:rPr lang="en-US" dirty="0" smtClean="0"/>
              <a:t>Comics and graphics</a:t>
            </a:r>
          </a:p>
          <a:p>
            <a:r>
              <a:rPr lang="en-US" dirty="0" smtClean="0"/>
              <a:t>Other gray literature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3078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Teaching with Pamphlets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Information is “Just in Time.”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Quickly accessed </a:t>
            </a:r>
          </a:p>
          <a:p>
            <a:r>
              <a:rPr lang="en-US" dirty="0" smtClean="0"/>
              <a:t>Quickly read</a:t>
            </a:r>
          </a:p>
          <a:p>
            <a:r>
              <a:rPr lang="en-US" dirty="0" smtClean="0"/>
              <a:t>Presents facts in “bullet” form</a:t>
            </a:r>
          </a:p>
          <a:p>
            <a:r>
              <a:rPr lang="en-US" dirty="0" smtClean="0"/>
              <a:t>Presents facts without heavy background</a:t>
            </a:r>
          </a:p>
          <a:p>
            <a:r>
              <a:rPr lang="en-US" dirty="0" smtClean="0"/>
              <a:t>Can be paired with books for more detailed information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1952531" cy="2076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 with Pamphlets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Colorful</a:t>
            </a:r>
          </a:p>
          <a:p>
            <a:r>
              <a:rPr lang="en-US" dirty="0" smtClean="0"/>
              <a:t>Eye catching</a:t>
            </a:r>
          </a:p>
          <a:p>
            <a:r>
              <a:rPr lang="en-US" dirty="0" smtClean="0"/>
              <a:t>“Read me first”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Low cost</a:t>
            </a:r>
          </a:p>
          <a:p>
            <a:r>
              <a:rPr lang="en-US" dirty="0" smtClean="0"/>
              <a:t>Government Documents can be photocopied in color</a:t>
            </a:r>
          </a:p>
          <a:p>
            <a:r>
              <a:rPr lang="en-US" dirty="0" smtClean="0"/>
              <a:t>Distills heavy topics to an easier level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 with Pamphlets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Information cannot be found elsewhere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We select a pamphlet because we could not find information in another source.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Provides a different approach to topic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Some items in pamphlets show a side of the topic that is not in books or journals.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Constitution Day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closest weekday to September 17th</a:t>
            </a:r>
          </a:p>
          <a:p>
            <a:r>
              <a:rPr lang="en-US" dirty="0" smtClean="0"/>
              <a:t>Encourages reading the U. S. Constitution </a:t>
            </a:r>
            <a:r>
              <a:rPr lang="en-US" u="sng" dirty="0" smtClean="0"/>
              <a:t>as a whole document</a:t>
            </a:r>
          </a:p>
          <a:p>
            <a:endParaRPr lang="en-US" sz="2800" dirty="0" smtClean="0"/>
          </a:p>
          <a:p>
            <a:endParaRPr lang="en-US" baseline="30000" dirty="0" smtClean="0"/>
          </a:p>
          <a:p>
            <a:endParaRPr lang="en-US" baseline="30000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Constitution is a document open to interpretation</a:t>
            </a:r>
          </a:p>
          <a:p>
            <a:r>
              <a:rPr lang="en-US" dirty="0" smtClean="0"/>
              <a:t>Portable, pocket Constitution is a give-away </a:t>
            </a:r>
          </a:p>
          <a:p>
            <a:pPr lvl="1"/>
            <a:r>
              <a:rPr lang="en-US" dirty="0" smtClean="0"/>
              <a:t>Available through League of Women Voters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Yellowstone National Park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You can teach conservation/environ-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ment</a:t>
            </a:r>
            <a:endParaRPr lang="en-US" dirty="0" smtClean="0"/>
          </a:p>
          <a:p>
            <a:pPr lvl="1"/>
            <a:r>
              <a:rPr lang="en-US" dirty="0" smtClean="0"/>
              <a:t>Migration of bison</a:t>
            </a:r>
          </a:p>
          <a:p>
            <a:pPr lvl="1"/>
            <a:r>
              <a:rPr lang="en-US" dirty="0" smtClean="0"/>
              <a:t>Fire Management</a:t>
            </a:r>
          </a:p>
          <a:p>
            <a:pPr lvl="1"/>
            <a:r>
              <a:rPr lang="en-US" dirty="0" smtClean="0"/>
              <a:t>Grizzly bears</a:t>
            </a:r>
          </a:p>
          <a:p>
            <a:pPr lvl="1"/>
            <a:r>
              <a:rPr lang="en-US" dirty="0" smtClean="0"/>
              <a:t>Teaches critical thinking as students think about how to use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Teaching younger children (Grades 3 – 8)</a:t>
            </a:r>
          </a:p>
          <a:p>
            <a:pPr lvl="1"/>
            <a:r>
              <a:rPr lang="en-US" dirty="0" smtClean="0"/>
              <a:t>Combine with unit on Theodore Roosevelt </a:t>
            </a:r>
          </a:p>
          <a:p>
            <a:pPr lvl="1"/>
            <a:r>
              <a:rPr lang="en-US" dirty="0" smtClean="0"/>
              <a:t>Combine with Turn-of-20</a:t>
            </a:r>
            <a:r>
              <a:rPr lang="en-US" baseline="30000" dirty="0" smtClean="0"/>
              <a:t>th</a:t>
            </a:r>
            <a:r>
              <a:rPr lang="en-US" dirty="0" smtClean="0"/>
              <a:t> Century ideals</a:t>
            </a:r>
          </a:p>
          <a:p>
            <a:pPr lvl="1"/>
            <a:r>
              <a:rPr lang="en-US" dirty="0" smtClean="0"/>
              <a:t>Teaches critical thinking as students think about how to use information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National Park Service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67000" y="2743200"/>
            <a:ext cx="239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National Park Service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815340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Civics and Citizenship 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collaborative effort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681728"/>
          </a:xfrm>
        </p:spPr>
        <p:txBody>
          <a:bodyPr/>
          <a:lstStyle/>
          <a:p>
            <a:r>
              <a:rPr lang="en-US" dirty="0" smtClean="0"/>
              <a:t>U. S. Citizenship and Immigration Services</a:t>
            </a:r>
          </a:p>
          <a:p>
            <a:r>
              <a:rPr lang="en-US" dirty="0" smtClean="0"/>
              <a:t>Institute of Museum and Library Services</a:t>
            </a:r>
          </a:p>
          <a:p>
            <a:r>
              <a:rPr lang="en-US" dirty="0" smtClean="0"/>
              <a:t>U. S. Government Printing Office</a:t>
            </a:r>
          </a:p>
          <a:p>
            <a:pPr lvl="8"/>
            <a:endParaRPr lang="en-US" dirty="0"/>
          </a:p>
        </p:txBody>
      </p:sp>
      <p:pic>
        <p:nvPicPr>
          <p:cNvPr id="4123" name="Picture 27" descr="C:\Program Files\Microsoft Office\MEDIA\CAGCAT10\j029770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14600"/>
            <a:ext cx="1789121" cy="220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Civics and Citizenship 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Social Services workshops</a:t>
            </a:r>
          </a:p>
          <a:p>
            <a:r>
              <a:rPr lang="en-US" dirty="0" smtClean="0"/>
              <a:t>ESL classes</a:t>
            </a:r>
          </a:p>
          <a:p>
            <a:r>
              <a:rPr lang="en-US" dirty="0" smtClean="0"/>
              <a:t>Adult Learner Programs at School Districts or Community Colleges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371600"/>
            <a:ext cx="4038600" cy="468153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“Helping your </a:t>
            </a:r>
            <a:r>
              <a:rPr lang="en-US" dirty="0" smtClean="0"/>
              <a:t>child . . 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No Child Left Behind</a:t>
            </a:r>
          </a:p>
          <a:p>
            <a:r>
              <a:rPr lang="en-US" dirty="0" smtClean="0"/>
              <a:t>Parent Education</a:t>
            </a:r>
          </a:p>
          <a:p>
            <a:r>
              <a:rPr lang="en-US" dirty="0" smtClean="0"/>
              <a:t>Can be used with other documents</a:t>
            </a:r>
          </a:p>
          <a:p>
            <a:r>
              <a:rPr lang="en-US" dirty="0" smtClean="0"/>
              <a:t>Can be used at:</a:t>
            </a:r>
          </a:p>
          <a:p>
            <a:pPr lvl="1"/>
            <a:r>
              <a:rPr lang="en-US" dirty="0" smtClean="0"/>
              <a:t>Education Fairs</a:t>
            </a:r>
          </a:p>
          <a:p>
            <a:pPr lvl="1"/>
            <a:r>
              <a:rPr lang="en-US" dirty="0" smtClean="0"/>
              <a:t>PTA meetings</a:t>
            </a:r>
          </a:p>
          <a:p>
            <a:pPr lvl="1"/>
            <a:r>
              <a:rPr lang="en-US" dirty="0" smtClean="0"/>
              <a:t>Public Library Programs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Bullet statements</a:t>
            </a:r>
          </a:p>
          <a:p>
            <a:r>
              <a:rPr lang="en-US" dirty="0" smtClean="0"/>
              <a:t>Easy to read</a:t>
            </a:r>
          </a:p>
          <a:p>
            <a:r>
              <a:rPr lang="en-US" dirty="0" smtClean="0"/>
              <a:t>Can be referred to many times</a:t>
            </a:r>
          </a:p>
          <a:p>
            <a:r>
              <a:rPr lang="en-US" dirty="0" smtClean="0"/>
              <a:t>Clarifies “big” policy</a:t>
            </a:r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371600"/>
            <a:ext cx="4038600" cy="468153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Security Pamphlets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Social Security Graphic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144" y="1527175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digital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Be prepared to match your digital collections with book collections, </a:t>
            </a:r>
            <a:r>
              <a:rPr lang="en-US" dirty="0" err="1" smtClean="0"/>
              <a:t>netLibrary</a:t>
            </a:r>
            <a:r>
              <a:rPr lang="en-US" dirty="0" smtClean="0"/>
              <a:t>, journal collections and web accessible books </a:t>
            </a:r>
            <a:r>
              <a:rPr lang="en-US" smtClean="0"/>
              <a:t>and digitals.</a:t>
            </a:r>
            <a:endParaRPr lang="en-US" dirty="0" smtClean="0"/>
          </a:p>
          <a:p>
            <a:pPr lvl="7"/>
            <a:endParaRPr lang="en-US" dirty="0"/>
          </a:p>
        </p:txBody>
      </p:sp>
      <p:pic>
        <p:nvPicPr>
          <p:cNvPr id="2052" name="Picture 4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429000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Pamphlet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As we increase the usage of printed pamphlets,   we justify the increased use of digital pamphlets.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If we teach or present with pamphlets, we increase the need to store, retrieve and access pamphlets.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store pamphlets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Closed stack  </a:t>
            </a:r>
          </a:p>
          <a:p>
            <a:pPr lvl="1"/>
            <a:r>
              <a:rPr lang="en-US" dirty="0" smtClean="0"/>
              <a:t>Staff member uses call slip and retrieves pamphlets  </a:t>
            </a:r>
          </a:p>
          <a:p>
            <a:pPr lvl="1"/>
            <a:r>
              <a:rPr lang="en-US" dirty="0" smtClean="0"/>
              <a:t>Many of these pamphlets are valuable and vintage            				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Vertical file or Pamphlet file</a:t>
            </a:r>
          </a:p>
          <a:p>
            <a:pPr lvl="1"/>
            <a:r>
              <a:rPr lang="en-US" dirty="0" smtClean="0"/>
              <a:t>Encourages self-service use</a:t>
            </a:r>
          </a:p>
          <a:p>
            <a:endParaRPr lang="en-US" dirty="0"/>
          </a:p>
        </p:txBody>
      </p:sp>
      <p:pic>
        <p:nvPicPr>
          <p:cNvPr id="5122" name="Picture 2" descr="C:\Users\HP_Administrator\AppData\Local\Microsoft\Windows\Temporary Internet Files\Content.IE5\QWINTSZY\MC90038444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276600"/>
            <a:ext cx="1835201" cy="1488643"/>
          </a:xfrm>
          <a:prstGeom prst="rect">
            <a:avLst/>
          </a:prstGeom>
          <a:noFill/>
        </p:spPr>
      </p:pic>
      <p:pic>
        <p:nvPicPr>
          <p:cNvPr id="5123" name="Picture 3" descr="C:\Program Files\Microsoft Office\MEDIA\OFFICE12\Lines\j011587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00" y="6553200"/>
            <a:ext cx="9144000" cy="152400"/>
          </a:xfrm>
          <a:prstGeom prst="rect">
            <a:avLst/>
          </a:prstGeom>
          <a:noFill/>
        </p:spPr>
      </p:pic>
      <p:pic>
        <p:nvPicPr>
          <p:cNvPr id="5124" name="Picture 4" descr="C:\Program Files\Microsoft Office\MEDIA\OFFICE12\Lines\j011587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6629400"/>
            <a:ext cx="5715000" cy="95250"/>
          </a:xfrm>
          <a:prstGeom prst="rect">
            <a:avLst/>
          </a:prstGeom>
          <a:noFill/>
        </p:spPr>
      </p:pic>
      <p:pic>
        <p:nvPicPr>
          <p:cNvPr id="5125" name="Picture 5" descr="C:\Program Files\Microsoft Office\MEDIA\OFFICE12\Lines\j011587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65532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Vertical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If records are self-service, spruce up that pamphlet file!</a:t>
            </a:r>
          </a:p>
          <a:p>
            <a:pPr lvl="1"/>
            <a:r>
              <a:rPr lang="en-US" dirty="0" smtClean="0"/>
              <a:t>Color code items</a:t>
            </a:r>
          </a:p>
          <a:p>
            <a:pPr lvl="1"/>
            <a:r>
              <a:rPr lang="en-US" dirty="0" smtClean="0"/>
              <a:t>Use finding aids</a:t>
            </a:r>
          </a:p>
          <a:p>
            <a:pPr lvl="1"/>
            <a:r>
              <a:rPr lang="en-US" dirty="0" smtClean="0"/>
              <a:t>Use contextual notes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We want to organize our pamphlet file in an appealing way</a:t>
            </a:r>
          </a:p>
          <a:p>
            <a:pPr lvl="1"/>
            <a:r>
              <a:rPr lang="en-US" dirty="0" smtClean="0"/>
              <a:t>For  more use!</a:t>
            </a:r>
          </a:p>
          <a:p>
            <a:pPr lvl="1"/>
            <a:r>
              <a:rPr lang="en-US" dirty="0" smtClean="0"/>
              <a:t>Make it the pride of the library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Both methods need excellent finding aids</a:t>
            </a:r>
          </a:p>
          <a:p>
            <a:r>
              <a:rPr lang="en-US" dirty="0" smtClean="0"/>
              <a:t>Control Records (Inventory)</a:t>
            </a:r>
          </a:p>
          <a:p>
            <a:pPr lvl="1"/>
            <a:r>
              <a:rPr lang="en-US" dirty="0" smtClean="0"/>
              <a:t>Help staff discern which box items are stored in if stacks are closed.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Contextual notes </a:t>
            </a:r>
          </a:p>
          <a:p>
            <a:pPr lvl="1"/>
            <a:r>
              <a:rPr lang="en-US" dirty="0" smtClean="0"/>
              <a:t>State how the work is significant</a:t>
            </a:r>
          </a:p>
          <a:p>
            <a:pPr lvl="1"/>
            <a:r>
              <a:rPr lang="en-US" dirty="0" smtClean="0"/>
              <a:t>Give detailed information that is not in control record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Yet, another way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Shelve pamphlets in with books and journals.</a:t>
            </a:r>
          </a:p>
          <a:p>
            <a:pPr lvl="1"/>
            <a:r>
              <a:rPr lang="en-US" dirty="0" smtClean="0"/>
              <a:t>This method is preferred if you are adding all literature to a single catalog.</a:t>
            </a:r>
          </a:p>
          <a:p>
            <a:r>
              <a:rPr lang="en-US" dirty="0" smtClean="0"/>
              <a:t>Pamphlets and books will be interfiled on shelf</a:t>
            </a:r>
          </a:p>
          <a:p>
            <a:pPr lvl="1"/>
            <a:r>
              <a:rPr lang="en-US" dirty="0" smtClean="0"/>
              <a:t>Difficult to find sliding pamphlets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371600"/>
            <a:ext cx="4038600" cy="468153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Red Flag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 Child Left Behind Pamphlets are cataloged in the same series.</a:t>
            </a:r>
          </a:p>
          <a:p>
            <a:pPr lvl="1"/>
            <a:r>
              <a:rPr lang="en-US" dirty="0" smtClean="0"/>
              <a:t>If they are filed by subject, they will be interspersed throughout the entire Department of Education.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447800"/>
            <a:ext cx="4038600" cy="4681538"/>
          </a:xfrm>
        </p:spPr>
        <p:txBody>
          <a:bodyPr/>
          <a:lstStyle/>
          <a:p>
            <a:pPr lvl="4"/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Red Flag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Toolkits</a:t>
            </a:r>
          </a:p>
          <a:p>
            <a:pPr lvl="1"/>
            <a:r>
              <a:rPr lang="en-US" dirty="0" smtClean="0"/>
              <a:t>Check all contents</a:t>
            </a:r>
          </a:p>
          <a:p>
            <a:pPr lvl="1"/>
            <a:r>
              <a:rPr lang="en-US" dirty="0" smtClean="0"/>
              <a:t>Check each title, pagination, author’s spelling, subject heading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Checking all inventory for title and pagination is editing the record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Cataloging pamphlets can </a:t>
            </a:r>
            <a:r>
              <a:rPr lang="en-US" dirty="0" smtClean="0"/>
              <a:t>be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Customize the </a:t>
            </a:r>
            <a:r>
              <a:rPr lang="en-US" dirty="0" err="1" smtClean="0"/>
              <a:t>SuDoc</a:t>
            </a:r>
            <a:r>
              <a:rPr lang="en-US" dirty="0" smtClean="0"/>
              <a:t> or Library of Congress or Dewey number to suit your library’s needs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Use your catalog as a guide to your collection</a:t>
            </a:r>
          </a:p>
          <a:p>
            <a:r>
              <a:rPr lang="en-US" dirty="0" smtClean="0"/>
              <a:t>Know your collection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Encoded Archival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Grammar</a:t>
            </a:r>
          </a:p>
          <a:p>
            <a:pPr lvl="1"/>
            <a:r>
              <a:rPr lang="en-US" dirty="0" smtClean="0"/>
              <a:t>Adjectives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Just as we use descriptors in grammar, we will use our language skills to write descriptive captions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Usage</a:t>
            </a:r>
          </a:p>
          <a:p>
            <a:pPr lvl="1"/>
            <a:r>
              <a:rPr lang="en-US" dirty="0" smtClean="0"/>
              <a:t>Adverbs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activity for writers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Brush up on your grammar and usage!</a:t>
            </a:r>
          </a:p>
          <a:p>
            <a:pPr lvl="1"/>
            <a:r>
              <a:rPr lang="en-US" dirty="0" smtClean="0"/>
              <a:t>EAD is fun for grammar and usage buffs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If you enjoy writing, you will love these descriptors</a:t>
            </a:r>
          </a:p>
          <a:p>
            <a:pPr lvl="1"/>
            <a:r>
              <a:rPr lang="en-US" dirty="0" smtClean="0"/>
              <a:t>These explain why the digitized pamphlet is significant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Activity for Geographically gifted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If you enjoy map searching, GPS searches or </a:t>
            </a:r>
            <a:r>
              <a:rPr lang="en-US" dirty="0" err="1" smtClean="0"/>
              <a:t>geocaching</a:t>
            </a:r>
            <a:r>
              <a:rPr lang="en-US" dirty="0" smtClean="0"/>
              <a:t>, you will love EAD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You will describe where the document or photo is placed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activity for people who study dates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If you like to discover time periods, you will love EAD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You will discover when photograph was taken and place time in context.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Is flexible and can work with both MARC record and Dublin Core </a:t>
            </a:r>
          </a:p>
          <a:p>
            <a:r>
              <a:rPr lang="en-US" dirty="0" smtClean="0"/>
              <a:t>Uses XML markup language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Is descriptive tag, not a cataloging schema </a:t>
            </a:r>
          </a:p>
          <a:p>
            <a:r>
              <a:rPr lang="en-US" dirty="0" smtClean="0"/>
              <a:t>Will link electronic resources and enables interoperability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Alabama Mosaic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144" y="1527175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Good Fugitive is Hard to Find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do we find fugitives?</a:t>
            </a:r>
          </a:p>
          <a:p>
            <a:pPr lvl="1"/>
            <a:r>
              <a:rPr lang="en-US" dirty="0" smtClean="0"/>
              <a:t>Use catalog as a guide.</a:t>
            </a:r>
          </a:p>
          <a:p>
            <a:pPr lvl="1"/>
            <a:r>
              <a:rPr lang="en-US" dirty="0" smtClean="0"/>
              <a:t>Use finding aids.</a:t>
            </a:r>
          </a:p>
          <a:p>
            <a:pPr lvl="1"/>
            <a:r>
              <a:rPr lang="en-US" dirty="0" smtClean="0"/>
              <a:t>Follow links.</a:t>
            </a:r>
          </a:p>
          <a:p>
            <a:pPr lvl="1"/>
            <a:r>
              <a:rPr lang="en-US" dirty="0" smtClean="0"/>
              <a:t>Know digital collections. </a:t>
            </a:r>
          </a:p>
          <a:p>
            <a:pPr lvl="1"/>
            <a:r>
              <a:rPr lang="en-US" dirty="0" smtClean="0"/>
              <a:t>Fugitives are “hidden” in databases.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Find Educational Documents?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Educational Resources Information Center (ERIC)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Educational documents are on microfiche</a:t>
            </a:r>
          </a:p>
          <a:p>
            <a:pPr lvl="1"/>
            <a:r>
              <a:rPr lang="en-US" dirty="0" smtClean="0"/>
              <a:t>Difficult to use</a:t>
            </a:r>
          </a:p>
          <a:p>
            <a:pPr lvl="1"/>
            <a:r>
              <a:rPr lang="en-US" dirty="0" smtClean="0"/>
              <a:t>User does not know until he/she arrives that some are </a:t>
            </a:r>
            <a:r>
              <a:rPr lang="en-US" dirty="0" err="1" smtClean="0"/>
              <a:t>misshelved</a:t>
            </a:r>
            <a:r>
              <a:rPr lang="en-US" dirty="0" smtClean="0"/>
              <a:t> or never arrived!</a:t>
            </a:r>
          </a:p>
          <a:p>
            <a:pPr lvl="1"/>
            <a:r>
              <a:rPr lang="en-US" dirty="0" smtClean="0"/>
              <a:t>There must be a better way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ERIC database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144" y="1527175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ERIC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66% of all ERIC documents have been digitized and are on the database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Can be accessed through Magnolia and MELO</a:t>
            </a:r>
          </a:p>
          <a:p>
            <a:pPr lvl="1"/>
            <a:r>
              <a:rPr lang="en-US" dirty="0" smtClean="0"/>
              <a:t>Check the database before you travel to repository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Federal information and more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144" y="1527175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Fugitives are found!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many ways to use fugitives.</a:t>
            </a:r>
          </a:p>
          <a:p>
            <a:r>
              <a:rPr lang="en-US" dirty="0" smtClean="0"/>
              <a:t>There are many ways to access fugitives.</a:t>
            </a:r>
          </a:p>
          <a:p>
            <a:r>
              <a:rPr lang="en-US" smtClean="0"/>
              <a:t>Using fugitives </a:t>
            </a:r>
            <a:r>
              <a:rPr lang="en-US" dirty="0" smtClean="0"/>
              <a:t>drives our need to digitize.</a:t>
            </a:r>
          </a:p>
          <a:p>
            <a:r>
              <a:rPr lang="en-US" dirty="0" smtClean="0"/>
              <a:t>Correct, creative storage + knowledge of collection encourages patrons to use and apply fugitives.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1111</TotalTime>
  <Words>995</Words>
  <Application>Microsoft Office PowerPoint</Application>
  <PresentationFormat>On-screen Show (4:3)</PresentationFormat>
  <Paragraphs>175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Civic</vt:lpstr>
      <vt:lpstr>On The Run with  Fugitive Literature</vt:lpstr>
      <vt:lpstr>What is fugitive literature?</vt:lpstr>
      <vt:lpstr>  Teaching with Pamphlets</vt:lpstr>
      <vt:lpstr>Teaching with Pamphlets</vt:lpstr>
      <vt:lpstr>Teaching with Pamphlets</vt:lpstr>
      <vt:lpstr>Constitution Day Programs</vt:lpstr>
      <vt:lpstr>Yellowstone National Park  </vt:lpstr>
      <vt:lpstr>National Park Service</vt:lpstr>
      <vt:lpstr>Civics and Citizenship Toolkit</vt:lpstr>
      <vt:lpstr>Civics and Citizenship Toolkit</vt:lpstr>
      <vt:lpstr>“Helping your child . . .”</vt:lpstr>
      <vt:lpstr>Social Security Pamphlets</vt:lpstr>
      <vt:lpstr>Social Security Graphic</vt:lpstr>
      <vt:lpstr>Know your digital collection</vt:lpstr>
      <vt:lpstr>Pamphlet usage</vt:lpstr>
      <vt:lpstr>How to store pamphlets</vt:lpstr>
      <vt:lpstr>Vertical File</vt:lpstr>
      <vt:lpstr>Finding aids</vt:lpstr>
      <vt:lpstr>Yet, another way . . .</vt:lpstr>
      <vt:lpstr>Red Flag</vt:lpstr>
      <vt:lpstr>Red Flag</vt:lpstr>
      <vt:lpstr>Cataloging pamphlets can be fun</vt:lpstr>
      <vt:lpstr>Encoded Archival Description</vt:lpstr>
      <vt:lpstr>Fun activity for writers</vt:lpstr>
      <vt:lpstr>Fun Activity for Geographically gifted </vt:lpstr>
      <vt:lpstr>Fun activity for people who study dates</vt:lpstr>
      <vt:lpstr>EAD</vt:lpstr>
      <vt:lpstr>Alabama Mosaic</vt:lpstr>
      <vt:lpstr>A Good Fugitive is Hard to Find</vt:lpstr>
      <vt:lpstr>How do we Find Educational Documents? </vt:lpstr>
      <vt:lpstr>ERIC database</vt:lpstr>
      <vt:lpstr>ERIC Database</vt:lpstr>
      <vt:lpstr>Federal information and more</vt:lpstr>
      <vt:lpstr>Fugitives are found!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The Run with  Fugitive Literature</dc:title>
  <dc:creator>DONALD FERGUSON</dc:creator>
  <cp:lastModifiedBy>rsemmes</cp:lastModifiedBy>
  <cp:revision>120</cp:revision>
  <dcterms:created xsi:type="dcterms:W3CDTF">2011-02-26T23:03:50Z</dcterms:created>
  <dcterms:modified xsi:type="dcterms:W3CDTF">2011-04-19T15:01:37Z</dcterms:modified>
</cp:coreProperties>
</file>