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74" r:id="rId2"/>
    <p:sldId id="256" r:id="rId3"/>
    <p:sldId id="257" r:id="rId4"/>
    <p:sldId id="265" r:id="rId5"/>
    <p:sldId id="273" r:id="rId6"/>
    <p:sldId id="258" r:id="rId7"/>
    <p:sldId id="259" r:id="rId8"/>
    <p:sldId id="260" r:id="rId9"/>
    <p:sldId id="261" r:id="rId10"/>
    <p:sldId id="262" r:id="rId11"/>
    <p:sldId id="263" r:id="rId12"/>
    <p:sldId id="268" r:id="rId13"/>
    <p:sldId id="269" r:id="rId14"/>
    <p:sldId id="270" r:id="rId15"/>
    <p:sldId id="264" r:id="rId16"/>
    <p:sldId id="266" r:id="rId17"/>
    <p:sldId id="267" r:id="rId18"/>
    <p:sldId id="271" r:id="rId19"/>
    <p:sldId id="275" r:id="rId20"/>
    <p:sldId id="276" r:id="rId21"/>
    <p:sldId id="277" r:id="rId22"/>
    <p:sldId id="272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5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79B9B6-FAC2-4A35-9080-05F68016B36A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2D2739-E886-442A-B26B-805BA9973DC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Still have some from original group – Eva Slay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D2739-E886-442A-B26B-805BA9973DC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Current volunteer number is 117</a:t>
            </a:r>
          </a:p>
          <a:p>
            <a:r>
              <a:rPr lang="en-US" dirty="0" smtClean="0"/>
              <a:t>Average 50-70 serving regularly each month  for 500 hours of service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D2739-E886-442A-B26B-805BA9973DC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Medical Release forms</a:t>
            </a:r>
          </a:p>
          <a:p>
            <a:r>
              <a:rPr lang="en-US" dirty="0" smtClean="0"/>
              <a:t>Internet Usage forms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D2739-E886-442A-B26B-805BA9973DC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Parent/Guardian Release Form</a:t>
            </a:r>
          </a:p>
          <a:p>
            <a:r>
              <a:rPr lang="en-US" dirty="0" smtClean="0"/>
              <a:t>CONTRACT!!!!!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D2739-E886-442A-B26B-805BA9973DC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Lanark is the historic house and gardens at the Alabama Wildlife Federation headquarters in Millbrook. </a:t>
            </a:r>
            <a:r>
              <a: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is also the site of the Alabama Nature Center.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D2739-E886-442A-B26B-805BA9973DC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62B3C3D-2DC1-4C00-A4DD-F5DB9BC88158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33123B3-10CC-45C8-8DBD-D33C8C33A8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2B3C3D-2DC1-4C00-A4DD-F5DB9BC88158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3123B3-10CC-45C8-8DBD-D33C8C33A8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62B3C3D-2DC1-4C00-A4DD-F5DB9BC88158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33123B3-10CC-45C8-8DBD-D33C8C33A8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2B3C3D-2DC1-4C00-A4DD-F5DB9BC88158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3123B3-10CC-45C8-8DBD-D33C8C33A8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2B3C3D-2DC1-4C00-A4DD-F5DB9BC88158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3123B3-10CC-45C8-8DBD-D33C8C33A8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2B3C3D-2DC1-4C00-A4DD-F5DB9BC88158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3123B3-10CC-45C8-8DBD-D33C8C33A8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62B3C3D-2DC1-4C00-A4DD-F5DB9BC88158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3123B3-10CC-45C8-8DBD-D33C8C33A8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2B3C3D-2DC1-4C00-A4DD-F5DB9BC88158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3123B3-10CC-45C8-8DBD-D33C8C33A8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2B3C3D-2DC1-4C00-A4DD-F5DB9BC88158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3123B3-10CC-45C8-8DBD-D33C8C33A82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2B3C3D-2DC1-4C00-A4DD-F5DB9BC88158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3123B3-10CC-45C8-8DBD-D33C8C33A8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62B3C3D-2DC1-4C00-A4DD-F5DB9BC88158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33123B3-10CC-45C8-8DBD-D33C8C33A8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62B3C3D-2DC1-4C00-A4DD-F5DB9BC88158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33123B3-10CC-45C8-8DBD-D33C8C33A82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olgistics.com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www.archives.alabama.gov/civilwar/index.cfm" TargetMode="Externa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chives.state.al.us/volunteer/volunteer.html" TargetMode="External"/><Relationship Id="rId2" Type="http://schemas.openxmlformats.org/officeDocument/2006/relationships/hyperlink" Target="mailto:Kelly.hoomes@archives.alabama.gov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Placeholder 4" descr="DSC00005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462" b="1462"/>
          <a:stretch>
            <a:fillRect/>
          </a:stretch>
        </p:blipFill>
        <p:spPr bwMode="auto">
          <a:xfrm>
            <a:off x="152400" y="381000"/>
            <a:ext cx="86868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05600" y="1143000"/>
            <a:ext cx="2112498" cy="2057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Alabama Archives – Volunteer Program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6781800" y="3283634"/>
            <a:ext cx="2036298" cy="1974166"/>
          </a:xfrm>
        </p:spPr>
        <p:txBody>
          <a:bodyPr/>
          <a:lstStyle/>
          <a:p>
            <a:r>
              <a:rPr lang="en-US" dirty="0" smtClean="0"/>
              <a:t>Volunteer Recognition – January 2003</a:t>
            </a:r>
            <a:endParaRPr lang="en-US" dirty="0"/>
          </a:p>
        </p:txBody>
      </p:sp>
      <p:pic>
        <p:nvPicPr>
          <p:cNvPr id="11" name="Picture Placeholder 10" descr="ADAH-Volunteers-2003-01-24(C)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6219" r="16219"/>
          <a:stretch>
            <a:fillRect/>
          </a:stretch>
        </p:blipFill>
        <p:spPr>
          <a:xfrm>
            <a:off x="76200" y="1041400"/>
            <a:ext cx="6629400" cy="42052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Volunteer Program Started in late 1980S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Former Volunteer Coordinators</a:t>
            </a:r>
          </a:p>
          <a:p>
            <a:r>
              <a:rPr lang="en-US" dirty="0" smtClean="0"/>
              <a:t>Patricia Sweet</a:t>
            </a:r>
          </a:p>
          <a:p>
            <a:r>
              <a:rPr lang="en-US" dirty="0" err="1" smtClean="0"/>
              <a:t>Genene</a:t>
            </a:r>
            <a:r>
              <a:rPr lang="en-US" dirty="0" smtClean="0"/>
              <a:t> Nelson</a:t>
            </a:r>
          </a:p>
          <a:p>
            <a:r>
              <a:rPr lang="en-US" dirty="0" smtClean="0"/>
              <a:t>Tabitha Barber</a:t>
            </a:r>
          </a:p>
          <a:p>
            <a:r>
              <a:rPr lang="en-US" dirty="0" smtClean="0"/>
              <a:t>New Coordinator Kelly Hoomes</a:t>
            </a:r>
          </a:p>
          <a:p>
            <a:endParaRPr lang="en-US" dirty="0"/>
          </a:p>
        </p:txBody>
      </p:sp>
      <p:pic>
        <p:nvPicPr>
          <p:cNvPr id="5" name="Picture Placeholder 4" descr="Volunteer coordinators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l="16654" r="16654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Volunteer Open House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Invitations</a:t>
            </a:r>
          </a:p>
          <a:p>
            <a:r>
              <a:rPr lang="en-US" dirty="0" smtClean="0"/>
              <a:t>Visits to Maxwell</a:t>
            </a:r>
          </a:p>
          <a:p>
            <a:r>
              <a:rPr lang="en-US" dirty="0" smtClean="0"/>
              <a:t>Application Form</a:t>
            </a:r>
          </a:p>
          <a:p>
            <a:endParaRPr lang="en-US" dirty="0"/>
          </a:p>
        </p:txBody>
      </p:sp>
      <p:pic>
        <p:nvPicPr>
          <p:cNvPr id="5" name="Picture Placeholder 4" descr="Volunteer_Open_House_2006_1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l="16550" r="16550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Docent </a:t>
            </a:r>
            <a:br>
              <a:rPr lang="en-US" dirty="0" smtClean="0"/>
            </a:br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Manuals</a:t>
            </a:r>
          </a:p>
          <a:p>
            <a:r>
              <a:rPr lang="en-US" dirty="0" smtClean="0"/>
              <a:t>Job Descriptions</a:t>
            </a:r>
          </a:p>
          <a:p>
            <a:r>
              <a:rPr lang="en-US" dirty="0" err="1" smtClean="0">
                <a:hlinkClick r:id="rId3"/>
              </a:rPr>
              <a:t>Volgistics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11" name="Picture Placeholder 10" descr="Docent_Training_2012_12.jpg"/>
          <p:cNvPicPr>
            <a:picLocks noGrp="1" noChangeAspect="1"/>
          </p:cNvPicPr>
          <p:nvPr>
            <p:ph type="pic" idx="1"/>
          </p:nvPr>
        </p:nvPicPr>
        <p:blipFill>
          <a:blip r:embed="rId4" cstate="print"/>
          <a:srcRect l="12486" r="12486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Junior Volunteers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Placeholder 6" descr="Ken ward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l="15345" r="15345"/>
          <a:stretch>
            <a:fillRect/>
          </a:stretch>
        </p:blipFill>
        <p:spPr>
          <a:xfrm>
            <a:off x="304800" y="1066800"/>
            <a:ext cx="4724400" cy="42052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Senior</a:t>
            </a:r>
            <a:br>
              <a:rPr lang="en-US" dirty="0" smtClean="0"/>
            </a:br>
            <a:r>
              <a:rPr lang="en-US" dirty="0" smtClean="0"/>
              <a:t>Volunteers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Figh</a:t>
            </a:r>
            <a:r>
              <a:rPr lang="en-US" dirty="0" smtClean="0"/>
              <a:t> Brothers</a:t>
            </a:r>
            <a:endParaRPr lang="en-US" dirty="0"/>
          </a:p>
        </p:txBody>
      </p:sp>
      <p:pic>
        <p:nvPicPr>
          <p:cNvPr id="5" name="Picture Placeholder 4" descr="Lewis and Bill Figh_2009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21864" r="21864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Docents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Special Events</a:t>
            </a:r>
          </a:p>
          <a:p>
            <a:r>
              <a:rPr lang="en-US" dirty="0" err="1" smtClean="0"/>
              <a:t>Architreats</a:t>
            </a:r>
            <a:endParaRPr lang="en-US" dirty="0" smtClean="0"/>
          </a:p>
          <a:p>
            <a:r>
              <a:rPr lang="en-US" dirty="0" smtClean="0"/>
              <a:t>Grand Openings</a:t>
            </a:r>
            <a:endParaRPr lang="en-US" dirty="0"/>
          </a:p>
        </p:txBody>
      </p:sp>
      <p:pic>
        <p:nvPicPr>
          <p:cNvPr id="5" name="Picture Placeholder 4" descr="VolDocntSmplrGalryTour(1)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6654" r="16654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Patron Registration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Answer Research Letters</a:t>
            </a:r>
          </a:p>
          <a:p>
            <a:endParaRPr lang="en-US" dirty="0"/>
          </a:p>
        </p:txBody>
      </p:sp>
      <p:pic>
        <p:nvPicPr>
          <p:cNvPr id="7" name="Picture Placeholder 6" descr="Allen_Edwards_2011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2486" r="12486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Gift Shop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Welcome Desk in Lobby</a:t>
            </a:r>
          </a:p>
          <a:p>
            <a:endParaRPr lang="en-US" dirty="0"/>
          </a:p>
        </p:txBody>
      </p:sp>
      <p:pic>
        <p:nvPicPr>
          <p:cNvPr id="5" name="Picture Placeholder 4" descr="Bill_Baltzell_2011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2486" r="12486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Encapsulation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Processing</a:t>
            </a:r>
          </a:p>
          <a:p>
            <a:r>
              <a:rPr lang="en-US" dirty="0" smtClean="0">
                <a:hlinkClick r:id="rId2"/>
              </a:rPr>
              <a:t>Data Entry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7" name="Picture Placeholder 6" descr="Joe Sutton_2011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t="12302" b="12302"/>
          <a:stretch>
            <a:fillRect/>
          </a:stretch>
        </p:blipFill>
        <p:spPr>
          <a:xfrm>
            <a:off x="663575" y="457200"/>
            <a:ext cx="4206875" cy="5638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GSU </a:t>
            </a:r>
            <a:br>
              <a:rPr lang="en-US" dirty="0" smtClean="0"/>
            </a:br>
            <a:r>
              <a:rPr lang="en-US" dirty="0" err="1" smtClean="0"/>
              <a:t>VOlunteers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From mid 1980s to 2009</a:t>
            </a:r>
            <a:endParaRPr lang="en-US" dirty="0"/>
          </a:p>
        </p:txBody>
      </p:sp>
      <p:pic>
        <p:nvPicPr>
          <p:cNvPr id="5" name="Picture Placeholder 4" descr="GSU_Volunteers_8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4264" r="14264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Volunteer Enrichment Trips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Lanark 2008</a:t>
            </a:r>
            <a:endParaRPr lang="en-US" dirty="0"/>
          </a:p>
        </p:txBody>
      </p:sp>
      <p:pic>
        <p:nvPicPr>
          <p:cNvPr id="5" name="Picture Placeholder 4" descr="Lanark_Trip_4_2008_32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l="12486" r="12486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Annual Volunteer Recognition Program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Track Hours</a:t>
            </a:r>
          </a:p>
          <a:p>
            <a:r>
              <a:rPr lang="en-US" dirty="0" smtClean="0"/>
              <a:t>Newsletter</a:t>
            </a:r>
            <a:endParaRPr lang="en-US" dirty="0"/>
          </a:p>
        </p:txBody>
      </p:sp>
      <p:pic>
        <p:nvPicPr>
          <p:cNvPr id="5" name="Picture Placeholder 4" descr="Volunteer_Recognition_Ceremony_2010_50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2514" b="12514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Birthday Recognition</a:t>
            </a:r>
            <a:endParaRPr lang="en-US" dirty="0"/>
          </a:p>
        </p:txBody>
      </p:sp>
      <p:pic>
        <p:nvPicPr>
          <p:cNvPr id="5" name="Picture Placeholder 4" descr="FrancesFrizell80Bday (1)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21864" r="21864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Annual Symphony Concert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Placeholder 4" descr="Jubilee_MSO_Concert_6_6_2007_3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6654" r="16654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Holiday</a:t>
            </a:r>
            <a:br>
              <a:rPr lang="en-US" dirty="0" smtClean="0"/>
            </a:br>
            <a:r>
              <a:rPr lang="en-US" dirty="0" err="1" smtClean="0"/>
              <a:t>REception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Placeholder 6" descr="Volunteer_Holiday_Tea_2011_2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6516" r="16516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Volunteers do require staff time </a:t>
            </a:r>
          </a:p>
          <a:p>
            <a:pPr lvl="1"/>
            <a:r>
              <a:rPr lang="en-US" dirty="0" smtClean="0"/>
              <a:t>Training</a:t>
            </a:r>
          </a:p>
          <a:p>
            <a:pPr lvl="1"/>
            <a:r>
              <a:rPr lang="en-US" dirty="0" smtClean="0"/>
              <a:t>Oversight</a:t>
            </a:r>
          </a:p>
          <a:p>
            <a:r>
              <a:rPr lang="en-US" dirty="0" smtClean="0"/>
              <a:t>Full-time Volunteer Coordinator</a:t>
            </a:r>
          </a:p>
          <a:p>
            <a:pPr lvl="1"/>
            <a:r>
              <a:rPr lang="en-US" dirty="0" smtClean="0"/>
              <a:t>Loss of staff – division coordinators handle things such as birthday cards but still turning into more time than anticipated</a:t>
            </a:r>
          </a:p>
          <a:p>
            <a:r>
              <a:rPr lang="en-US" dirty="0" smtClean="0"/>
              <a:t>Changing Economy affecting volunteer pool</a:t>
            </a:r>
          </a:p>
          <a:p>
            <a:r>
              <a:rPr lang="en-US" dirty="0" smtClean="0"/>
              <a:t>Curtailment of enrichment program and symphony picnic</a:t>
            </a:r>
          </a:p>
          <a:p>
            <a:r>
              <a:rPr lang="en-US" dirty="0" smtClean="0"/>
              <a:t>Shift in requested assignments – more behind the scenes now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Comments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disappointed in number of volunteers trained who do not work out</a:t>
            </a:r>
          </a:p>
          <a:p>
            <a:r>
              <a:rPr lang="en-US" dirty="0" smtClean="0"/>
              <a:t>Volunteers generally do what they are asked to do</a:t>
            </a:r>
          </a:p>
          <a:p>
            <a:r>
              <a:rPr lang="en-US" dirty="0" smtClean="0"/>
              <a:t>Most important aspect of the work is fostering relationships – among volunteers, among staff and volunteers, and among visitors and volunteers</a:t>
            </a:r>
          </a:p>
          <a:p>
            <a:r>
              <a:rPr lang="en-US" dirty="0" smtClean="0"/>
              <a:t>Prioritize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457200" y="1066800"/>
            <a:ext cx="7239000" cy="48463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6600" dirty="0" smtClean="0">
                <a:solidFill>
                  <a:schemeClr val="bg2">
                    <a:lumMod val="50000"/>
                  </a:schemeClr>
                </a:solidFill>
                <a:latin typeface="Bradley Hand ITC" pitchFamily="66" charset="0"/>
              </a:rPr>
              <a:t>I volunteer at a lot of places but I feel most cared about here….</a:t>
            </a:r>
          </a:p>
          <a:p>
            <a:pPr algn="r">
              <a:buNone/>
            </a:pPr>
            <a:r>
              <a:rPr lang="en-US" sz="2000" dirty="0" smtClean="0">
                <a:latin typeface="Bradley Hand ITC" pitchFamily="66" charset="0"/>
              </a:rPr>
              <a:t>K. Carrick on volunteering at ADAH</a:t>
            </a:r>
            <a:endParaRPr lang="en-US" sz="2000" dirty="0">
              <a:latin typeface="Bradley Hand ITC" pitchFamily="66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838200"/>
            <a:ext cx="7239000" cy="484632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endParaRPr lang="en-US" sz="6600" dirty="0" smtClean="0">
              <a:solidFill>
                <a:schemeClr val="bg2">
                  <a:lumMod val="50000"/>
                </a:schemeClr>
              </a:solidFill>
              <a:latin typeface="Bradley Hand ITC" pitchFamily="66" charset="0"/>
            </a:endParaRPr>
          </a:p>
          <a:p>
            <a:pPr algn="ctr">
              <a:buNone/>
            </a:pPr>
            <a:r>
              <a:rPr lang="en-US" sz="6600" b="1" dirty="0" smtClean="0">
                <a:solidFill>
                  <a:schemeClr val="bg2">
                    <a:lumMod val="50000"/>
                  </a:schemeClr>
                </a:solidFill>
                <a:latin typeface="Bradley Hand ITC" pitchFamily="66" charset="0"/>
              </a:rPr>
              <a:t>The ADAH program is very consistent  therefore, very successful!</a:t>
            </a:r>
            <a:endParaRPr lang="en-US" sz="6600" b="1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Volunteer Coordinator</a:t>
            </a:r>
            <a:br>
              <a:rPr lang="en-US" dirty="0" smtClean="0"/>
            </a:br>
            <a:r>
              <a:rPr lang="en-US" dirty="0" smtClean="0"/>
              <a:t>Kelly Hoomes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ADAH</a:t>
            </a:r>
          </a:p>
          <a:p>
            <a:r>
              <a:rPr lang="en-US" dirty="0" smtClean="0"/>
              <a:t>P.O. Box 300100</a:t>
            </a:r>
          </a:p>
          <a:p>
            <a:r>
              <a:rPr lang="en-US" dirty="0" smtClean="0"/>
              <a:t>Montgomery, AL 36130-0100</a:t>
            </a:r>
          </a:p>
          <a:p>
            <a:r>
              <a:rPr lang="en-US" dirty="0" smtClean="0"/>
              <a:t>334-353-4702</a:t>
            </a:r>
          </a:p>
          <a:p>
            <a:r>
              <a:rPr lang="en-US" dirty="0" smtClean="0">
                <a:hlinkClick r:id="rId2"/>
              </a:rPr>
              <a:t>Kelly.hoomes@archives.alabama.gov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http://www.archives.state.al.us/volunteer/volunteer.html</a:t>
            </a:r>
            <a:endParaRPr lang="en-US" dirty="0"/>
          </a:p>
        </p:txBody>
      </p:sp>
      <p:pic>
        <p:nvPicPr>
          <p:cNvPr id="5" name="Picture Placeholder 4" descr="Docent_Training_2012_3.jpg"/>
          <p:cNvPicPr>
            <a:picLocks noGrp="1" noChangeAspect="1"/>
          </p:cNvPicPr>
          <p:nvPr>
            <p:ph type="pic" idx="1"/>
          </p:nvPr>
        </p:nvPicPr>
        <p:blipFill>
          <a:blip r:embed="rId4" cstate="print"/>
          <a:srcRect l="12486" r="12486"/>
          <a:stretch>
            <a:fillRect/>
          </a:stretch>
        </p:blipFill>
        <p:spPr>
          <a:xfrm>
            <a:off x="533400" y="1041002"/>
            <a:ext cx="4336522" cy="420624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132</TotalTime>
  <Words>313</Words>
  <Application>Microsoft Office PowerPoint</Application>
  <PresentationFormat>On-screen Show (4:3)</PresentationFormat>
  <Paragraphs>79</Paragraphs>
  <Slides>22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Opulent</vt:lpstr>
      <vt:lpstr>Slide 1</vt:lpstr>
      <vt:lpstr>Alabama Archives – Volunteer Program</vt:lpstr>
      <vt:lpstr>Volunteer Program Started in late 1980S</vt:lpstr>
      <vt:lpstr>Volunteer Open House</vt:lpstr>
      <vt:lpstr>Docent  Training</vt:lpstr>
      <vt:lpstr>Junior Volunteers</vt:lpstr>
      <vt:lpstr>Senior Volunteers</vt:lpstr>
      <vt:lpstr>Docents</vt:lpstr>
      <vt:lpstr>Patron Registration</vt:lpstr>
      <vt:lpstr>Gift Shop</vt:lpstr>
      <vt:lpstr>Encapsulation</vt:lpstr>
      <vt:lpstr>GSU  VOlunteers</vt:lpstr>
      <vt:lpstr>Volunteer Enrichment Trips</vt:lpstr>
      <vt:lpstr>Annual Volunteer Recognition Program</vt:lpstr>
      <vt:lpstr>Fun</vt:lpstr>
      <vt:lpstr>Annual Symphony Concert</vt:lpstr>
      <vt:lpstr>Holiday REception</vt:lpstr>
      <vt:lpstr>Issues</vt:lpstr>
      <vt:lpstr>Other Comments</vt:lpstr>
      <vt:lpstr>Slide 20</vt:lpstr>
      <vt:lpstr>Slide 21</vt:lpstr>
      <vt:lpstr>New Volunteer Coordinator Kelly Hoomes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Alabama Archives – Volunteer Program</dc:title>
  <dc:creator>tracey.berezansky</dc:creator>
  <cp:lastModifiedBy>boundj</cp:lastModifiedBy>
  <cp:revision>17</cp:revision>
  <dcterms:created xsi:type="dcterms:W3CDTF">2012-04-11T19:46:08Z</dcterms:created>
  <dcterms:modified xsi:type="dcterms:W3CDTF">2012-05-04T02:47:59Z</dcterms:modified>
</cp:coreProperties>
</file>