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4" r:id="rId1"/>
  </p:sldMasterIdLst>
  <p:notesMasterIdLst>
    <p:notesMasterId r:id="rId44"/>
  </p:notesMasterIdLst>
  <p:handoutMasterIdLst>
    <p:handoutMasterId r:id="rId45"/>
  </p:handoutMasterIdLst>
  <p:sldIdLst>
    <p:sldId id="256" r:id="rId2"/>
    <p:sldId id="260" r:id="rId3"/>
    <p:sldId id="258" r:id="rId4"/>
    <p:sldId id="257" r:id="rId5"/>
    <p:sldId id="261" r:id="rId6"/>
    <p:sldId id="262" r:id="rId7"/>
    <p:sldId id="264" r:id="rId8"/>
    <p:sldId id="266" r:id="rId9"/>
    <p:sldId id="267" r:id="rId10"/>
    <p:sldId id="268" r:id="rId11"/>
    <p:sldId id="271" r:id="rId12"/>
    <p:sldId id="272" r:id="rId13"/>
    <p:sldId id="273" r:id="rId14"/>
    <p:sldId id="274" r:id="rId15"/>
    <p:sldId id="275" r:id="rId16"/>
    <p:sldId id="276" r:id="rId17"/>
    <p:sldId id="278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7" r:id="rId41"/>
    <p:sldId id="303" r:id="rId42"/>
    <p:sldId id="304" r:id="rId4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20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56E02-4C96-400D-AEB5-740D1108FD33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681F6-5743-44A3-BDD9-178C23E717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9044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C951A-032D-43FD-9CC6-A5449A21481A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77121-83B7-4DEC-A384-0C6F08D94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01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A65E5E-EDE9-4E1F-A204-351D24EDA6C9}" type="slidenum">
              <a:rPr lang="en-US"/>
              <a:pPr/>
              <a:t>29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5790"/>
            <a:ext cx="5029200" cy="4183380"/>
          </a:xfrm>
        </p:spPr>
        <p:txBody>
          <a:bodyPr/>
          <a:lstStyle/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Any questions?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logo_ins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6324600"/>
            <a:ext cx="131603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Inside_Star_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0300" y="6172200"/>
            <a:ext cx="39211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Inside_Star_lef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5250"/>
            <a:ext cx="39211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458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362200"/>
            <a:ext cx="3810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62200"/>
            <a:ext cx="3810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9F55054-C207-4696-8C73-B78303626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337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C000125-6143-4155-9598-287D9F1FB0EE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C4EE948-C0B7-4F62-A857-36415A10E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  <p:sldLayoutId id="214748435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laura.mclemore@lsus.edu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tom.clareson@lyrasis.org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C:\Documents and Settings\lmclemor.LSUS\Local Settings\Temporary Internet Files\Content.IE5\DLHS9SEO\MC900436972[2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21" y="1066800"/>
            <a:ext cx="2424001" cy="2268293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Documents and Settings\lmclemor.LSUS\Local Settings\Temporary Internet Files\Content.IE5\U7CJP5EO\MC900436984[2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066800"/>
            <a:ext cx="1752600" cy="2480338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0"/>
            <a:ext cx="7772400" cy="3352800"/>
          </a:xfrm>
        </p:spPr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/>
            </a:r>
            <a:b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</a:b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itchFamily="34" charset="0"/>
              </a:rPr>
              <a:t>Connecting to Collections</a:t>
            </a:r>
            <a:b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itchFamily="34" charset="0"/>
              </a:rPr>
            </a:b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Demi" pitchFamily="34" charset="0"/>
              </a:rPr>
              <a:t>Preservation of Cultural Heritage Resources in Louisiana and Mississippi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>
            <a:normAutofit lnSpcReduction="10000"/>
          </a:bodyPr>
          <a:lstStyle/>
          <a:p>
            <a:pPr lvl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Laura McLemore, C.A.</a:t>
            </a:r>
          </a:p>
          <a:p>
            <a:pPr lvl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LSU-Shreveport Archives &amp; Special Collections</a:t>
            </a:r>
          </a:p>
          <a:p>
            <a:pPr lvl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</a:pPr>
            <a:r>
              <a:rPr lang="en-US" sz="1800" kern="0" dirty="0" smtClean="0">
                <a:solidFill>
                  <a:srgbClr val="002776"/>
                </a:solidFill>
                <a:latin typeface="Franklin Gothic Book" pitchFamily="34" charset="0"/>
              </a:rPr>
              <a:t>And </a:t>
            </a:r>
          </a:p>
          <a:p>
            <a:pPr lvl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Tom Clareson, Senior Consultant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for Digital &amp; Preservation Services, LYRASIS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lvl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</a:t>
            </a:r>
          </a:p>
          <a:p>
            <a:pPr lvl="0" eaLnBrk="0" fontAlgn="base" hangingPunct="0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</a:pPr>
            <a:r>
              <a:rPr lang="en-US" sz="1800" kern="0" dirty="0" smtClean="0">
                <a:solidFill>
                  <a:srgbClr val="002776"/>
                </a:solidFill>
                <a:latin typeface="Franklin Gothic Book" pitchFamily="34" charset="0"/>
              </a:rPr>
              <a:t>April 26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, 2012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47" y="5676900"/>
            <a:ext cx="20605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803868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/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Arial" charset="0"/>
              </a:rPr>
              <a:t>Statewide Planning Grants 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endParaRPr lang="en-US" kern="0" dirty="0">
              <a:solidFill>
                <a:srgbClr val="002776"/>
              </a:solidFill>
              <a:latin typeface="Arial" charset="0"/>
            </a:endParaRP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Arial" charset="0"/>
              </a:rPr>
              <a:t>Statewide Implementation Grants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01962"/>
          </a:xfrm>
        </p:spPr>
        <p:txBody>
          <a:bodyPr/>
          <a:lstStyle/>
          <a:p>
            <a:r>
              <a:rPr lang="en-US" kern="0" dirty="0" smtClean="0">
                <a:solidFill>
                  <a:srgbClr val="002776"/>
                </a:solidFill>
                <a:latin typeface="Franklin Gothic Demi" pitchFamily="34" charset="0"/>
              </a:rPr>
              <a:t/>
            </a:r>
            <a:br>
              <a:rPr lang="en-US" kern="0" dirty="0" smtClean="0">
                <a:solidFill>
                  <a:srgbClr val="002776"/>
                </a:solidFill>
                <a:latin typeface="Franklin Gothic Demi" pitchFamily="34" charset="0"/>
              </a:rPr>
            </a:br>
            <a:r>
              <a:rPr lang="en-US" kern="0" dirty="0" smtClean="0">
                <a:solidFill>
                  <a:srgbClr val="002776"/>
                </a:solidFill>
                <a:latin typeface="Franklin Gothic Demi" pitchFamily="34" charset="0"/>
              </a:rPr>
              <a:t>Connecting </a:t>
            </a: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to Collections</a:t>
            </a:r>
            <a:endParaRPr lang="en-US" dirty="0"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75590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Created by the Institute of Museum and Library Services 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i="1" kern="0" dirty="0">
                <a:solidFill>
                  <a:srgbClr val="002776"/>
                </a:solidFill>
                <a:latin typeface="Franklin Gothic Demi" pitchFamily="34" charset="0"/>
              </a:rPr>
              <a:t>Connecting to Collections: A Call to Action: </a:t>
            </a: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Connecting to Collections is a national initiative to raise public awareness of the importance of caring for our treasures, and to underscore the fact that these collections are essential to the American story.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38328"/>
            <a:ext cx="8382000" cy="1252728"/>
          </a:xfrm>
          <a:noFill/>
        </p:spPr>
        <p:txBody>
          <a:bodyPr/>
          <a:lstStyle/>
          <a:p>
            <a:r>
              <a:rPr lang="en-US" dirty="0" smtClean="0"/>
              <a:t>      Connecting to Collections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48809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0" fontAlgn="base" hangingPunct="0">
              <a:spcAft>
                <a:spcPct val="0"/>
              </a:spcAft>
              <a:buClr>
                <a:srgbClr val="69BE28"/>
              </a:buClr>
              <a:buNone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Louisiana Libraries, Archives, and Museums Preservation Project</a:t>
            </a:r>
          </a:p>
          <a:p>
            <a:pPr lvl="0" algn="ctr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endParaRPr lang="en-US" kern="0" dirty="0">
              <a:solidFill>
                <a:srgbClr val="002776"/>
              </a:solidFill>
              <a:latin typeface="Franklin Gothic Demi" pitchFamily="34" charset="0"/>
            </a:endParaRP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Collaborating Partners:</a:t>
            </a:r>
          </a:p>
          <a:p>
            <a:pPr lvl="2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Louisiana Archives and Manuscripts Association</a:t>
            </a:r>
          </a:p>
          <a:p>
            <a:pPr lvl="2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Louisiana Association of Museums</a:t>
            </a:r>
          </a:p>
          <a:p>
            <a:pPr lvl="2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fr-FR" kern="0" dirty="0">
                <a:solidFill>
                  <a:srgbClr val="002776"/>
                </a:solidFill>
                <a:latin typeface="Franklin Gothic Demi" pitchFamily="34" charset="0"/>
              </a:rPr>
              <a:t>Le Comité des Archives de la Louisiane, Inc.</a:t>
            </a:r>
          </a:p>
          <a:p>
            <a:pPr lvl="2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fr-FR" kern="0" dirty="0">
                <a:solidFill>
                  <a:srgbClr val="002776"/>
                </a:solidFill>
                <a:latin typeface="Franklin Gothic Demi" pitchFamily="34" charset="0"/>
              </a:rPr>
              <a:t>LYRASIS</a:t>
            </a:r>
            <a:endParaRPr lang="en-US" kern="0" dirty="0">
              <a:solidFill>
                <a:srgbClr val="002776"/>
              </a:solidFill>
              <a:latin typeface="Franklin Gothic Dem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kern="0" dirty="0" smtClean="0">
                <a:solidFill>
                  <a:schemeClr val="bg1"/>
                </a:solidFill>
                <a:latin typeface="Franklin Gothic Demi" pitchFamily="34" charset="0"/>
              </a:rPr>
              <a:t>What </a:t>
            </a:r>
            <a:r>
              <a:rPr lang="en-US" b="1" kern="0" dirty="0">
                <a:solidFill>
                  <a:schemeClr val="bg1"/>
                </a:solidFill>
                <a:latin typeface="Franklin Gothic Demi" pitchFamily="34" charset="0"/>
              </a:rPr>
              <a:t>is LA LAMPP?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41903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2493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3562"/>
          </a:xfrm>
        </p:spPr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/>
            </a:r>
            <a:b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</a:br>
            <a:r>
              <a:rPr lang="en-US" sz="4000" kern="0" dirty="0">
                <a:solidFill>
                  <a:srgbClr val="002776"/>
                </a:solidFill>
                <a:latin typeface="Franklin Gothic Demi" pitchFamily="34" charset="0"/>
              </a:rPr>
              <a:t/>
            </a:r>
            <a:br>
              <a:rPr lang="en-US" sz="4000" kern="0" dirty="0">
                <a:solidFill>
                  <a:srgbClr val="002776"/>
                </a:solidFill>
                <a:latin typeface="Franklin Gothic Demi" pitchFamily="34" charset="0"/>
              </a:rPr>
            </a:b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Louisiana’s Connecting to Collections Program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/>
            </a:r>
            <a:b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Analysis of the Statewide</a:t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</a:b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Preservation Needs Assessment Survey and Future Directions</a:t>
            </a:r>
            <a:endParaRPr lang="en-US" sz="3200" dirty="0"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0521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>
            <a:normAutofit/>
          </a:bodyPr>
          <a:lstStyle/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Survey in field October 2010-February 2011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83 responses – 24% return rate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Top institution types responding: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Academic libraries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History museums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Public libraries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Government Archives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Other institution types (historical societies, scientific organizations)</a:t>
            </a: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Survey Demographics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5087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Lack of storage space and shelving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High humidity/mold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Lack of budget/funding for preservation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Lack of environmental control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Lack of staff to complete preservation projects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Obsolescence and deterioration of audiovisual formats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Biggest Preservation Problems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5127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Current leading educational resources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Workshops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Print materials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Electronic materials (journals,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listservs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)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Potential barriers to training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Travel costs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Registration costs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Unavailable in region</a:t>
            </a:r>
          </a:p>
          <a:p>
            <a:pPr lvl="1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Can’t spare staff time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1" i="0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Potential solutions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:  Workshop series available in multiple regions; distance education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Preservation Training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4096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Disaster preparedness, care and handling, reformatting, and preservation management policies seen as most popular areas of need/urgent need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None/>
            </a:pPr>
            <a:endParaRPr lang="en-US" kern="0" dirty="0">
              <a:solidFill>
                <a:srgbClr val="002776"/>
              </a:solidFill>
              <a:latin typeface="Franklin Gothic Book" pitchFamily="34" charset="0"/>
            </a:endParaRP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b="1" kern="0" dirty="0">
                <a:solidFill>
                  <a:srgbClr val="002776"/>
                </a:solidFill>
                <a:latin typeface="Franklin Gothic Book" pitchFamily="34" charset="0"/>
              </a:rPr>
              <a:t>Potential solution:  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develop and/or adopt curriculum to be offered at multiple sites across the state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Preservation Training Topics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3344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The Good:  Institutions are undertaking a wide variety of preservation actions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The Bad:	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None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	Lack of written long-range </a:t>
            </a:r>
            <a:r>
              <a:rPr kumimoji="0" lang="en-US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preservation plans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None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	Lack of </a:t>
            </a:r>
            <a:r>
              <a:rPr kumimoji="0" lang="en-US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onsite preservation surveys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performed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None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	Written </a:t>
            </a:r>
            <a:r>
              <a:rPr kumimoji="0" lang="en-US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policies and procedures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, </a:t>
            </a:r>
            <a:r>
              <a:rPr kumimoji="0" lang="en-US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disaster plans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both 	lacking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This is a </a:t>
            </a:r>
            <a:r>
              <a:rPr kumimoji="0" lang="en-US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national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problem! 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endParaRPr kumimoji="0" lang="en-US" sz="2200" b="1" i="0" u="sng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200" b="1" i="0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Potential solution: 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Provide model plans and policies; policies as workshop outcomes; coaching; consulting.  </a:t>
            </a: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Preservation Policies—The good and the bad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3411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39% have a plan 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34% have no disaster plan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19% are developing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8% don’t know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These findings are better than national trends discovered through the C2C program, </a:t>
            </a:r>
            <a:r>
              <a:rPr lang="en-US" i="1" kern="0" dirty="0">
                <a:solidFill>
                  <a:srgbClr val="002776"/>
                </a:solidFill>
                <a:latin typeface="Franklin Gothic Book" pitchFamily="34" charset="0"/>
              </a:rPr>
              <a:t>but there is still room for improvement. </a:t>
            </a:r>
            <a:endParaRPr lang="en-US" kern="0" dirty="0">
              <a:solidFill>
                <a:srgbClr val="002776"/>
              </a:solidFill>
              <a:latin typeface="Franklin Gothic Book" pitchFamily="34" charset="0"/>
            </a:endParaRP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Disaster Planning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3240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Biggest areas of interest: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State-sponsored preservation workshops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On-site visits by preservation professionals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A place to contact for preservation information 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Ongoing state-supported preservation grants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Help with general preservation/conservation surveys</a:t>
            </a:r>
            <a:endParaRPr lang="en-US" i="1" kern="0" dirty="0">
              <a:solidFill>
                <a:srgbClr val="002776"/>
              </a:solidFill>
              <a:latin typeface="Franklin Gothic Book" pitchFamily="34" charset="0"/>
            </a:endParaRP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Preservation Service Interest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74272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Much more prevalent already in Louisiana than other states surveyed!</a:t>
            </a:r>
          </a:p>
          <a:p>
            <a:pPr lvl="1" fontAlgn="base"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Louisiana’s Archival Training Collaborative</a:t>
            </a:r>
          </a:p>
          <a:p>
            <a:pPr lvl="1" fontAlgn="base"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ArkLaTex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 Archivists’ Group (Includes libraries)</a:t>
            </a:r>
          </a:p>
          <a:p>
            <a:pPr lvl="1" fontAlgn="base"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LOUIS collaborative digital projects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Interest in new programs, including:</a:t>
            </a:r>
          </a:p>
          <a:p>
            <a:pPr lvl="1" fontAlgn="base"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Collaborative Grant Projects</a:t>
            </a:r>
          </a:p>
          <a:p>
            <a:pPr lvl="1" fontAlgn="base"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Mutual Assistance for Disaster Response</a:t>
            </a:r>
          </a:p>
          <a:p>
            <a:pPr lvl="1" fontAlgn="base">
              <a:spcAft>
                <a:spcPct val="0"/>
              </a:spcAft>
              <a:buClr>
                <a:srgbClr val="69BE28"/>
              </a:buClr>
              <a:buFontTx/>
              <a:buChar char="–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</a:rPr>
              <a:t>Collaborative Exhibitions</a:t>
            </a:r>
          </a:p>
          <a:p>
            <a:pPr lvl="0" fontAlgn="base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Building on current collaboration is at the core of any implementation plan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Preservation Partnering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5872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When asked for an inventory of items held by material type, </a:t>
            </a:r>
            <a:r>
              <a:rPr kumimoji="0" lang="en-US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a majority of responding institutions did not know the quantity of the materials they held, especially in specific formats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However, a majority of institutions said that  most of their collections had been cataloged or processed.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Need to gain control of specific material types, and types of institutional collections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Inventory and</a:t>
            </a:r>
            <a:b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</a:br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 Intellectual Control Issues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24983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Photographs, documents, video/audio, and books are the formats most often owned as born-digital materials and most often reformatted/scanned.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70% do not have a plan in place for preserving their digital collections. 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Strong need for education on this topic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Another concern:  Offsite storage of digital backup files needed. 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Distributed digital preservation projects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?</a:t>
            </a: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Digital Findings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195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fontAlgn="base">
              <a:lnSpc>
                <a:spcPct val="12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Most (67%) have preservation funding from the institution’s own budget.  This is a double-edged sword!</a:t>
            </a:r>
          </a:p>
          <a:p>
            <a:pPr lvl="0" fontAlgn="base">
              <a:lnSpc>
                <a:spcPct val="12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300" b="0" i="1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Over 50% have not made grant applications for preservation funding in the past 3 years; but many have</a:t>
            </a:r>
          </a:p>
          <a:p>
            <a:pPr lvl="0" fontAlgn="base">
              <a:lnSpc>
                <a:spcPct val="12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When utilized, important external preservation funding sources include:  </a:t>
            </a:r>
            <a:r>
              <a:rPr kumimoji="0" lang="en-US" sz="2300" b="0" i="1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donors, federal grants, and foundations</a:t>
            </a:r>
          </a:p>
          <a:p>
            <a:pPr lvl="0" fontAlgn="base">
              <a:lnSpc>
                <a:spcPct val="12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Those not applying lack staff time to complete grants; lack information about funding sources; need more project planning assistance.  </a:t>
            </a:r>
            <a:endParaRPr kumimoji="0" lang="en-US" sz="2300" b="0" i="1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lvl="0" fontAlgn="base">
              <a:lnSpc>
                <a:spcPct val="12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300" b="1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Solutions:</a:t>
            </a: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This is an area where </a:t>
            </a:r>
            <a:r>
              <a:rPr kumimoji="0" lang="en-US" sz="23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continuing</a:t>
            </a: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assistance and education is needed. </a:t>
            </a:r>
            <a:endParaRPr kumimoji="0" lang="en-US" sz="2300" b="0" i="1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Key Findings -- Funding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6105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We would like to have a statewide policy or plan of action </a:t>
            </a:r>
            <a:r>
              <a:rPr kumimoji="0" lang="en-US" sz="2800" b="0" i="0" u="sng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for pre-contracting with disaster relief companies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 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We need guidance in how to communicate the preservation needs of our historical collection to members of our larger organization.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We would like the State Library to be funded at an adequate level which would allow them to resume staff training such as book repair, etc.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Interest in statewide consortium/collaborative lab for digitizing video; audio.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Comments from the Surveys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1150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latin typeface="Frutiger LT Std 55 Roman" pitchFamily="34" charset="0"/>
              </a:rPr>
              <a:t>Mississippi C2C</a:t>
            </a:r>
            <a:br>
              <a:rPr lang="en-US" sz="4000" dirty="0" smtClean="0">
                <a:latin typeface="Frutiger LT Std 55 Roman" pitchFamily="34" charset="0"/>
              </a:rPr>
            </a:br>
            <a:r>
              <a:rPr lang="en-US" sz="4000" dirty="0" smtClean="0">
                <a:latin typeface="Frutiger LT Std 55 Roman" pitchFamily="34" charset="0"/>
              </a:rPr>
              <a:t>Survey Demographics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120000"/>
              </a:lnSpc>
            </a:pPr>
            <a:r>
              <a:rPr lang="en-US" sz="2800" dirty="0" smtClean="0"/>
              <a:t>In field October-November 2011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dirty="0" smtClean="0"/>
              <a:t>Project Task Force assistance helpful in ensuring response rate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dirty="0" smtClean="0"/>
              <a:t>115 responses – 25.5% return rate; over 51% when considering regional public library systems answering for all branches.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dirty="0" smtClean="0"/>
              <a:t>Top institution types responding: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dirty="0"/>
              <a:t>Public </a:t>
            </a:r>
            <a:r>
              <a:rPr lang="en-US" sz="2400" dirty="0" smtClean="0"/>
              <a:t>libraries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dirty="0" smtClean="0"/>
              <a:t>Academic libraries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dirty="0" smtClean="0"/>
              <a:t>General museums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dirty="0" smtClean="0"/>
              <a:t>Historical Societies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dirty="0" smtClean="0"/>
              <a:t>Plus many other institution types…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489288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Biggest Preservation Problems in Mississippi C2C Survey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budget/funding for preservation</a:t>
            </a:r>
          </a:p>
          <a:p>
            <a:r>
              <a:rPr lang="en-US" dirty="0"/>
              <a:t>Lack of staff to complete preservation projects</a:t>
            </a:r>
          </a:p>
          <a:p>
            <a:r>
              <a:rPr lang="en-US" dirty="0" smtClean="0"/>
              <a:t>Environmental/HVAC problems</a:t>
            </a:r>
          </a:p>
          <a:p>
            <a:r>
              <a:rPr lang="en-US" dirty="0" smtClean="0"/>
              <a:t>Lack of/improper storage space</a:t>
            </a:r>
          </a:p>
          <a:p>
            <a:r>
              <a:rPr lang="en-US" dirty="0" smtClean="0"/>
              <a:t>Lack of general space within the facility</a:t>
            </a:r>
          </a:p>
          <a:p>
            <a:r>
              <a:rPr lang="en-US" dirty="0" smtClean="0"/>
              <a:t>Lack of staff </a:t>
            </a:r>
            <a:r>
              <a:rPr lang="en-US" u="sng" dirty="0" smtClean="0"/>
              <a:t>time</a:t>
            </a:r>
            <a:r>
              <a:rPr lang="en-US" dirty="0" smtClean="0"/>
              <a:t> to work on preservation activities</a:t>
            </a:r>
          </a:p>
        </p:txBody>
      </p:sp>
    </p:spTree>
    <p:extLst>
      <p:ext uri="{BB962C8B-B14F-4D97-AF65-F5344CB8AC3E}">
        <p14:creationId xmlns="" xmlns:p14="http://schemas.microsoft.com/office/powerpoint/2010/main" val="2885881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MS: Space Needs for Preservation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5516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MS: Preservation Training Locations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Clear leaders:</a:t>
            </a:r>
          </a:p>
          <a:p>
            <a:pPr lvl="1"/>
            <a:r>
              <a:rPr lang="en-US" dirty="0" smtClean="0"/>
              <a:t>Jackson (48%)</a:t>
            </a:r>
          </a:p>
          <a:p>
            <a:pPr lvl="1"/>
            <a:r>
              <a:rPr lang="en-US" dirty="0" smtClean="0"/>
              <a:t>Hattiesburg (29%)</a:t>
            </a:r>
          </a:p>
          <a:p>
            <a:pPr lvl="1"/>
            <a:r>
              <a:rPr lang="en-US" dirty="0" smtClean="0"/>
              <a:t>Oxford (23%)</a:t>
            </a:r>
          </a:p>
          <a:p>
            <a:r>
              <a:rPr lang="en-US" dirty="0" smtClean="0"/>
              <a:t>Other potential sites</a:t>
            </a:r>
          </a:p>
          <a:p>
            <a:pPr lvl="1"/>
            <a:r>
              <a:rPr lang="en-US" dirty="0" smtClean="0"/>
              <a:t>Tupelo</a:t>
            </a:r>
          </a:p>
          <a:p>
            <a:pPr lvl="1"/>
            <a:r>
              <a:rPr lang="en-US" dirty="0" smtClean="0"/>
              <a:t>Columbus/Starkville</a:t>
            </a:r>
          </a:p>
          <a:p>
            <a:pPr lvl="1"/>
            <a:r>
              <a:rPr lang="en-US" dirty="0" smtClean="0"/>
              <a:t>Southaven</a:t>
            </a:r>
          </a:p>
          <a:p>
            <a:pPr lvl="1"/>
            <a:r>
              <a:rPr lang="en-US" dirty="0" smtClean="0"/>
              <a:t>Cleveland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63821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Preservation as part of Institutional Mission Statement in Mississippi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90529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Mississippi:  Need for Onsite</a:t>
            </a:r>
            <a:br>
              <a:rPr lang="en-US" dirty="0" smtClean="0"/>
            </a:br>
            <a:r>
              <a:rPr lang="en-US" dirty="0" smtClean="0"/>
              <a:t>Preservation Surveys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50901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Disaster Plans in</a:t>
            </a:r>
            <a:br>
              <a:rPr lang="en-US" dirty="0" smtClean="0"/>
            </a:br>
            <a:r>
              <a:rPr lang="en-US" dirty="0" smtClean="0"/>
              <a:t>Mississippi Institutions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51633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latin typeface="Frutiger LT Std 55 Roman" pitchFamily="34" charset="0"/>
              </a:rPr>
              <a:t>MS Disaster Planning Status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38% have no disaster plan</a:t>
            </a:r>
          </a:p>
          <a:p>
            <a:pPr eaLnBrk="1" hangingPunct="1"/>
            <a:r>
              <a:rPr lang="en-US" dirty="0"/>
              <a:t>19% have a plan </a:t>
            </a:r>
          </a:p>
          <a:p>
            <a:pPr eaLnBrk="1" hangingPunct="1"/>
            <a:r>
              <a:rPr lang="en-US" dirty="0" smtClean="0"/>
              <a:t>19% are developing</a:t>
            </a:r>
          </a:p>
          <a:p>
            <a:pPr eaLnBrk="1" hangingPunct="1"/>
            <a:r>
              <a:rPr lang="en-US" dirty="0" smtClean="0"/>
              <a:t>12% don’t know</a:t>
            </a:r>
          </a:p>
          <a:p>
            <a:pPr eaLnBrk="1" hangingPunct="1"/>
            <a:r>
              <a:rPr lang="en-US" i="1" dirty="0" smtClean="0"/>
              <a:t>There is room for improvement.  State participation in LYRASIS RERN Program began April 2012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893375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Mississippi:  Inventory and</a:t>
            </a:r>
            <a:br>
              <a:rPr lang="en-US" dirty="0" smtClean="0"/>
            </a:br>
            <a:r>
              <a:rPr lang="en-US" dirty="0" smtClean="0"/>
              <a:t> Intellectual Control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 slight majority of institutions said that a majority of their collections had been cataloged or processed.</a:t>
            </a:r>
          </a:p>
          <a:p>
            <a:r>
              <a:rPr lang="en-US" dirty="0" smtClean="0"/>
              <a:t>Some institutions need to gain control of specific material types, and types of institutional collections.  Circuit-riding inventory/processing assistance or archivist?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931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Digital Findings -- Mississippi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Video/audio, photographs, sound recordings, </a:t>
            </a:r>
            <a:r>
              <a:rPr lang="en-US" sz="2400" dirty="0" err="1" smtClean="0"/>
              <a:t>books,amd</a:t>
            </a:r>
            <a:r>
              <a:rPr lang="en-US" sz="2400" dirty="0" smtClean="0"/>
              <a:t> documents, are the formats most often owned as born-digital materials and photographs and documents most often reformatted/scanned.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86% do not have a plan in place for preserving their digital collections.  </a:t>
            </a:r>
            <a:r>
              <a:rPr lang="en-US" sz="2400" i="1" dirty="0" smtClean="0"/>
              <a:t>Strong need for education on this topic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Another concern:  Offsite storage of digital backup files needed.  </a:t>
            </a:r>
            <a:r>
              <a:rPr lang="en-US" sz="2400" i="1" dirty="0" smtClean="0"/>
              <a:t>Discuss potential distributed digital preservation projects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193286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Mississippi institutions gained new funding for preservation…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Digitization</a:t>
            </a:r>
          </a:p>
          <a:p>
            <a:r>
              <a:rPr lang="en-US" dirty="0" smtClean="0"/>
              <a:t>Cataloging/inventory</a:t>
            </a:r>
          </a:p>
          <a:p>
            <a:r>
              <a:rPr lang="en-US" dirty="0" smtClean="0"/>
              <a:t>Storage supplies/materials</a:t>
            </a:r>
          </a:p>
          <a:p>
            <a:r>
              <a:rPr lang="en-US" dirty="0" smtClean="0"/>
              <a:t>Professional conservation treatment of collection materials</a:t>
            </a:r>
          </a:p>
          <a:p>
            <a:r>
              <a:rPr lang="en-US" dirty="0" smtClean="0"/>
              <a:t>Staff training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6729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Mississippi C2C Onsite </a:t>
            </a:r>
            <a:r>
              <a:rPr lang="en-US" sz="3200" dirty="0"/>
              <a:t>Visits and Reports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Nearly 20 </a:t>
            </a:r>
            <a:r>
              <a:rPr lang="en-US" dirty="0"/>
              <a:t>Preservation Site Survey Visits, </a:t>
            </a:r>
            <a:r>
              <a:rPr lang="en-US" dirty="0" smtClean="0"/>
              <a:t>October-November 2011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Visits to </a:t>
            </a:r>
            <a:r>
              <a:rPr lang="en-US" dirty="0" smtClean="0"/>
              <a:t>Libraries, Museums</a:t>
            </a:r>
            <a:r>
              <a:rPr lang="en-US" dirty="0"/>
              <a:t>, Historical </a:t>
            </a:r>
            <a:r>
              <a:rPr lang="en-US" dirty="0" smtClean="0"/>
              <a:t>Societies, </a:t>
            </a:r>
            <a:r>
              <a:rPr lang="en-US" dirty="0"/>
              <a:t>etc.</a:t>
            </a:r>
          </a:p>
          <a:p>
            <a:pPr>
              <a:lnSpc>
                <a:spcPct val="80000"/>
              </a:lnSpc>
            </a:pPr>
            <a:r>
              <a:rPr lang="en-US" dirty="0"/>
              <a:t>Brief 2-3 hour visits and 2-3 page “reports of key findings”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Pre-questionnaire and post-visit report trends analyzed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810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Findings </a:t>
            </a:r>
            <a:r>
              <a:rPr lang="en-US" sz="3200" dirty="0" smtClean="0"/>
              <a:t>from Pre-Visit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Survey </a:t>
            </a:r>
            <a:r>
              <a:rPr lang="en-US" sz="3200" dirty="0" smtClean="0"/>
              <a:t>Questionnaires -- Mississippi</a:t>
            </a:r>
            <a:endParaRPr lang="en-US" sz="3200" dirty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preservation </a:t>
            </a:r>
            <a:r>
              <a:rPr lang="en-US" dirty="0" smtClean="0"/>
              <a:t>planning </a:t>
            </a:r>
            <a:r>
              <a:rPr lang="en-US" dirty="0"/>
              <a:t>documents</a:t>
            </a:r>
          </a:p>
          <a:p>
            <a:r>
              <a:rPr lang="en-US" dirty="0"/>
              <a:t>Lack of current disaster </a:t>
            </a:r>
            <a:r>
              <a:rPr lang="en-US" dirty="0" smtClean="0"/>
              <a:t>plans</a:t>
            </a:r>
          </a:p>
          <a:p>
            <a:r>
              <a:rPr lang="en-US" dirty="0" smtClean="0"/>
              <a:t>Few with regular Fire Department Inspections, Fire Drills</a:t>
            </a:r>
            <a:endParaRPr lang="en-US" dirty="0"/>
          </a:p>
          <a:p>
            <a:r>
              <a:rPr lang="en-US" dirty="0"/>
              <a:t>Concerns about environmental </a:t>
            </a:r>
            <a:r>
              <a:rPr lang="en-US" dirty="0" smtClean="0"/>
              <a:t>controls and </a:t>
            </a:r>
            <a:r>
              <a:rPr lang="en-US" dirty="0"/>
              <a:t>water </a:t>
            </a:r>
            <a:r>
              <a:rPr lang="en-US" dirty="0" smtClean="0"/>
              <a:t>leakage</a:t>
            </a:r>
          </a:p>
          <a:p>
            <a:r>
              <a:rPr lang="en-US" dirty="0" smtClean="0"/>
              <a:t>Lack of cataloging/inventory control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08115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On-Site </a:t>
            </a:r>
            <a:r>
              <a:rPr lang="en-US" dirty="0"/>
              <a:t>Survey Findings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Need to develop Collection  Policies and de-accession  practices</a:t>
            </a:r>
          </a:p>
          <a:p>
            <a:r>
              <a:rPr lang="en-US" dirty="0" smtClean="0"/>
              <a:t>High </a:t>
            </a:r>
            <a:r>
              <a:rPr lang="en-US" dirty="0"/>
              <a:t>visible and ultraviolet light readings</a:t>
            </a:r>
          </a:p>
          <a:p>
            <a:r>
              <a:rPr lang="en-US" dirty="0" smtClean="0"/>
              <a:t>Water leaks</a:t>
            </a:r>
          </a:p>
          <a:p>
            <a:r>
              <a:rPr lang="en-US" dirty="0" smtClean="0"/>
              <a:t>Focused need on care of photographic collections; photo digitization</a:t>
            </a:r>
          </a:p>
          <a:p>
            <a:r>
              <a:rPr lang="en-US" dirty="0" smtClean="0"/>
              <a:t>Need for further work on disaster planning, training for disaster preparedness/recovery</a:t>
            </a:r>
          </a:p>
          <a:p>
            <a:r>
              <a:rPr lang="en-US" dirty="0" smtClean="0"/>
              <a:t>Some security concerns expressed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4952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On-Site </a:t>
            </a:r>
            <a:r>
              <a:rPr lang="en-US" dirty="0"/>
              <a:t>Survey Findings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Assistance needed in preservation/conservation funding development; interest in exploring:</a:t>
            </a:r>
          </a:p>
          <a:p>
            <a:pPr lvl="1"/>
            <a:r>
              <a:rPr lang="en-US" dirty="0" smtClean="0"/>
              <a:t>National Endowment for the Humanities Preservation Assistance Grants (PAGs)</a:t>
            </a:r>
          </a:p>
          <a:p>
            <a:pPr lvl="1"/>
            <a:r>
              <a:rPr lang="en-US" dirty="0" smtClean="0"/>
              <a:t>Institute of Museum &amp; Library Services/Bank of America “American Heritage Preservation Grants”</a:t>
            </a:r>
          </a:p>
          <a:p>
            <a:r>
              <a:rPr lang="en-US" dirty="0" smtClean="0"/>
              <a:t>Assistance needed in recruiting student interns/workers to cultural institutions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9380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lmclemor.LSUS\Local Settings\Temporary Internet Files\Content.IE5\T1N0880L\MC90005698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39815"/>
            <a:ext cx="1896318" cy="289108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Franklin Gothic Demi" pitchFamily="34" charset="0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Potential N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ex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t Steps for Louisiana and Mississippi Connecting to Collections Initiatives</a:t>
            </a:r>
            <a:endParaRPr lang="en-US" dirty="0">
              <a:latin typeface="Franklin Gothic Dem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3482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Gulf States </a:t>
            </a:r>
            <a:r>
              <a:rPr lang="en-US" kern="0" dirty="0" smtClean="0">
                <a:solidFill>
                  <a:srgbClr val="002776"/>
                </a:solidFill>
                <a:latin typeface="Franklin Gothic Book" pitchFamily="34" charset="0"/>
              </a:rPr>
              <a:t>Connecting To Collections Preservation 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Initiative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Application deadline:  Feb. 1, 2012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Scenarios for Award:   2-5 </a:t>
            </a:r>
            <a:r>
              <a:rPr lang="en-US" kern="0" dirty="0" smtClean="0">
                <a:solidFill>
                  <a:srgbClr val="002776"/>
                </a:solidFill>
                <a:latin typeface="Franklin Gothic Book" pitchFamily="34" charset="0"/>
              </a:rPr>
              <a:t>C2C Implementation Grants Awarded 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in September 2012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 smtClean="0">
                <a:solidFill>
                  <a:srgbClr val="002776"/>
                </a:solidFill>
                <a:latin typeface="Franklin Gothic Book" pitchFamily="34" charset="0"/>
              </a:rPr>
              <a:t>Request:  $206,404.00 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over 2 years</a:t>
            </a: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kern="0" dirty="0" smtClean="0">
                <a:solidFill>
                  <a:srgbClr val="002776"/>
                </a:solidFill>
                <a:latin typeface="Franklin Gothic Demi" pitchFamily="34" charset="0"/>
              </a:rPr>
              <a:t> </a:t>
            </a:r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IMLS </a:t>
            </a:r>
            <a:r>
              <a:rPr lang="en-US" kern="0" dirty="0" smtClean="0">
                <a:solidFill>
                  <a:schemeClr val="bg1"/>
                </a:solidFill>
                <a:latin typeface="Franklin Gothic Demi" pitchFamily="34" charset="0"/>
              </a:rPr>
              <a:t> C2C Implementation </a:t>
            </a:r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Grant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46018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Mississippi Department of Archives and History (MDAH), Society of Mississippi Archivists (SMA), Mississippi Library Commission (MLC), and Louisiana Archives and Manuscripts Association (LAMA), LSU-Shreveport Archives and Special Collections (LSUS)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Two-year (2012-2014) bi-state preservation education and assistance project to directly address findings of the Heritage Health Index for Louisiana and Mississippi.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Based on the planning framework jointly developed by the two states. 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Demi" pitchFamily="34" charset="0"/>
              </a:rPr>
              <a:t>Gulf States Preservation Alliance</a:t>
            </a:r>
            <a:endParaRPr lang="en-US" sz="4000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83007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Provision of safe conditions for collections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Development of emergency plans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Assignment of responsibility for caring for collections to institutional staff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Broad public/private support for collection stewardship</a:t>
            </a: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HHI Recommendations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87090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lmclemor.LSUS\Local Settings\Temporary Internet Files\Content.IE5\DLHS9SEO\MC90043985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954" y="1676400"/>
            <a:ext cx="5572081" cy="4198408"/>
          </a:xfrm>
          <a:prstGeom prst="rect">
            <a:avLst/>
          </a:prstGeom>
          <a:noFill/>
          <a:effectLst>
            <a:softEdge rad="31750"/>
          </a:effectLst>
          <a:scene3d>
            <a:camera prst="perspectiveRelaxed"/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971800"/>
            <a:ext cx="7408333" cy="3450696"/>
          </a:xfrm>
        </p:spPr>
        <p:txBody>
          <a:bodyPr>
            <a:normAutofit fontScale="92500" lnSpcReduction="10000"/>
          </a:bodyPr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Workshop Series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Two workshops in each state on digitization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One seminar in each state on preservation of digitized and born-digital material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Two “Inventory and Assessment” workshops in each state for staff of libraries, archives, and museums on inventorying and assessing cultural heritage collections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Two grant writing workshops in each state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Funding of NEDCC Collections Care Webinars for up to 100 participants in each state.</a:t>
            </a:r>
          </a:p>
          <a:p>
            <a:endParaRPr lang="en-US" dirty="0">
              <a:latin typeface="Franklin Gothic Dem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Implementation Activities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8547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Alliance for Response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A national program on cultural heritage and disaster management. Through a series of local Forums, it builds bridges between the cultural heritage and emergency response communities before disasters happen. The Forums lead to new partnerships, policies, and cooperative planning efforts.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A series of forums over two years to establish a Heritage Preservation Alliance for Response between coastal cultural heritage institutions and emergency response communities, building on the Louisiana Emergency Response Network.</a:t>
            </a: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Implementation Activities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0354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Demi" pitchFamily="34" charset="0"/>
              </a:rPr>
              <a:t>Environmental Monitoring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 smtClean="0">
                <a:solidFill>
                  <a:srgbClr val="002776"/>
                </a:solidFill>
                <a:latin typeface="Franklin Gothic Book" pitchFamily="34" charset="0"/>
              </a:rPr>
              <a:t>Environmental 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Monitoring Purchase of hand-held monitors and </a:t>
            </a:r>
            <a:r>
              <a:rPr lang="en-US" kern="0" dirty="0" err="1">
                <a:solidFill>
                  <a:srgbClr val="002776"/>
                </a:solidFill>
                <a:latin typeface="Franklin Gothic Book" pitchFamily="34" charset="0"/>
              </a:rPr>
              <a:t>dataloggers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 to be loaned to cultural heritage institutions.</a:t>
            </a: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Reading of </a:t>
            </a:r>
            <a:r>
              <a:rPr lang="en-US" kern="0" dirty="0" err="1">
                <a:solidFill>
                  <a:srgbClr val="002776"/>
                </a:solidFill>
                <a:latin typeface="Franklin Gothic Book" pitchFamily="34" charset="0"/>
              </a:rPr>
              <a:t>datalogger</a:t>
            </a:r>
            <a:r>
              <a:rPr lang="en-US" kern="0" dirty="0">
                <a:solidFill>
                  <a:srgbClr val="002776"/>
                </a:solidFill>
                <a:latin typeface="Franklin Gothic Book" pitchFamily="34" charset="0"/>
              </a:rPr>
              <a:t> results (ongoing) and consultation services (for two years). </a:t>
            </a:r>
            <a:endParaRPr lang="en-US" kern="0" dirty="0" smtClean="0">
              <a:solidFill>
                <a:srgbClr val="002776"/>
              </a:solidFill>
              <a:latin typeface="Franklin Gothic Book" pitchFamily="34" charset="0"/>
            </a:endParaRPr>
          </a:p>
          <a:p>
            <a:pPr lvl="0" eaLnBrk="0" fontAlgn="base" hangingPunct="0">
              <a:spcAft>
                <a:spcPct val="0"/>
              </a:spcAft>
              <a:buClr>
                <a:srgbClr val="69BE28"/>
              </a:buClr>
              <a:buFontTx/>
              <a:buChar char="•"/>
            </a:pPr>
            <a:r>
              <a:rPr lang="en-US" kern="0" dirty="0" smtClean="0">
                <a:solidFill>
                  <a:srgbClr val="002776"/>
                </a:solidFill>
                <a:latin typeface="Franklin Gothic Book" pitchFamily="34" charset="0"/>
              </a:rPr>
              <a:t>Equipment now available for loan</a:t>
            </a:r>
            <a:endParaRPr lang="en-US" kern="0" dirty="0">
              <a:solidFill>
                <a:srgbClr val="002776"/>
              </a:solidFill>
              <a:latin typeface="Franklin Gothic Book" pitchFamily="34" charset="0"/>
            </a:endParaRPr>
          </a:p>
          <a:p>
            <a:endParaRPr lang="en-US" dirty="0">
              <a:latin typeface="Franklin Gothic Boo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latin typeface="Franklin Gothic Demi" pitchFamily="34" charset="0"/>
              </a:rPr>
              <a:t>Implementation Activities</a:t>
            </a:r>
            <a:endParaRPr lang="en-US" dirty="0">
              <a:solidFill>
                <a:schemeClr val="bg1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910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Franklin Gothic Demi Cond" pitchFamily="34" charset="0"/>
              </a:rPr>
              <a:t>Available Now!</a:t>
            </a:r>
            <a:endParaRPr lang="en-US" dirty="0">
              <a:solidFill>
                <a:schemeClr val="bg1"/>
              </a:solidFill>
              <a:latin typeface="Franklin Gothic Demi Con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Franklin Gothic Demi" pitchFamily="34" charset="0"/>
              </a:rPr>
              <a:t>Environmental monitoring equipment is available for loan.</a:t>
            </a:r>
          </a:p>
          <a:p>
            <a:r>
              <a:rPr lang="en-US" dirty="0" smtClean="0">
                <a:latin typeface="Franklin Gothic Demi" pitchFamily="34" charset="0"/>
              </a:rPr>
              <a:t>Contact:	Laura McLemore, C.A.</a:t>
            </a:r>
          </a:p>
          <a:p>
            <a:pPr marL="0" indent="0">
              <a:buNone/>
            </a:pPr>
            <a:r>
              <a:rPr lang="en-US" dirty="0">
                <a:latin typeface="Franklin Gothic Demi" pitchFamily="34" charset="0"/>
              </a:rPr>
              <a:t> </a:t>
            </a:r>
            <a:r>
              <a:rPr lang="en-US" dirty="0" smtClean="0">
                <a:latin typeface="Franklin Gothic Demi" pitchFamily="34" charset="0"/>
              </a:rPr>
              <a:t>                       LSUS Archives &amp; Special Collections</a:t>
            </a:r>
          </a:p>
          <a:p>
            <a:pPr marL="0" indent="0">
              <a:buNone/>
            </a:pPr>
            <a:r>
              <a:rPr lang="en-US" dirty="0">
                <a:latin typeface="Franklin Gothic Demi" pitchFamily="34" charset="0"/>
              </a:rPr>
              <a:t>	</a:t>
            </a:r>
            <a:r>
              <a:rPr lang="en-US" dirty="0" smtClean="0">
                <a:latin typeface="Franklin Gothic Demi" pitchFamily="34" charset="0"/>
              </a:rPr>
              <a:t>	Noel Memorial Library</a:t>
            </a:r>
          </a:p>
          <a:p>
            <a:pPr marL="0" indent="0">
              <a:buNone/>
            </a:pPr>
            <a:r>
              <a:rPr lang="en-US" dirty="0">
                <a:latin typeface="Franklin Gothic Demi" pitchFamily="34" charset="0"/>
              </a:rPr>
              <a:t>	</a:t>
            </a:r>
            <a:r>
              <a:rPr lang="en-US" dirty="0" smtClean="0">
                <a:latin typeface="Franklin Gothic Demi" pitchFamily="34" charset="0"/>
              </a:rPr>
              <a:t>	</a:t>
            </a:r>
            <a:r>
              <a:rPr lang="en-US" dirty="0" smtClean="0">
                <a:latin typeface="Franklin Gothic Demi" pitchFamily="34" charset="0"/>
                <a:hlinkClick r:id="rId2"/>
              </a:rPr>
              <a:t>laura.mclemore@lsus.edu</a:t>
            </a:r>
            <a:endParaRPr lang="en-US" dirty="0" smtClean="0">
              <a:latin typeface="Franklin Gothic Demi" pitchFamily="34" charset="0"/>
            </a:endParaRPr>
          </a:p>
          <a:p>
            <a:pPr marL="0" indent="0">
              <a:buNone/>
            </a:pPr>
            <a:r>
              <a:rPr lang="en-US" dirty="0">
                <a:latin typeface="Franklin Gothic Demi" pitchFamily="34" charset="0"/>
              </a:rPr>
              <a:t>	</a:t>
            </a:r>
            <a:r>
              <a:rPr lang="en-US" dirty="0" smtClean="0">
                <a:latin typeface="Franklin Gothic Demi" pitchFamily="34" charset="0"/>
              </a:rPr>
              <a:t>	318-797-5378</a:t>
            </a:r>
          </a:p>
          <a:p>
            <a:pPr lvl="5"/>
            <a:endParaRPr lang="en-US" dirty="0" smtClean="0">
              <a:latin typeface="Franklin Gothic Demi" pitchFamily="34" charset="0"/>
            </a:endParaRPr>
          </a:p>
          <a:p>
            <a:pPr marL="1554480" lvl="5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0206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Franklin Gothic Demi" pitchFamily="34" charset="0"/>
              </a:rPr>
              <a:t>Questions and Discussion</a:t>
            </a:r>
          </a:p>
        </p:txBody>
      </p:sp>
      <p:pic>
        <p:nvPicPr>
          <p:cNvPr id="86019" name="Picture 3" descr="Ques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6850" y="2120900"/>
            <a:ext cx="36703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4576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latin typeface="Franklin Gothic Demi" pitchFamily="34" charset="0"/>
              </a:rPr>
              <a:t>Project Consultant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n-US" dirty="0" smtClean="0">
                <a:latin typeface="Franklin Gothic Book" pitchFamily="34" charset="0"/>
              </a:rPr>
              <a:t>Tom </a:t>
            </a:r>
            <a:r>
              <a:rPr lang="en-US" dirty="0" err="1" smtClean="0">
                <a:latin typeface="Franklin Gothic Book" pitchFamily="34" charset="0"/>
              </a:rPr>
              <a:t>Clareson</a:t>
            </a:r>
            <a:r>
              <a:rPr lang="en-US" dirty="0" smtClean="0">
                <a:latin typeface="Franklin Gothic Book" pitchFamily="34" charset="0"/>
              </a:rPr>
              <a:t/>
            </a:r>
            <a:br>
              <a:rPr lang="en-US" dirty="0" smtClean="0">
                <a:latin typeface="Franklin Gothic Book" pitchFamily="34" charset="0"/>
              </a:rPr>
            </a:br>
            <a:r>
              <a:rPr lang="en-US" dirty="0" smtClean="0">
                <a:latin typeface="Franklin Gothic Book" pitchFamily="34" charset="0"/>
              </a:rPr>
              <a:t>Senior Consultant for Digital</a:t>
            </a:r>
          </a:p>
          <a:p>
            <a:pPr marL="0" indent="0" algn="ctr">
              <a:buFontTx/>
              <a:buNone/>
            </a:pPr>
            <a:r>
              <a:rPr lang="en-US" dirty="0" smtClean="0">
                <a:latin typeface="Franklin Gothic Book" pitchFamily="34" charset="0"/>
              </a:rPr>
              <a:t> &amp; Preservation Services</a:t>
            </a:r>
            <a:br>
              <a:rPr lang="en-US" dirty="0" smtClean="0">
                <a:latin typeface="Franklin Gothic Book" pitchFamily="34" charset="0"/>
              </a:rPr>
            </a:br>
            <a:r>
              <a:rPr lang="en-US" dirty="0" smtClean="0">
                <a:latin typeface="Franklin Gothic Book" pitchFamily="34" charset="0"/>
              </a:rPr>
              <a:t>800.233.3401 or 614.439.1796</a:t>
            </a:r>
            <a:br>
              <a:rPr lang="en-US" dirty="0" smtClean="0">
                <a:latin typeface="Franklin Gothic Book" pitchFamily="34" charset="0"/>
              </a:rPr>
            </a:br>
            <a:r>
              <a:rPr lang="en-US" dirty="0" smtClean="0">
                <a:latin typeface="Franklin Gothic Book" pitchFamily="34" charset="0"/>
                <a:hlinkClick r:id="rId2"/>
              </a:rPr>
              <a:t>tom.clareson@lyrasis.org</a:t>
            </a:r>
            <a:endParaRPr lang="en-US" dirty="0" smtClean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5156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655</TotalTime>
  <Words>1620</Words>
  <Application>Microsoft Office PowerPoint</Application>
  <PresentationFormat>On-screen Show (4:3)</PresentationFormat>
  <Paragraphs>231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Waveform</vt:lpstr>
      <vt:lpstr> Connecting to Collections Preservation of Cultural Heritage Resources in Louisiana and Mississippi</vt:lpstr>
      <vt:lpstr> Connecting to Collections</vt:lpstr>
      <vt:lpstr>      Connecting to Collections</vt:lpstr>
      <vt:lpstr>What is LA LAMPP?</vt:lpstr>
      <vt:lpstr>  Louisiana’s Connecting to Collections Program Analysis of the Statewide Preservation Needs Assessment Survey and Future Directions</vt:lpstr>
      <vt:lpstr>Survey Demographics</vt:lpstr>
      <vt:lpstr>Biggest Preservation Problems</vt:lpstr>
      <vt:lpstr>Preservation Training</vt:lpstr>
      <vt:lpstr>Preservation Training Topics</vt:lpstr>
      <vt:lpstr>Preservation Policies—The good and the bad</vt:lpstr>
      <vt:lpstr>Disaster Planning</vt:lpstr>
      <vt:lpstr>Preservation Service Interest</vt:lpstr>
      <vt:lpstr>Preservation Partnering</vt:lpstr>
      <vt:lpstr>Inventory and  Intellectual Control Issues</vt:lpstr>
      <vt:lpstr>Digital Findings</vt:lpstr>
      <vt:lpstr>Key Findings -- Funding</vt:lpstr>
      <vt:lpstr>Comments from the Surveys</vt:lpstr>
      <vt:lpstr>Mississippi C2C Survey Demographics</vt:lpstr>
      <vt:lpstr>Biggest Preservation Problems in Mississippi C2C Survey Results</vt:lpstr>
      <vt:lpstr>MS: Space Needs for Preservation</vt:lpstr>
      <vt:lpstr>MS: Preservation Training Locations</vt:lpstr>
      <vt:lpstr>Preservation as part of Institutional Mission Statement in Mississippi</vt:lpstr>
      <vt:lpstr>Mississippi:  Need for Onsite Preservation Surveys</vt:lpstr>
      <vt:lpstr>Disaster Plans in Mississippi Institutions</vt:lpstr>
      <vt:lpstr>MS Disaster Planning Status</vt:lpstr>
      <vt:lpstr>Mississippi:  Inventory and  Intellectual Control Issues</vt:lpstr>
      <vt:lpstr>Digital Findings -- Mississippi</vt:lpstr>
      <vt:lpstr>If Mississippi institutions gained new funding for preservation…</vt:lpstr>
      <vt:lpstr>Mississippi C2C Onsite Visits and Reports</vt:lpstr>
      <vt:lpstr>Findings from Pre-Visit Survey Questionnaires -- Mississippi</vt:lpstr>
      <vt:lpstr>MS On-Site Survey Findings</vt:lpstr>
      <vt:lpstr>MS On-Site Survey Findings</vt:lpstr>
      <vt:lpstr>Slide 33</vt:lpstr>
      <vt:lpstr> IMLS  C2C Implementation Grant</vt:lpstr>
      <vt:lpstr>Gulf States Preservation Alliance</vt:lpstr>
      <vt:lpstr>HHI Recommendations</vt:lpstr>
      <vt:lpstr>Implementation Activities</vt:lpstr>
      <vt:lpstr>Implementation Activities</vt:lpstr>
      <vt:lpstr>Implementation Activities</vt:lpstr>
      <vt:lpstr>Available Now!</vt:lpstr>
      <vt:lpstr>Questions and Discussion</vt:lpstr>
      <vt:lpstr>Project Consultant</vt:lpstr>
    </vt:vector>
  </TitlesOfParts>
  <Company>LSU Shreveport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to Collections Preservation of Cultural Heritage Resources in Louisiana</dc:title>
  <dc:creator>McLemore, Laura</dc:creator>
  <cp:lastModifiedBy>boundj</cp:lastModifiedBy>
  <cp:revision>32</cp:revision>
  <cp:lastPrinted>2012-04-16T21:11:14Z</cp:lastPrinted>
  <dcterms:created xsi:type="dcterms:W3CDTF">2012-03-16T18:37:17Z</dcterms:created>
  <dcterms:modified xsi:type="dcterms:W3CDTF">2012-05-04T01:17:41Z</dcterms:modified>
</cp:coreProperties>
</file>