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4" r:id="rId9"/>
    <p:sldId id="265" r:id="rId10"/>
    <p:sldId id="267" r:id="rId11"/>
    <p:sldId id="263" r:id="rId12"/>
    <p:sldId id="268" r:id="rId13"/>
    <p:sldId id="272" r:id="rId14"/>
    <p:sldId id="273" r:id="rId15"/>
    <p:sldId id="275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902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322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275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677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835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228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443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351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841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531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796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14D38-44CB-4656-A8D6-E5A2A8309B00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16BA5-83CE-457A-8588-A84C68457C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581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380" y="6858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Can I Get a Grant for That?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180" y="2133600"/>
            <a:ext cx="6400800" cy="175260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Strategically Researching, Writing, and Administering Grants for Archives Projects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83325" y="4648200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Kelsey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Scouten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Bates 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Assistant Archivist, Birmingham Public Library 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+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Independent Grant Writer for 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 Arts &amp; Humanities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970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Research</a:t>
            </a:r>
            <a:br>
              <a:rPr lang="en-US" dirty="0" smtClean="0">
                <a:solidFill>
                  <a:schemeClr val="accent3"/>
                </a:solidFill>
              </a:rPr>
            </a:b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52800"/>
            <a:ext cx="9144000" cy="1752600"/>
          </a:xfrm>
        </p:spPr>
        <p:txBody>
          <a:bodyPr/>
          <a:lstStyle/>
          <a:p>
            <a:r>
              <a:rPr lang="en-US" dirty="0" smtClean="0"/>
              <a:t>80% of Grant Writing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51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609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Where will you put your research?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209800"/>
            <a:ext cx="7696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Excel/Access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Inexpensive but useful donor software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smtClean="0"/>
              <a:t>Expensive and comprehensive donor software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42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Where can I find grant opportunities?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Federal Government </a:t>
            </a:r>
          </a:p>
          <a:p>
            <a:pPr marL="0" indent="0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National Endowment for the Humanities (NEH.gov)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National Endowment for the Arts (NEA.gov)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Institute of Museum and Library Services (IMLS.gov)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National Historical Publications and Records Commission (archives.gov/grants/)</a:t>
            </a:r>
          </a:p>
        </p:txBody>
      </p:sp>
    </p:spTree>
    <p:extLst>
      <p:ext uri="{BB962C8B-B14F-4D97-AF65-F5344CB8AC3E}">
        <p14:creationId xmlns="" xmlns:p14="http://schemas.microsoft.com/office/powerpoint/2010/main" val="15342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Where can I find grant opportunities?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State and Local Government </a:t>
            </a:r>
          </a:p>
          <a:p>
            <a:pPr marL="0" indent="0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sz="2300" dirty="0" smtClean="0"/>
              <a:t>Your state public library service (Library Services and Technology Act)</a:t>
            </a:r>
          </a:p>
          <a:p>
            <a:pPr marL="914400" lvl="2" indent="0">
              <a:buNone/>
            </a:pPr>
            <a:r>
              <a:rPr lang="en-US" sz="2300" dirty="0" smtClean="0"/>
              <a:t>ex. Alabama Public Library Service (apls.state.al.us)</a:t>
            </a:r>
            <a:endParaRPr lang="en-US" sz="2300" dirty="0" smtClean="0">
              <a:solidFill>
                <a:srgbClr val="00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300" dirty="0" smtClean="0">
                <a:solidFill>
                  <a:srgbClr val="000000"/>
                </a:solidFill>
              </a:rPr>
              <a:t>Your State Humanities Council</a:t>
            </a:r>
          </a:p>
          <a:p>
            <a:pPr marL="914400" lvl="2" indent="0">
              <a:buNone/>
            </a:pPr>
            <a:r>
              <a:rPr lang="en-US" sz="2300" dirty="0" smtClean="0">
                <a:solidFill>
                  <a:srgbClr val="000000"/>
                </a:solidFill>
              </a:rPr>
              <a:t>ex. Alabama Humanities Foundation (ahf.net)</a:t>
            </a:r>
          </a:p>
          <a:p>
            <a:pPr lvl="1">
              <a:buFont typeface="Arial" pitchFamily="34" charset="0"/>
              <a:buChar char="•"/>
            </a:pPr>
            <a:r>
              <a:rPr lang="en-US" sz="2300" dirty="0" smtClean="0">
                <a:solidFill>
                  <a:srgbClr val="000000"/>
                </a:solidFill>
              </a:rPr>
              <a:t>Your State Arts Council</a:t>
            </a:r>
          </a:p>
          <a:p>
            <a:pPr marL="914400" lvl="2" indent="0">
              <a:buNone/>
            </a:pPr>
            <a:r>
              <a:rPr lang="en-US" sz="2300" dirty="0" smtClean="0">
                <a:solidFill>
                  <a:srgbClr val="000000"/>
                </a:solidFill>
              </a:rPr>
              <a:t>ex. Alabama State Commission on the Arts </a:t>
            </a:r>
            <a:r>
              <a:rPr lang="en-US" sz="2300" dirty="0" smtClean="0"/>
              <a:t>(arts.state.al.us)</a:t>
            </a:r>
          </a:p>
          <a:p>
            <a:pPr lvl="1">
              <a:buFont typeface="Arial" pitchFamily="34" charset="0"/>
              <a:buChar char="•"/>
            </a:pPr>
            <a:r>
              <a:rPr lang="en-US" sz="2300" dirty="0" smtClean="0">
                <a:solidFill>
                  <a:srgbClr val="000000"/>
                </a:solidFill>
              </a:rPr>
              <a:t>Municipal Grants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49232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Where can I find grant opportunities?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National Foundations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Foundation websites</a:t>
            </a:r>
          </a:p>
          <a:p>
            <a:pPr lvl="2"/>
            <a:r>
              <a:rPr lang="en-US" dirty="0" err="1" smtClean="0">
                <a:solidFill>
                  <a:srgbClr val="000000"/>
                </a:solidFill>
              </a:rPr>
              <a:t>Guidestar</a:t>
            </a:r>
            <a:endParaRPr lang="en-US" dirty="0" smtClean="0">
              <a:solidFill>
                <a:srgbClr val="000000"/>
              </a:solidFill>
            </a:endParaRP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FoundationCenter.com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Peer institutions (annual reports, fliers, websites)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Services you have to pay for: FoundationSearch.com, LexisNexis, </a:t>
            </a:r>
            <a:r>
              <a:rPr lang="en-US" dirty="0" err="1" smtClean="0">
                <a:solidFill>
                  <a:srgbClr val="000000"/>
                </a:solidFill>
              </a:rPr>
              <a:t>Blackbaud</a:t>
            </a:r>
            <a:r>
              <a:rPr lang="en-US" dirty="0" smtClean="0">
                <a:solidFill>
                  <a:srgbClr val="000000"/>
                </a:solidFill>
              </a:rPr>
              <a:t>, etc…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705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Fitting a Project to a Grant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Size of the foundation or grant opportunity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 smtClean="0"/>
              <a:t>Ask for an average amount on the first try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algn="ctr"/>
            <a:r>
              <a:rPr lang="en-US" sz="2800" dirty="0" smtClean="0"/>
              <a:t>Even foundations with large assets may only give a few grants. Don’t waste your time!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algn="ctr"/>
            <a:r>
              <a:rPr lang="en-US" sz="2800" dirty="0" smtClean="0"/>
              <a:t>For federal agencies, start with the smaller grants and work your way up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48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Fitting a Project to a Grant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What does the foundation like to fund?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 smtClean="0"/>
              <a:t>If the foundation likes to fund educational programming, don’t ask for a conservation project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Your project may be stronger if you put two or more small projects together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996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Fitting a Project to a Grant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Have you met all prerequisites?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/>
              <a:t>Strategic Plan? Master Plan? 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Conservation assessment? 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r>
              <a:rPr lang="en-US" dirty="0" smtClean="0"/>
              <a:t>Audience data?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538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Fitting a Project to a Grant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What if a foundation does not accept proposals?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Ask your board and staff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r>
              <a:rPr lang="en-US" dirty="0" smtClean="0"/>
              <a:t>Write a letter of inquiry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r>
              <a:rPr lang="en-US" dirty="0" smtClean="0"/>
              <a:t>Send an invitation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805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Not to Do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Do not make up a project to fit a grant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dirty="0" smtClean="0"/>
              <a:t>The project should already be something you have decided to do—don’t apply until you’re ready to do it.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If it’s not possible to put it in your operating budget, then be prepared (and prepare others) not to do it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613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Not to Do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Do not over fund by over asking</a:t>
            </a:r>
          </a:p>
          <a:p>
            <a:pPr marL="0" indent="0" algn="ctr">
              <a:buNone/>
            </a:pP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dirty="0" smtClean="0"/>
              <a:t>Ask only for what you need. Then if you’re turned down, continue to the next ask (start early!)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It’s okay to create an ideal budget, but if you are funded, you MUST use it all.</a:t>
            </a:r>
          </a:p>
        </p:txBody>
      </p:sp>
    </p:spTree>
    <p:extLst>
      <p:ext uri="{BB962C8B-B14F-4D97-AF65-F5344CB8AC3E}">
        <p14:creationId xmlns="" xmlns:p14="http://schemas.microsoft.com/office/powerpoint/2010/main" val="19422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You Should Do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51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Prepare a Well-written and Easy-to-Understand Grant Package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 smtClean="0"/>
              <a:t>Answer the questions in the grant proposal exactly, add headings if necessary (use the question editing technique)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Remove redundancy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Use anecdotal information AND statistical information</a:t>
            </a:r>
          </a:p>
          <a:p>
            <a:pPr marL="0" indent="0" algn="ctr">
              <a:buNone/>
            </a:pPr>
            <a:endParaRPr lang="en-US" dirty="0" smtClean="0"/>
          </a:p>
          <a:p>
            <a:pPr algn="ctr"/>
            <a:r>
              <a:rPr lang="en-US" dirty="0" smtClean="0"/>
              <a:t>Look at the research and cite it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89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You Should Do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5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Prepare a Well-written and Easy-to-Understand Grant Package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Send </a:t>
            </a:r>
            <a:r>
              <a:rPr lang="en-US" dirty="0" smtClean="0"/>
              <a:t>photos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Clarify and simplify the </a:t>
            </a:r>
            <a:r>
              <a:rPr lang="en-US" dirty="0" smtClean="0"/>
              <a:t>budget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Ask someone to </a:t>
            </a:r>
            <a:r>
              <a:rPr lang="en-US" dirty="0" smtClean="0"/>
              <a:t>proofread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01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You Should Do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5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What if things go wrong?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Don’t panic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 smtClean="0"/>
              <a:t>Call the foundation or agency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Find a positive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2771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752600"/>
            <a:ext cx="662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3"/>
                </a:solidFill>
              </a:rPr>
              <a:t>Don’t think of grant writing as a necessary evil. Think of it as </a:t>
            </a:r>
            <a:r>
              <a:rPr lang="en-US" sz="3600" dirty="0">
                <a:solidFill>
                  <a:schemeClr val="accent3"/>
                </a:solidFill>
              </a:rPr>
              <a:t>a way to help you think through every step of a </a:t>
            </a:r>
            <a:r>
              <a:rPr lang="en-US" sz="3600" dirty="0" smtClean="0">
                <a:solidFill>
                  <a:schemeClr val="accent3"/>
                </a:solidFill>
              </a:rPr>
              <a:t>project and accomplish your organization’s goals.</a:t>
            </a:r>
            <a:endParaRPr lang="en-US" sz="3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496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581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Can I Get a Grant for That?</vt:lpstr>
      <vt:lpstr>Research </vt:lpstr>
      <vt:lpstr>Where will you put your research?</vt:lpstr>
      <vt:lpstr>Where can I find grant opportunities?</vt:lpstr>
      <vt:lpstr>Where can I find grant opportunities?</vt:lpstr>
      <vt:lpstr>Where can I find grant opportunities?</vt:lpstr>
      <vt:lpstr>Fitting a Project to a Grant</vt:lpstr>
      <vt:lpstr>Fitting a Project to a Grant</vt:lpstr>
      <vt:lpstr>Fitting a Project to a Grant</vt:lpstr>
      <vt:lpstr>Fitting a Project to a Grant</vt:lpstr>
      <vt:lpstr>What Not to Do</vt:lpstr>
      <vt:lpstr>What Not to Do</vt:lpstr>
      <vt:lpstr>What You Should Do</vt:lpstr>
      <vt:lpstr>What You Should Do</vt:lpstr>
      <vt:lpstr>What You Should Do</vt:lpstr>
      <vt:lpstr>Slide 16</vt:lpstr>
    </vt:vector>
  </TitlesOfParts>
  <Company>JCLC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I Get a Grant for That?</dc:title>
  <dc:creator>Kelsey Bates</dc:creator>
  <cp:lastModifiedBy>boundj</cp:lastModifiedBy>
  <cp:revision>36</cp:revision>
  <dcterms:created xsi:type="dcterms:W3CDTF">2012-04-16T15:58:07Z</dcterms:created>
  <dcterms:modified xsi:type="dcterms:W3CDTF">2012-05-04T01:29:38Z</dcterms:modified>
</cp:coreProperties>
</file>