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7" r:id="rId3"/>
    <p:sldId id="266" r:id="rId4"/>
    <p:sldId id="262" r:id="rId5"/>
    <p:sldId id="263" r:id="rId6"/>
    <p:sldId id="268" r:id="rId7"/>
    <p:sldId id="265" r:id="rId8"/>
    <p:sldId id="269" r:id="rId9"/>
    <p:sldId id="271" r:id="rId10"/>
    <p:sldId id="272" r:id="rId11"/>
    <p:sldId id="270" r:id="rId12"/>
    <p:sldId id="273"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75214" autoAdjust="0"/>
  </p:normalViewPr>
  <p:slideViewPr>
    <p:cSldViewPr>
      <p:cViewPr varScale="1">
        <p:scale>
          <a:sx n="84" d="100"/>
          <a:sy n="84" d="100"/>
        </p:scale>
        <p:origin x="-58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4452C7-9CB5-4CAE-8C8D-0A5826F6DE89}" type="datetimeFigureOut">
              <a:rPr lang="en-US" smtClean="0"/>
              <a:pPr/>
              <a:t>5/3/2012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A6A149-FB00-4F6D-B7BB-C24CA6DD6A2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morning. My</a:t>
            </a:r>
            <a:r>
              <a:rPr lang="en-US" baseline="0" dirty="0" smtClean="0"/>
              <a:t> name is Gerald </a:t>
            </a:r>
            <a:r>
              <a:rPr lang="en-US" baseline="0" dirty="0" err="1" smtClean="0"/>
              <a:t>Chaudron</a:t>
            </a:r>
            <a:r>
              <a:rPr lang="en-US" baseline="0" dirty="0" smtClean="0"/>
              <a:t> and I am a processing archivist in the Manuscripts Division  of the Special Collections Department,  Mitchell Memorial Library  at Mississippi State University. This is the first of three presentations on the topic of </a:t>
            </a:r>
            <a:r>
              <a:rPr lang="en-US" sz="1200" kern="1200" dirty="0" smtClean="0">
                <a:solidFill>
                  <a:schemeClr val="tx1"/>
                </a:solidFill>
                <a:latin typeface="+mn-lt"/>
                <a:ea typeface="+mn-ea"/>
                <a:cs typeface="+mn-cs"/>
              </a:rPr>
              <a:t>Real World Processing: The Challenges of Academic Library Collections.</a:t>
            </a:r>
            <a:r>
              <a:rPr lang="en-US" sz="1200" kern="1200" baseline="0" dirty="0" smtClean="0">
                <a:solidFill>
                  <a:schemeClr val="tx1"/>
                </a:solidFill>
                <a:latin typeface="+mn-lt"/>
                <a:ea typeface="+mn-ea"/>
                <a:cs typeface="+mn-cs"/>
              </a:rPr>
              <a:t>  My topic concerns larger older collections which have been processed but have had later accretions. </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Archives</a:t>
            </a:r>
            <a:r>
              <a:rPr lang="en-US" baseline="0" dirty="0" smtClean="0"/>
              <a:t> have seen much change in the last decade or so as new theories have been put into practice, archival management software has been introduced, and the demands of the Internet force us to look at how we provide access to all our collections, some of which may have been processed many years ago. We certainly face the problem of retrospective conversion in the Manuscripts Division as we enter our finding aids into Archivists’ Toolkit and endeavor to put them online. This has led us to question whether some reprocessing is necessary because the older finding aids describe collections arranged to different standards from today, have minimal information or are simply calendars which don’t fit easily into our format for AT. Another problem is accretions to older collections, especially large ones.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Reprocessing is something most archives do despite the impact of Greene and </a:t>
            </a:r>
            <a:r>
              <a:rPr lang="en-US" baseline="0" dirty="0" err="1" smtClean="0"/>
              <a:t>Meissner’s</a:t>
            </a:r>
            <a:r>
              <a:rPr lang="en-US" baseline="0" dirty="0" smtClean="0"/>
              <a:t> More Product, Less Process theory. A quick trawl of the Web finds many examples of archives announcing reprocessing activities. Thus while Greene and </a:t>
            </a:r>
            <a:r>
              <a:rPr lang="en-US" baseline="0" dirty="0" err="1" smtClean="0"/>
              <a:t>Meissner</a:t>
            </a:r>
            <a:r>
              <a:rPr lang="en-US" baseline="0" dirty="0" smtClean="0"/>
              <a:t> may consider reprocessing as an unacceptable use of resources, archives are still doing it in order to make a collection’s arrangement and description consistent and easier for the archivist and user to use. Thus the Scream illustration from a 2005 </a:t>
            </a:r>
            <a:r>
              <a:rPr lang="en-US" i="1" baseline="0" dirty="0" smtClean="0"/>
              <a:t>American Archivist </a:t>
            </a:r>
            <a:r>
              <a:rPr lang="en-US" baseline="0" dirty="0" smtClean="0"/>
              <a:t>cover may be archivists looking at older collections, processed or not, or it could also represent Greene and </a:t>
            </a:r>
            <a:r>
              <a:rPr lang="en-US" baseline="0" dirty="0" err="1" smtClean="0"/>
              <a:t>Meissner</a:t>
            </a:r>
            <a:r>
              <a:rPr lang="en-US" baseline="0" dirty="0" smtClean="0"/>
              <a:t> as they view what we archivists are actually doing.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presentation I want to discuss two large collections previously processed which were reprocessed because of accruals. I should say at this point that reprocessing is not considered for collections which are still growing. In those cases, each accretion is described separately and almost treated as a separate collection. There seems little point in attempting to integrate the accretions into a collection, if that is even desirable, until the collection has attained its final extent.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is not necessary to reprocess all collections with accruals and we do not reprocess routinely. What options other than reprocessing could be used? The accretion or accretions can simply become another collection, or another series in the existing collection, if the arrangement allows. The drawbacks are that not every user will know to look at multiple finding aids or to read through a whole finding aid to find materials that may have been added at the end. Or, the accretions can be integrated intellectually into the arrangement with no need to physically rearrange the collection.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on occasion, reprocessing collections to integrate accretions might be desirable. Particularly where the accretion or accretions are large, is it helpful to the user to try to graft them on to an old inventory which looks very different?  </a:t>
            </a:r>
            <a:endParaRPr lang="en-US" dirty="0" smtClean="0"/>
          </a:p>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collection I want to talk about  is the Allen Eugene Cox papers. As you can see it is a</a:t>
            </a:r>
            <a:r>
              <a:rPr lang="en-US" baseline="0" dirty="0" smtClean="0"/>
              <a:t> large collection  which came to Special Collections in seven donations between 1967 and 1996. Gene Cox was involved with the mixed race Delta Cooperative Farm which began in Bolivar County, Mississippi in 1936 and became the resident director  of its successor in Holmes County until forced to leave Mississippi by local whites in 1956. Based in Memphis, Cox continued to be involved with civil rights, trade union and church organizations in the South for the next thirty years. Among the documents related to his activities are extensive files of news clippings and publications which he used to chronicle race relations, politics, economic and religious issues from the 1950s to the 1980s. The collection has received considerable use and we anticipate this will continue and grow since processing was completed at the end of 2011.</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Though</a:t>
            </a:r>
            <a:r>
              <a:rPr lang="en-US" baseline="0" dirty="0" smtClean="0"/>
              <a:t> a Protestant minister by training, Cox was a bookkeeper by trade and thus much of the collection was meticulously organized. Within each of the first six accretions the documents were </a:t>
            </a:r>
            <a:r>
              <a:rPr lang="en-US" baseline="0" dirty="0" err="1" smtClean="0"/>
              <a:t>foldered</a:t>
            </a:r>
            <a:r>
              <a:rPr lang="en-US" baseline="0" dirty="0" smtClean="0"/>
              <a:t> and arranged alphabetically. This arrangement is consistent over the accretions, with similar subjects, and thus did not require rearrangement. The accretions became the series and the folder titles were retained. Thus when originally processed, the contents of the first accretions to 1978 were described by listing the type of material in each folder and indeed some of the correspondence was </a:t>
            </a:r>
            <a:r>
              <a:rPr lang="en-US" baseline="0" dirty="0" err="1" smtClean="0"/>
              <a:t>calendered</a:t>
            </a:r>
            <a:r>
              <a:rPr lang="en-US" baseline="0" dirty="0" smtClean="0"/>
              <a:t>. </a:t>
            </a:r>
          </a:p>
          <a:p>
            <a:endParaRPr lang="en-US" baseline="0" dirty="0" smtClean="0"/>
          </a:p>
          <a:p>
            <a:r>
              <a:rPr lang="en-US" baseline="0" dirty="0" smtClean="0"/>
              <a:t>The collection has had considerable use but the clippings presented a challenge. Another problem was the large number of publications in the folders which were not always in the description. Finally, the last addition of about 17 cubic feet, received after </a:t>
            </a:r>
            <a:r>
              <a:rPr lang="en-US" baseline="0" dirty="0" err="1" smtClean="0"/>
              <a:t>Mr</a:t>
            </a:r>
            <a:r>
              <a:rPr lang="en-US" baseline="0" dirty="0" smtClean="0"/>
              <a:t> Cox’s death was disorganized with some folders which he had removed from earlier accretions because he wanted to restrict access, and many others which contained a mix of materials which he had never gotten around to sorting. And there were boxes of clippings and financial records. That series presented a daunting prospect to any researcher since there was only a list of folder titles, either Cox’s or assigned.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Two decisions were made before considering any reprocessing of this collection. Firstly, the folders in the collection were old, acidic, and deteriorating. They needed to be replaced. Since each accretion had been processed separately, there were partly empty record cartons at the end of each accretion. As the folders were replaced, the containers’ contents were consolidated, saving space.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Secondly, the folders of clippings were both the collection’s greatest asset and also its biggest problem. Clippings of different sizes, sometimes taped together or with publication information taped on, were frustrating to use and in danger of being lost, misplaced and damaged, not to mention their acidity. Contrary to MPLP principles it was decide to copy the clippings onto letter or legal size paper depending on the clipping size with several small clippings copied onto one page where possible. The copied clippings would be easier to use and be preserved, and importantly would take up much less space. One student worker working approximately 15 hours per week took  2 years to do the copying and </a:t>
            </a:r>
            <a:r>
              <a:rPr lang="en-US" baseline="0" dirty="0" err="1" smtClean="0"/>
              <a:t>refoldering</a:t>
            </a:r>
            <a:r>
              <a:rPr lang="en-US" baseline="0" dirty="0" smtClean="0"/>
              <a:t>.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smtClean="0"/>
              <a:t>Any reprocessing decision is not to be taken lightly . We all battle staffing and resource constraints which mean that revisiting collections is unlikely. But as Robert Cox at the University of Massachusetts has noted, revisiting or reprocessing collections is a legitimate part of our job as archivists. Content can be added, new information is gained and usage patterns may change. All can justify further work on a collection after it is processed.</a:t>
            </a:r>
          </a:p>
          <a:p>
            <a:endParaRPr lang="en-US" baseline="0" dirty="0" smtClean="0"/>
          </a:p>
          <a:p>
            <a:r>
              <a:rPr lang="en-US" baseline="0" dirty="0" smtClean="0"/>
              <a:t>In my original plan for the Cox papers, I had not wanted to do more than note where the bulked out folders of clippings had been subdivided once they were copied. The last series was disorganized but I intended to do no more than some minimal rearrangement to make access easier. That plan changed after I tried to assist a researcher navigate the collection and noted his frustration at not being able to find civil rights publications easily, and both of us having serious difficulty ascertaining whether the final accretion did indeed have anything useful for him. </a:t>
            </a:r>
          </a:p>
          <a:p>
            <a:endParaRPr lang="en-US" baseline="0" dirty="0" smtClean="0"/>
          </a:p>
          <a:p>
            <a:r>
              <a:rPr lang="en-US" baseline="0" dirty="0" smtClean="0"/>
              <a:t>This led to two more decisions: the first was to go back and list the publications in the folders of the first 6 series. Since we were putting the Cox finding aid online, users both in the reading room and remotely can find the hidden content.</a:t>
            </a:r>
          </a:p>
          <a:p>
            <a:endParaRPr lang="en-US" baseline="0" dirty="0" smtClean="0"/>
          </a:p>
          <a:p>
            <a:r>
              <a:rPr lang="en-US" baseline="0" dirty="0" smtClean="0"/>
              <a:t>The second decision was to reprocess the last series.  The folders which continued Cox’s arrangement were maintained. The boxes of loose clippings were sorted by subject, the loose publications were listed and the duplicates, sometimes in the dozens, were weeded to save space. </a:t>
            </a:r>
            <a:r>
              <a:rPr lang="en-US" baseline="0" dirty="0" err="1" smtClean="0"/>
              <a:t>Mr</a:t>
            </a:r>
            <a:r>
              <a:rPr lang="en-US" baseline="0" dirty="0" smtClean="0"/>
              <a:t> Cox had removed some folders from the earlier series because he wanted to restrict access to them. Most of those folders were in the last series but to maintain context I decided to return them to their original series as recorded in the old inventory. The bundles of personal financial records were sampled and the rest discarded. </a:t>
            </a:r>
          </a:p>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Did</a:t>
            </a:r>
            <a:r>
              <a:rPr lang="en-US" baseline="0" dirty="0" smtClean="0"/>
              <a:t> the results justify reprocessing the Cox papers? I believe so.</a:t>
            </a:r>
            <a:endParaRPr lang="en-US" dirty="0" smtClean="0"/>
          </a:p>
          <a:p>
            <a:endParaRPr lang="en-US" dirty="0" smtClean="0"/>
          </a:p>
          <a:p>
            <a:r>
              <a:rPr lang="en-US" dirty="0" smtClean="0"/>
              <a:t>The space savings alone were considerable. The finding aid now has a useful inventory for</a:t>
            </a:r>
            <a:r>
              <a:rPr lang="en-US" baseline="0" dirty="0" smtClean="0"/>
              <a:t> each series and the publications are no longer hidden.</a:t>
            </a:r>
            <a:endParaRPr lang="en-US" dirty="0" smtClean="0"/>
          </a:p>
          <a:p>
            <a:r>
              <a:rPr lang="en-US" baseline="0" dirty="0" smtClean="0"/>
              <a:t>The large number of clippings throughout the collection constituted a ticking preservation time bomb which we felt we needed to address sooner at some cost rather than later at a much larger cost.  And finally we were able to put up an EAD finding aid which, if not totally consistent with what we would produce for a new collection, mostly conforms to our format.</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collection I want to discuss is the D. Clayton James papers. Dr James was a history professor</a:t>
            </a:r>
            <a:r>
              <a:rPr lang="en-US" baseline="0" dirty="0" smtClean="0"/>
              <a:t> </a:t>
            </a:r>
            <a:r>
              <a:rPr lang="en-US" dirty="0" smtClean="0"/>
              <a:t>at Mississippi State University  from 1965 to 1988 and an</a:t>
            </a:r>
            <a:r>
              <a:rPr lang="en-US" baseline="0" dirty="0" smtClean="0"/>
              <a:t> authority on General Douglas MacArthur, writing an acclaimed 3-vol. biography . Beginning in 1971, James began donating the research materials from his various books and articles to Special Collections.  These comprised many folders of copied documents from repositories all over the country and transcripts of interviews. However, in 1986 and 1988 he withdrew a large number of MacArthur-related folders to assist him in his writing.  Following his death in 2004, most of these folders were returned in the 2005 accretion along with more material, and one more accretion was received in 2007.</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original finding aid for the James</a:t>
            </a:r>
            <a:r>
              <a:rPr lang="en-US" baseline="0" dirty="0" smtClean="0"/>
              <a:t> collection had just added lists of materials as the accretions arrived but another version was produced after the withdrawals of material to reflect the reduced size of the remaining collection. The series on MacArthur only comprised the manuscripts and galleys of the first two volumes of the MacArthur biography plus some copied newspapers and memoirs. </a:t>
            </a:r>
            <a:r>
              <a:rPr lang="en-US" dirty="0" smtClean="0"/>
              <a:t>Our problem was to decide whether to reintegrate the returned folders into the collection along with the final two accretions. The pre-1986 finding aid with its lists </a:t>
            </a:r>
            <a:r>
              <a:rPr lang="en-US" baseline="0" dirty="0" smtClean="0"/>
              <a:t>was only helpful in determining which folders had or had not been returned. Indeed, the size of the last accretions, around 19 cubic feet, was more than twice what remained after 1988. Thus it made sense to process the accretions according to our new standards and reprocess the rest of the collection to that same standard, integrating both at the same time.</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the question must be: was reprocessing</a:t>
            </a:r>
            <a:r>
              <a:rPr lang="en-US" baseline="0" dirty="0" smtClean="0"/>
              <a:t> justified?  </a:t>
            </a:r>
          </a:p>
          <a:p>
            <a:endParaRPr lang="en-US" baseline="0" dirty="0" smtClean="0"/>
          </a:p>
          <a:p>
            <a:r>
              <a:rPr lang="en-US" baseline="0" dirty="0" smtClean="0"/>
              <a:t>Certainly the last accretions could have been added as series but their arrangement and description would have been different from the existing collection and would have been confusing to researchers. The standardized finding aid allowed logical series to be created. Reprocessing found not only inaccuracies in the old finding aid but a paper list of research materials on 43 rolls of 35mm film was digitized and included as an appendix to assist users. Finally, the new finding aid enabled easy conversion to EAD last year. The latter consideration has increased in importance as we move our finding aids online.  The Cox and James collections both had the issue of what to do with accruals but the challenges and the reasons for reprocessing were different.</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In a 2006 article Sammie</a:t>
            </a:r>
            <a:r>
              <a:rPr lang="en-US" baseline="0" dirty="0" smtClean="0"/>
              <a:t> Morris and Pam </a:t>
            </a:r>
            <a:r>
              <a:rPr lang="en-US" baseline="0" dirty="0" err="1" smtClean="0"/>
              <a:t>Hackbert</a:t>
            </a:r>
            <a:r>
              <a:rPr lang="en-US" baseline="0" dirty="0" smtClean="0"/>
              <a:t>-Dean of Purdue University noted that many archivists face the dilemma of whether to reprocess collections, and even how to reprocess them. While it is a common problem and is discussed on </a:t>
            </a:r>
            <a:r>
              <a:rPr lang="en-US" baseline="0" dirty="0" err="1" smtClean="0"/>
              <a:t>listservs</a:t>
            </a:r>
            <a:r>
              <a:rPr lang="en-US" baseline="0" dirty="0" smtClean="0"/>
              <a:t> regularly, there is little in the professional literature on the subject to guide us. Complicating matters is the guilt some may feel about even considering reprocessing when the mantra of MPLP states less is more: get rid of the backlogs and move on.</a:t>
            </a:r>
          </a:p>
          <a:p>
            <a:endParaRPr lang="en-US" baseline="0" dirty="0" smtClean="0"/>
          </a:p>
          <a:p>
            <a:r>
              <a:rPr lang="en-US" baseline="0" dirty="0" smtClean="0"/>
              <a:t>My experience at MSU Special Collections is that reprocessing does have its place. While it may be easy to add an item or folder to a processed collection without needing to do more than update the inventory, large accretions are more of a challenge. In many cases physical rearrangement is unnecessary. Intellectual integration will be sufficient, necessitating only the revision of the finding aid. Nevertheless, reprocessing should not be routine since each collection is unique. Every collection must be assessed individually to determine whether reprocessing is justified and if so, what method should be used. The goal should be enhanced access for users rather than simply convenience for the archivist or satisfying an urge to tidy up collections. </a:t>
            </a:r>
          </a:p>
          <a:p>
            <a:endParaRPr lang="en-US" baseline="0" dirty="0" smtClean="0"/>
          </a:p>
          <a:p>
            <a:r>
              <a:rPr lang="en-US" baseline="0" dirty="0" smtClean="0"/>
              <a:t>In fact, reprocessing may well be a response to increased use of a collection or a method to increase use of an underused collection which is poorly arranged and described. As I have said, each finding aid which is put online is reviewed to see whether any reprocessing is required to make access easier. Keeping an open mind about revisiting collections is better than rigidly following any methodology.  In any case, how the reprocessing is carried out and the decisions made must be documented. Not only do you need to justify the work to your administration but you may need to track any rearrangement should future users use citations from past researchers.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 you.</a:t>
            </a:r>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A6A149-FB00-4F6D-B7BB-C24CA6DD6A2F}"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2646DE-4B0E-4474-A1BE-DC1DAF4F44D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5FD93-4EAA-4848-945D-57B2BFAB07D0}" type="slidenum">
              <a:rPr lang="en-US" smtClean="0"/>
              <a:pPr/>
              <a:t>‹#›</a:t>
            </a:fld>
            <a:endParaRPr lang="en-US"/>
          </a:p>
        </p:txBody>
      </p:sp>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en-US" smtClean="0"/>
              <a:t>Click to edit Master title style</a:t>
            </a:r>
            <a:endParaRPr lang="en-US"/>
          </a:p>
        </p:txBody>
      </p:sp>
    </p:spTree>
    <p:extLst>
      <p:ext uri="{BB962C8B-B14F-4D97-AF65-F5344CB8AC3E}">
        <p14:creationId xmlns:p14="http://schemas.microsoft.com/office/powerpoint/2010/main" xmlns="" val="2182713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2646DE-4B0E-4474-A1BE-DC1DAF4F44D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266568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2646DE-4B0E-4474-A1BE-DC1DAF4F44D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212496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2646DE-4B0E-4474-A1BE-DC1DAF4F44D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999858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2646DE-4B0E-4474-A1BE-DC1DAF4F44D4}" type="datetimeFigureOut">
              <a:rPr lang="en-US" smtClean="0"/>
              <a:pPr/>
              <a:t>5/3/2012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266248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2646DE-4B0E-4474-A1BE-DC1DAF4F44D4}" type="datetimeFigureOut">
              <a:rPr lang="en-US" smtClean="0"/>
              <a:pPr/>
              <a:t>5/3/2012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140062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646DE-4B0E-4474-A1BE-DC1DAF4F44D4}" type="datetimeFigureOut">
              <a:rPr lang="en-US" smtClean="0"/>
              <a:pPr/>
              <a:t>5/3/2012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251507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646DE-4B0E-4474-A1BE-DC1DAF4F44D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259726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646DE-4B0E-4474-A1BE-DC1DAF4F44D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348777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2646DE-4B0E-4474-A1BE-DC1DAF4F44D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3935922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2646DE-4B0E-4474-A1BE-DC1DAF4F44D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5FD93-4EAA-4848-945D-57B2BFAB07D0}" type="slidenum">
              <a:rPr lang="en-US" smtClean="0"/>
              <a:pPr/>
              <a:t>‹#›</a:t>
            </a:fld>
            <a:endParaRPr lang="en-US"/>
          </a:p>
        </p:txBody>
      </p:sp>
    </p:spTree>
    <p:extLst>
      <p:ext uri="{BB962C8B-B14F-4D97-AF65-F5344CB8AC3E}">
        <p14:creationId xmlns:p14="http://schemas.microsoft.com/office/powerpoint/2010/main" xmlns="" val="76989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50000">
              <a:schemeClr val="bg1">
                <a:lumMod val="75000"/>
              </a:schemeClr>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8" name="Rectangle 7"/>
          <p:cNvSpPr/>
          <p:nvPr/>
        </p:nvSpPr>
        <p:spPr>
          <a:xfrm>
            <a:off x="0" y="5867400"/>
            <a:ext cx="9144000" cy="990600"/>
          </a:xfrm>
          <a:prstGeom prst="rect">
            <a:avLst/>
          </a:prstGeom>
          <a:solidFill>
            <a:srgbClr val="3A1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1905000"/>
          </a:xfrm>
          <a:prstGeom prst="rect">
            <a:avLst/>
          </a:prstGeom>
          <a:solidFill>
            <a:srgbClr val="5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0" y="1524000"/>
            <a:ext cx="8382000" cy="472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Placeholder 1"/>
          <p:cNvSpPr>
            <a:spLocks noGrp="1"/>
          </p:cNvSpPr>
          <p:nvPr>
            <p:ph type="title"/>
          </p:nvPr>
        </p:nvSpPr>
        <p:spPr>
          <a:xfrm>
            <a:off x="152400" y="268550"/>
            <a:ext cx="66294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646DE-4B0E-4474-A1BE-DC1DAF4F44D4}" type="datetimeFigureOut">
              <a:rPr lang="en-US" smtClean="0"/>
              <a:pPr/>
              <a:t>5/3/2012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5FD93-4EAA-4848-945D-57B2BFAB07D0}" type="slidenum">
              <a:rPr lang="en-US" smtClean="0"/>
              <a:pPr/>
              <a:t>‹#›</a:t>
            </a:fld>
            <a:endParaRPr lang="en-US"/>
          </a:p>
        </p:txBody>
      </p:sp>
      <p:pic>
        <p:nvPicPr>
          <p:cNvPr id="14" name="Picture 13"/>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162800" y="211513"/>
            <a:ext cx="1828800" cy="1195598"/>
          </a:xfrm>
          <a:prstGeom prst="rect">
            <a:avLst/>
          </a:prstGeom>
        </p:spPr>
      </p:pic>
    </p:spTree>
    <p:extLst>
      <p:ext uri="{BB962C8B-B14F-4D97-AF65-F5344CB8AC3E}">
        <p14:creationId xmlns:p14="http://schemas.microsoft.com/office/powerpoint/2010/main" xmlns="" val="804133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3" Type="http://schemas.openxmlformats.org/officeDocument/2006/relationships/hyperlink" Target="http://docs.lib.purdue.edu/cgi/viewcontent.cgi?article=1019&amp;context=lib_researc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3810000"/>
            <a:ext cx="7848600" cy="2438400"/>
          </a:xfrm>
        </p:spPr>
        <p:txBody>
          <a:bodyPr>
            <a:normAutofit/>
          </a:bodyPr>
          <a:lstStyle/>
          <a:p>
            <a:r>
              <a:rPr lang="en-US" b="1" dirty="0" smtClean="0"/>
              <a:t>Gerald </a:t>
            </a:r>
            <a:r>
              <a:rPr lang="en-US" b="1" dirty="0" err="1" smtClean="0"/>
              <a:t>Chaudron</a:t>
            </a:r>
            <a:endParaRPr lang="en-US" b="1" dirty="0" smtClean="0"/>
          </a:p>
          <a:p>
            <a:r>
              <a:rPr lang="en-US" sz="2500" dirty="0" smtClean="0"/>
              <a:t>Processing Archivist </a:t>
            </a:r>
          </a:p>
          <a:p>
            <a:r>
              <a:rPr lang="en-US" sz="2500" dirty="0" smtClean="0"/>
              <a:t>Manuscripts Division, Special Collections Department,</a:t>
            </a:r>
          </a:p>
          <a:p>
            <a:r>
              <a:rPr lang="en-US" sz="2500" dirty="0" smtClean="0"/>
              <a:t>Mississippi State University Libraries</a:t>
            </a:r>
          </a:p>
          <a:p>
            <a:r>
              <a:rPr lang="en-US" sz="1600" dirty="0" smtClean="0"/>
              <a:t>April 27, 2012</a:t>
            </a:r>
          </a:p>
          <a:p>
            <a:endParaRPr lang="en-US" dirty="0" smtClean="0"/>
          </a:p>
          <a:p>
            <a:endParaRPr lang="en-US" dirty="0" smtClean="0"/>
          </a:p>
          <a:p>
            <a:endParaRPr lang="en-US" dirty="0" smtClean="0"/>
          </a:p>
          <a:p>
            <a:endParaRPr lang="en-US" dirty="0"/>
          </a:p>
        </p:txBody>
      </p:sp>
      <p:sp>
        <p:nvSpPr>
          <p:cNvPr id="2" name="Title 1"/>
          <p:cNvSpPr>
            <a:spLocks noGrp="1"/>
          </p:cNvSpPr>
          <p:nvPr>
            <p:ph type="ctrTitle"/>
          </p:nvPr>
        </p:nvSpPr>
        <p:spPr/>
        <p:txBody>
          <a:bodyPr/>
          <a:lstStyle/>
          <a:p>
            <a:r>
              <a:rPr lang="en-US" dirty="0" smtClean="0"/>
              <a:t>The Legacy Challenge:</a:t>
            </a:r>
            <a:br>
              <a:rPr lang="en-US" dirty="0" smtClean="0"/>
            </a:br>
            <a:r>
              <a:rPr lang="en-US" dirty="0" smtClean="0"/>
              <a:t>Reprocessing Large Manuscript Collections</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172200" y="2057400"/>
            <a:ext cx="2362200" cy="3581400"/>
          </a:xfrm>
        </p:spPr>
        <p:txBody>
          <a:bodyPr/>
          <a:lstStyle/>
          <a:p>
            <a:endParaRPr lang="en-US" dirty="0"/>
          </a:p>
        </p:txBody>
      </p:sp>
      <p:sp>
        <p:nvSpPr>
          <p:cNvPr id="3" name="Title 2"/>
          <p:cNvSpPr>
            <a:spLocks noGrp="1"/>
          </p:cNvSpPr>
          <p:nvPr>
            <p:ph type="ctrTitle"/>
          </p:nvPr>
        </p:nvSpPr>
        <p:spPr>
          <a:xfrm>
            <a:off x="533400" y="2130425"/>
            <a:ext cx="4724400" cy="3203575"/>
          </a:xfrm>
        </p:spPr>
        <p:txBody>
          <a:bodyPr/>
          <a:lstStyle/>
          <a:p>
            <a:r>
              <a:rPr lang="en-US" dirty="0" smtClean="0"/>
              <a:t>The Legacy Challenge:</a:t>
            </a:r>
            <a:br>
              <a:rPr lang="en-US" dirty="0" smtClean="0"/>
            </a:br>
            <a:r>
              <a:rPr lang="en-US" dirty="0" smtClean="0"/>
              <a:t>Reprocessing Large Manuscript Collections</a:t>
            </a:r>
            <a:endParaRPr lang="en-US" dirty="0"/>
          </a:p>
        </p:txBody>
      </p:sp>
      <p:pic>
        <p:nvPicPr>
          <p:cNvPr id="6" name="Picture 4"/>
          <p:cNvPicPr>
            <a:picLocks noChangeAspect="1" noChangeArrowheads="1"/>
          </p:cNvPicPr>
          <p:nvPr/>
        </p:nvPicPr>
        <p:blipFill>
          <a:blip r:embed="rId3" cstate="print"/>
          <a:srcRect/>
          <a:stretch>
            <a:fillRect/>
          </a:stretch>
        </p:blipFill>
        <p:spPr bwMode="auto">
          <a:xfrm>
            <a:off x="5257800" y="1676400"/>
            <a:ext cx="3352800" cy="4419600"/>
          </a:xfrm>
          <a:prstGeom prst="rect">
            <a:avLst/>
          </a:prstGeom>
          <a:noFill/>
          <a:ln w="9525">
            <a:noFill/>
            <a:miter lim="800000"/>
            <a:headEnd/>
            <a:tailEnd/>
          </a:ln>
          <a:effectLst>
            <a:innerShdw blurRad="228600" dir="8040000">
              <a:prstClr val="black">
                <a:alpha val="88000"/>
              </a:prstClr>
            </a:inn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029200" y="1905000"/>
            <a:ext cx="3352800" cy="3886200"/>
          </a:xfrm>
        </p:spPr>
        <p:txBody>
          <a:bodyPr/>
          <a:lstStyle/>
          <a:p>
            <a:endParaRPr lang="en-US" dirty="0"/>
          </a:p>
        </p:txBody>
      </p:sp>
      <p:sp>
        <p:nvSpPr>
          <p:cNvPr id="4" name="Title 3"/>
          <p:cNvSpPr>
            <a:spLocks noGrp="1"/>
          </p:cNvSpPr>
          <p:nvPr>
            <p:ph type="ctrTitle"/>
          </p:nvPr>
        </p:nvSpPr>
        <p:spPr>
          <a:xfrm>
            <a:off x="457200" y="2286000"/>
            <a:ext cx="4572000" cy="2971800"/>
          </a:xfrm>
        </p:spPr>
        <p:txBody>
          <a:bodyPr/>
          <a:lstStyle/>
          <a:p>
            <a:r>
              <a:rPr lang="en-US" dirty="0" smtClean="0"/>
              <a:t>The Legacy Challenge:</a:t>
            </a:r>
            <a:br>
              <a:rPr lang="en-US" dirty="0" smtClean="0"/>
            </a:br>
            <a:r>
              <a:rPr lang="en-US" dirty="0" smtClean="0"/>
              <a:t>Reprocessing Large Manuscript Collections</a:t>
            </a:r>
            <a:endParaRPr lang="en-US" dirty="0"/>
          </a:p>
        </p:txBody>
      </p:sp>
      <p:sp>
        <p:nvSpPr>
          <p:cNvPr id="7" name="Subtitle 6"/>
          <p:cNvSpPr>
            <a:spLocks noGrp="1"/>
          </p:cNvSpPr>
          <p:nvPr>
            <p:ph type="subTitle" idx="1"/>
          </p:nvPr>
        </p:nvSpPr>
        <p:spPr>
          <a:xfrm>
            <a:off x="5410200" y="1981200"/>
            <a:ext cx="2971800" cy="3657600"/>
          </a:xfrm>
        </p:spPr>
        <p:txBody>
          <a:bodyPr/>
          <a:lstStyle/>
          <a:p>
            <a:endParaRPr lang="en-US" dirty="0"/>
          </a:p>
        </p:txBody>
      </p:sp>
      <p:pic>
        <p:nvPicPr>
          <p:cNvPr id="8" name="Picture 4"/>
          <p:cNvPicPr>
            <a:picLocks noGrp="1" noChangeAspect="1" noChangeArrowheads="1"/>
          </p:cNvPicPr>
          <p:nvPr>
            <p:ph sz="half" idx="1"/>
          </p:nvPr>
        </p:nvPicPr>
        <p:blipFill>
          <a:blip r:embed="rId3" cstate="print"/>
          <a:stretch>
            <a:fillRect/>
          </a:stretch>
        </p:blipFill>
        <p:spPr bwMode="auto">
          <a:xfrm>
            <a:off x="4876800" y="1676400"/>
            <a:ext cx="38862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6" name="Text Placeholder 5"/>
          <p:cNvSpPr>
            <a:spLocks noGrp="1"/>
          </p:cNvSpPr>
          <p:nvPr>
            <p:ph type="body" idx="1"/>
          </p:nvPr>
        </p:nvSpPr>
        <p:spPr>
          <a:xfrm>
            <a:off x="457200" y="1535113"/>
            <a:ext cx="3657600" cy="639762"/>
          </a:xfrm>
        </p:spPr>
        <p:txBody>
          <a:bodyPr>
            <a:normAutofit fontScale="47500" lnSpcReduction="20000"/>
          </a:bodyPr>
          <a:lstStyle/>
          <a:p>
            <a:endParaRPr lang="en-US" dirty="0" smtClean="0"/>
          </a:p>
          <a:p>
            <a:r>
              <a:rPr lang="en-US" sz="5100" dirty="0" smtClean="0"/>
              <a:t>Allen Eugene Cox papers</a:t>
            </a:r>
          </a:p>
          <a:p>
            <a:endParaRPr lang="en-US" dirty="0"/>
          </a:p>
        </p:txBody>
      </p:sp>
      <p:sp>
        <p:nvSpPr>
          <p:cNvPr id="3" name="Content Placeholder 2"/>
          <p:cNvSpPr>
            <a:spLocks noGrp="1"/>
          </p:cNvSpPr>
          <p:nvPr>
            <p:ph sz="half" idx="2"/>
          </p:nvPr>
        </p:nvSpPr>
        <p:spPr>
          <a:xfrm>
            <a:off x="381000" y="2057400"/>
            <a:ext cx="4343400" cy="4191000"/>
          </a:xfrm>
        </p:spPr>
        <p:txBody>
          <a:bodyPr>
            <a:normAutofit/>
          </a:bodyPr>
          <a:lstStyle/>
          <a:p>
            <a:r>
              <a:rPr lang="en-US" sz="2800" dirty="0" smtClean="0"/>
              <a:t>60 cubic feet</a:t>
            </a:r>
          </a:p>
          <a:p>
            <a:r>
              <a:rPr lang="en-US" sz="2800" dirty="0" smtClean="0"/>
              <a:t>7 accretions, 1967-1996</a:t>
            </a:r>
          </a:p>
          <a:p>
            <a:r>
              <a:rPr lang="en-US" sz="2800" dirty="0" smtClean="0"/>
              <a:t>Large number of clippings, publications</a:t>
            </a:r>
          </a:p>
          <a:p>
            <a:r>
              <a:rPr lang="en-US" sz="2800" dirty="0" smtClean="0"/>
              <a:t>Well used</a:t>
            </a:r>
          </a:p>
          <a:p>
            <a:pPr>
              <a:buNone/>
            </a:pPr>
            <a:r>
              <a:rPr lang="en-US" sz="2800" dirty="0" smtClean="0"/>
              <a:t> </a:t>
            </a:r>
            <a:endParaRPr lang="en-US" sz="2800" dirty="0"/>
          </a:p>
        </p:txBody>
      </p:sp>
      <p:sp>
        <p:nvSpPr>
          <p:cNvPr id="7" name="Text Placeholder 6"/>
          <p:cNvSpPr>
            <a:spLocks noGrp="1"/>
          </p:cNvSpPr>
          <p:nvPr>
            <p:ph type="body" sz="quarter" idx="3"/>
          </p:nvPr>
        </p:nvSpPr>
        <p:spPr>
          <a:xfrm>
            <a:off x="4648200" y="5791200"/>
            <a:ext cx="4114800" cy="381000"/>
          </a:xfrm>
        </p:spPr>
        <p:txBody>
          <a:bodyPr>
            <a:normAutofit/>
          </a:bodyPr>
          <a:lstStyle/>
          <a:p>
            <a:r>
              <a:rPr lang="en-US" sz="1400" dirty="0" smtClean="0"/>
              <a:t>Delta Cooperative Farm, </a:t>
            </a:r>
            <a:r>
              <a:rPr lang="en-US" sz="1400" dirty="0" err="1" smtClean="0"/>
              <a:t>Hillhouse</a:t>
            </a:r>
            <a:r>
              <a:rPr lang="en-US" sz="1400" dirty="0" smtClean="0"/>
              <a:t>, Mississippi, 1937</a:t>
            </a:r>
            <a:endParaRPr lang="en-US" sz="1400" dirty="0"/>
          </a:p>
        </p:txBody>
      </p:sp>
      <p:pic>
        <p:nvPicPr>
          <p:cNvPr id="15362" name="Picture 2" descr="M:\Cox\Cox Photos\Internet JPEGs\45-150.jpg"/>
          <p:cNvPicPr>
            <a:picLocks noGrp="1" noChangeAspect="1" noChangeArrowheads="1"/>
          </p:cNvPicPr>
          <p:nvPr>
            <p:ph sz="quarter" idx="4"/>
          </p:nvPr>
        </p:nvPicPr>
        <p:blipFill>
          <a:blip r:embed="rId3" cstate="print"/>
          <a:stretch>
            <a:fillRect/>
          </a:stretch>
        </p:blipFill>
        <p:spPr bwMode="auto">
          <a:xfrm>
            <a:off x="4724400" y="1676400"/>
            <a:ext cx="3810000" cy="4114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sz="half" idx="1"/>
          </p:nvPr>
        </p:nvSpPr>
        <p:spPr>
          <a:xfrm>
            <a:off x="381000" y="1600200"/>
            <a:ext cx="4648200" cy="4525963"/>
          </a:xfrm>
        </p:spPr>
        <p:txBody>
          <a:bodyPr>
            <a:normAutofit/>
          </a:bodyPr>
          <a:lstStyle/>
          <a:p>
            <a:pPr>
              <a:buNone/>
            </a:pPr>
            <a:r>
              <a:rPr lang="en-US" sz="2400" b="1" dirty="0" smtClean="0"/>
              <a:t>Allen Eugene Cox papers</a:t>
            </a:r>
          </a:p>
          <a:p>
            <a:pPr>
              <a:buFont typeface="Wingdings" pitchFamily="2" charset="2"/>
              <a:buChar char="Ø"/>
            </a:pPr>
            <a:r>
              <a:rPr lang="en-US" dirty="0" smtClean="0"/>
              <a:t>Arrangement and description of first 6 accretions retained</a:t>
            </a:r>
          </a:p>
          <a:p>
            <a:pPr>
              <a:buFont typeface="Wingdings" pitchFamily="2" charset="2"/>
              <a:buChar char="Ø"/>
            </a:pPr>
            <a:r>
              <a:rPr lang="en-US" dirty="0" smtClean="0"/>
              <a:t>Problems:</a:t>
            </a:r>
          </a:p>
          <a:p>
            <a:r>
              <a:rPr lang="en-US" dirty="0" smtClean="0"/>
              <a:t>Final addition disorganized and description inconsistent</a:t>
            </a:r>
          </a:p>
          <a:p>
            <a:r>
              <a:rPr lang="en-US" dirty="0" smtClean="0"/>
              <a:t>Old folders         </a:t>
            </a:r>
            <a:r>
              <a:rPr lang="en-US" i="1" dirty="0" smtClean="0"/>
              <a:t>replaced</a:t>
            </a:r>
          </a:p>
          <a:p>
            <a:r>
              <a:rPr lang="en-US" dirty="0" smtClean="0"/>
              <a:t>Clippings            </a:t>
            </a:r>
            <a:r>
              <a:rPr lang="en-US" i="1" dirty="0" smtClean="0"/>
              <a:t>copied</a:t>
            </a:r>
          </a:p>
          <a:p>
            <a:pPr>
              <a:buNone/>
            </a:pPr>
            <a:endParaRPr lang="en-US" dirty="0"/>
          </a:p>
        </p:txBody>
      </p:sp>
      <p:pic>
        <p:nvPicPr>
          <p:cNvPr id="5" name="Picture 3"/>
          <p:cNvPicPr>
            <a:picLocks noGrp="1" noChangeAspect="1" noChangeArrowheads="1"/>
          </p:cNvPicPr>
          <p:nvPr>
            <p:ph sz="half" idx="2"/>
          </p:nvPr>
        </p:nvPicPr>
        <p:blipFill>
          <a:blip r:embed="rId3" cstate="print"/>
          <a:srcRect/>
          <a:stretch>
            <a:fillRect/>
          </a:stretch>
        </p:blipFill>
        <p:spPr bwMode="auto">
          <a:xfrm>
            <a:off x="4953000" y="1676400"/>
            <a:ext cx="3657600" cy="4343400"/>
          </a:xfrm>
          <a:prstGeom prst="rect">
            <a:avLst/>
          </a:prstGeom>
          <a:noFill/>
          <a:ln w="9525">
            <a:noFill/>
            <a:miter lim="800000"/>
            <a:headEnd/>
            <a:tailEnd/>
          </a:ln>
        </p:spPr>
      </p:pic>
      <p:sp>
        <p:nvSpPr>
          <p:cNvPr id="8" name="Right Arrow 7"/>
          <p:cNvSpPr/>
          <p:nvPr/>
        </p:nvSpPr>
        <p:spPr>
          <a:xfrm>
            <a:off x="2514600" y="5105400"/>
            <a:ext cx="304800" cy="637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Reprocessing Large Manuscript Collections</a:t>
            </a:r>
            <a:endParaRPr lang="en-US" dirty="0"/>
          </a:p>
        </p:txBody>
      </p:sp>
      <p:sp>
        <p:nvSpPr>
          <p:cNvPr id="6" name="Content Placeholder 5"/>
          <p:cNvSpPr>
            <a:spLocks noGrp="1"/>
          </p:cNvSpPr>
          <p:nvPr>
            <p:ph idx="1"/>
          </p:nvPr>
        </p:nvSpPr>
        <p:spPr/>
        <p:txBody>
          <a:bodyPr>
            <a:normAutofit fontScale="92500" lnSpcReduction="10000"/>
          </a:bodyPr>
          <a:lstStyle/>
          <a:p>
            <a:pPr>
              <a:buNone/>
            </a:pPr>
            <a:r>
              <a:rPr lang="en-US" sz="2400" b="1" dirty="0" smtClean="0"/>
              <a:t>Allen Eugene Cox papers</a:t>
            </a:r>
          </a:p>
          <a:p>
            <a:pPr>
              <a:buFont typeface="Wingdings" pitchFamily="2" charset="2"/>
              <a:buChar char="Ø"/>
            </a:pPr>
            <a:r>
              <a:rPr lang="en-US" sz="3900" dirty="0" smtClean="0"/>
              <a:t>Reprocessing user-driven to enhance access; also to save space</a:t>
            </a:r>
          </a:p>
          <a:p>
            <a:r>
              <a:rPr lang="en-US" dirty="0" smtClean="0"/>
              <a:t>Listed publications in all series</a:t>
            </a:r>
          </a:p>
          <a:p>
            <a:r>
              <a:rPr lang="en-US" dirty="0" smtClean="0"/>
              <a:t>Last series</a:t>
            </a:r>
          </a:p>
          <a:p>
            <a:pPr>
              <a:buNone/>
            </a:pPr>
            <a:r>
              <a:rPr lang="en-US" dirty="0" smtClean="0"/>
              <a:t>     - rearranged</a:t>
            </a:r>
          </a:p>
          <a:p>
            <a:pPr>
              <a:buNone/>
            </a:pPr>
            <a:r>
              <a:rPr lang="en-US" dirty="0" smtClean="0"/>
              <a:t>     - removed folders returned to original series</a:t>
            </a:r>
          </a:p>
          <a:p>
            <a:pPr>
              <a:buNone/>
            </a:pPr>
            <a:r>
              <a:rPr lang="en-US" dirty="0" smtClean="0"/>
              <a:t>     - clippings sorted</a:t>
            </a:r>
          </a:p>
          <a:p>
            <a:pPr>
              <a:buNone/>
            </a:pPr>
            <a:r>
              <a:rPr lang="en-US" dirty="0" smtClean="0"/>
              <a:t>     - financial records sampled</a:t>
            </a:r>
          </a:p>
          <a:p>
            <a:pPr>
              <a:buNone/>
            </a:pPr>
            <a:endParaRPr lang="en-US" dirty="0" smtClean="0"/>
          </a:p>
          <a:p>
            <a:pPr>
              <a:buNone/>
            </a:pPr>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idx="1"/>
          </p:nvPr>
        </p:nvSpPr>
        <p:spPr/>
        <p:txBody>
          <a:bodyPr/>
          <a:lstStyle/>
          <a:p>
            <a:pPr>
              <a:buNone/>
            </a:pPr>
            <a:r>
              <a:rPr lang="en-US" sz="2400" b="1" dirty="0" smtClean="0"/>
              <a:t>Allen Eugene Cox papers</a:t>
            </a:r>
          </a:p>
          <a:p>
            <a:pPr>
              <a:buFont typeface="Wingdings" pitchFamily="2" charset="2"/>
              <a:buChar char="v"/>
            </a:pPr>
            <a:r>
              <a:rPr lang="en-US" dirty="0" smtClean="0"/>
              <a:t>Reprocessing results</a:t>
            </a:r>
          </a:p>
          <a:p>
            <a:pPr>
              <a:buFont typeface="Wingdings" pitchFamily="2" charset="2"/>
              <a:buChar char="Ø"/>
            </a:pPr>
            <a:r>
              <a:rPr lang="en-US" sz="2800" dirty="0" smtClean="0"/>
              <a:t>Saved 12 cubic feet of space</a:t>
            </a:r>
          </a:p>
          <a:p>
            <a:pPr>
              <a:buFont typeface="Wingdings" pitchFamily="2" charset="2"/>
              <a:buChar char="Ø"/>
            </a:pPr>
            <a:r>
              <a:rPr lang="en-US" sz="2800" dirty="0" smtClean="0"/>
              <a:t>Finding aid has useable inventory and publications are no longer hidden</a:t>
            </a:r>
          </a:p>
          <a:p>
            <a:pPr>
              <a:buFont typeface="Wingdings" pitchFamily="2" charset="2"/>
              <a:buChar char="Ø"/>
            </a:pPr>
            <a:r>
              <a:rPr lang="en-US" sz="2800" dirty="0" smtClean="0"/>
              <a:t>Preservation addressed</a:t>
            </a:r>
          </a:p>
          <a:p>
            <a:pPr>
              <a:buFont typeface="Wingdings" pitchFamily="2" charset="2"/>
              <a:buChar char="Ø"/>
            </a:pPr>
            <a:r>
              <a:rPr lang="en-US" sz="2800" dirty="0" smtClean="0"/>
              <a:t>EAD finding aid online</a:t>
            </a:r>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sz="half" idx="1"/>
          </p:nvPr>
        </p:nvSpPr>
        <p:spPr/>
        <p:txBody>
          <a:bodyPr>
            <a:normAutofit lnSpcReduction="10000"/>
          </a:bodyPr>
          <a:lstStyle/>
          <a:p>
            <a:pPr>
              <a:buNone/>
            </a:pPr>
            <a:r>
              <a:rPr lang="en-US" sz="2400" b="1" dirty="0" smtClean="0"/>
              <a:t>D. Clayton James papers</a:t>
            </a:r>
          </a:p>
          <a:p>
            <a:r>
              <a:rPr lang="en-US" dirty="0" smtClean="0"/>
              <a:t>24 cubic feet</a:t>
            </a:r>
          </a:p>
          <a:p>
            <a:r>
              <a:rPr lang="en-US" dirty="0" smtClean="0"/>
              <a:t>5 accretions, 1971-1980</a:t>
            </a:r>
          </a:p>
          <a:p>
            <a:r>
              <a:rPr lang="en-US" dirty="0" smtClean="0"/>
              <a:t>Substantial number of folders removed, 1986, 1988</a:t>
            </a:r>
          </a:p>
          <a:p>
            <a:r>
              <a:rPr lang="en-US" dirty="0" smtClean="0"/>
              <a:t>Accretion (including most removed folders), 2005</a:t>
            </a:r>
          </a:p>
          <a:p>
            <a:r>
              <a:rPr lang="en-US" dirty="0" smtClean="0"/>
              <a:t>Last accretion, 2007</a:t>
            </a:r>
          </a:p>
          <a:p>
            <a:pPr>
              <a:buNone/>
            </a:pPr>
            <a:endParaRPr lang="en-US" dirty="0" smtClean="0"/>
          </a:p>
          <a:p>
            <a:endParaRPr lang="en-US" dirty="0" smtClean="0"/>
          </a:p>
          <a:p>
            <a:pPr>
              <a:buNone/>
            </a:pPr>
            <a:endParaRPr lang="en-US" sz="2400" dirty="0"/>
          </a:p>
        </p:txBody>
      </p:sp>
      <p:pic>
        <p:nvPicPr>
          <p:cNvPr id="1030" name="Picture 6"/>
          <p:cNvPicPr>
            <a:picLocks noGrp="1" noChangeAspect="1" noChangeArrowheads="1"/>
          </p:cNvPicPr>
          <p:nvPr>
            <p:ph sz="half" idx="2"/>
          </p:nvPr>
        </p:nvPicPr>
        <p:blipFill>
          <a:blip r:embed="rId3" cstate="print"/>
          <a:srcRect/>
          <a:stretch>
            <a:fillRect/>
          </a:stretch>
        </p:blipFill>
        <p:spPr bwMode="auto">
          <a:xfrm>
            <a:off x="4419600" y="1676400"/>
            <a:ext cx="43434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sz="half" idx="1"/>
          </p:nvPr>
        </p:nvSpPr>
        <p:spPr/>
        <p:txBody>
          <a:bodyPr>
            <a:normAutofit lnSpcReduction="10000"/>
          </a:bodyPr>
          <a:lstStyle/>
          <a:p>
            <a:pPr>
              <a:buNone/>
            </a:pPr>
            <a:r>
              <a:rPr lang="en-US" sz="2400" b="1" dirty="0" smtClean="0"/>
              <a:t>D. Clayton James papers</a:t>
            </a:r>
          </a:p>
          <a:p>
            <a:r>
              <a:rPr lang="en-US" sz="2800" dirty="0" smtClean="0"/>
              <a:t>Only small collection remaining with limited finding aid</a:t>
            </a:r>
          </a:p>
          <a:p>
            <a:r>
              <a:rPr lang="en-US" sz="2800" dirty="0" smtClean="0"/>
              <a:t>Pre-1986 finding aid mainly lists of materials</a:t>
            </a:r>
          </a:p>
          <a:p>
            <a:r>
              <a:rPr lang="en-US" sz="2800" dirty="0" smtClean="0"/>
              <a:t>Processing large accretions necessitated reprocessing much smaller existing collection</a:t>
            </a:r>
          </a:p>
          <a:p>
            <a:endParaRPr lang="en-US" sz="2800" dirty="0" smtClean="0"/>
          </a:p>
          <a:p>
            <a:endParaRPr lang="en-US" sz="2800" dirty="0" smtClean="0"/>
          </a:p>
          <a:p>
            <a:pPr>
              <a:buNone/>
            </a:pPr>
            <a:endParaRPr lang="en-US" sz="2800" dirty="0" smtClean="0"/>
          </a:p>
          <a:p>
            <a:pPr>
              <a:buNone/>
            </a:pPr>
            <a:endParaRPr lang="en-US" sz="2400" b="1" dirty="0" smtClean="0"/>
          </a:p>
          <a:p>
            <a:pPr>
              <a:buNone/>
            </a:pPr>
            <a:endParaRPr lang="en-US" dirty="0"/>
          </a:p>
        </p:txBody>
      </p:sp>
      <p:pic>
        <p:nvPicPr>
          <p:cNvPr id="6" name="Content Placeholder 5"/>
          <p:cNvPicPr>
            <a:picLocks noGrp="1" noChangeAspect="1" noChangeArrowheads="1"/>
          </p:cNvPicPr>
          <p:nvPr>
            <p:ph sz="half" idx="2"/>
          </p:nvPr>
        </p:nvPicPr>
        <p:blipFill>
          <a:blip r:embed="rId3" cstate="print"/>
          <a:srcRect/>
          <a:stretch>
            <a:fillRect/>
          </a:stretch>
        </p:blipFill>
        <p:spPr bwMode="auto">
          <a:xfrm>
            <a:off x="4343400" y="1676400"/>
            <a:ext cx="44196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idx="1"/>
          </p:nvPr>
        </p:nvSpPr>
        <p:spPr/>
        <p:txBody>
          <a:bodyPr/>
          <a:lstStyle/>
          <a:p>
            <a:pPr>
              <a:buNone/>
            </a:pPr>
            <a:r>
              <a:rPr lang="en-US" sz="2400" b="1" dirty="0" smtClean="0"/>
              <a:t>D. Clayton James papers</a:t>
            </a:r>
          </a:p>
          <a:p>
            <a:pPr>
              <a:buFont typeface="Wingdings" pitchFamily="2" charset="2"/>
              <a:buChar char="v"/>
            </a:pPr>
            <a:r>
              <a:rPr lang="en-US" dirty="0" smtClean="0"/>
              <a:t>Reprocessing results</a:t>
            </a:r>
          </a:p>
          <a:p>
            <a:pPr>
              <a:buFont typeface="Wingdings" pitchFamily="2" charset="2"/>
              <a:buChar char="Ø"/>
            </a:pPr>
            <a:r>
              <a:rPr lang="en-US" sz="2800" dirty="0" smtClean="0"/>
              <a:t>Brought the whole collection up to the same standard of arrangement and description</a:t>
            </a:r>
          </a:p>
          <a:p>
            <a:pPr>
              <a:buFont typeface="Wingdings" pitchFamily="2" charset="2"/>
              <a:buChar char="Ø"/>
            </a:pPr>
            <a:r>
              <a:rPr lang="en-US" sz="2800" dirty="0" smtClean="0"/>
              <a:t>Created logical series</a:t>
            </a:r>
          </a:p>
          <a:p>
            <a:pPr>
              <a:buFont typeface="Wingdings" pitchFamily="2" charset="2"/>
              <a:buChar char="Ø"/>
            </a:pPr>
            <a:r>
              <a:rPr lang="en-US" sz="2800" dirty="0" smtClean="0"/>
              <a:t>Included useful list of research materials on 35mm film</a:t>
            </a:r>
          </a:p>
          <a:p>
            <a:pPr>
              <a:buFont typeface="Wingdings" pitchFamily="2" charset="2"/>
              <a:buChar char="Ø"/>
            </a:pPr>
            <a:r>
              <a:rPr lang="en-US" sz="2800" dirty="0" smtClean="0"/>
              <a:t>Enabled easy conversion to EAD</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idx="1"/>
          </p:nvPr>
        </p:nvSpPr>
        <p:spPr/>
        <p:txBody>
          <a:bodyPr/>
          <a:lstStyle/>
          <a:p>
            <a:pPr>
              <a:buNone/>
            </a:pPr>
            <a:r>
              <a:rPr lang="en-US" dirty="0" smtClean="0"/>
              <a:t>Conclusion</a:t>
            </a:r>
          </a:p>
          <a:p>
            <a:r>
              <a:rPr lang="en-US" dirty="0" smtClean="0"/>
              <a:t>Reprocessing: the dilemma</a:t>
            </a:r>
          </a:p>
          <a:p>
            <a:pPr>
              <a:buNone/>
            </a:pPr>
            <a:r>
              <a:rPr lang="en-US" dirty="0" smtClean="0"/>
              <a:t>    - justify the decision</a:t>
            </a:r>
          </a:p>
          <a:p>
            <a:pPr>
              <a:buNone/>
            </a:pPr>
            <a:r>
              <a:rPr lang="en-US" dirty="0" smtClean="0"/>
              <a:t>    - select method</a:t>
            </a:r>
          </a:p>
          <a:p>
            <a:r>
              <a:rPr lang="en-US" dirty="0" smtClean="0"/>
              <a:t>Reprocessing must enhance access </a:t>
            </a:r>
          </a:p>
          <a:p>
            <a:r>
              <a:rPr lang="en-US" dirty="0" smtClean="0"/>
              <a:t>Reprocessing is often user driven</a:t>
            </a:r>
          </a:p>
          <a:p>
            <a:r>
              <a:rPr lang="en-US" dirty="0" smtClean="0"/>
              <a:t>Keep good records of reprocessing decisions</a:t>
            </a:r>
            <a:endParaRPr lang="en-US" dirty="0"/>
          </a:p>
        </p:txBody>
      </p:sp>
      <p:pic>
        <p:nvPicPr>
          <p:cNvPr id="3078" name="Picture 6" descr="C:\Documents and Settings\gchaudron\Local Settings\Temporary Internet Files\Content.IE5\9GN78IMR\MC900078743[1].wmf"/>
          <p:cNvPicPr>
            <a:picLocks noChangeAspect="1" noChangeArrowheads="1"/>
          </p:cNvPicPr>
          <p:nvPr/>
        </p:nvPicPr>
        <p:blipFill>
          <a:blip r:embed="rId3" cstate="print"/>
          <a:srcRect/>
          <a:stretch>
            <a:fillRect/>
          </a:stretch>
        </p:blipFill>
        <p:spPr bwMode="auto">
          <a:xfrm>
            <a:off x="6705600" y="1600200"/>
            <a:ext cx="1219200" cy="2451100"/>
          </a:xfrm>
          <a:prstGeom prst="rect">
            <a:avLst/>
          </a:prstGeom>
          <a:noFill/>
        </p:spPr>
      </p:pic>
      <p:pic>
        <p:nvPicPr>
          <p:cNvPr id="3080" name="Picture 8" descr="C:\Documents and Settings\gchaudron\Local Settings\Temporary Internet Files\Content.IE5\CPKCDO29\MC900078622[1].wmf"/>
          <p:cNvPicPr>
            <a:picLocks noChangeAspect="1" noChangeArrowheads="1"/>
          </p:cNvPicPr>
          <p:nvPr/>
        </p:nvPicPr>
        <p:blipFill>
          <a:blip r:embed="rId4" cstate="print"/>
          <a:srcRect/>
          <a:stretch>
            <a:fillRect/>
          </a:stretch>
        </p:blipFill>
        <p:spPr bwMode="auto">
          <a:xfrm>
            <a:off x="5486400" y="1600200"/>
            <a:ext cx="1081087" cy="2438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68550"/>
            <a:ext cx="6629400" cy="1179250"/>
          </a:xfrm>
        </p:spPr>
        <p:txBody>
          <a:bodyPr/>
          <a:lstStyle/>
          <a:p>
            <a:r>
              <a:rPr lang="en-US" dirty="0" smtClean="0"/>
              <a:t>Reprocessing Large Manuscript Collections</a:t>
            </a:r>
            <a:endParaRPr lang="en-US" dirty="0"/>
          </a:p>
        </p:txBody>
      </p:sp>
      <p:sp>
        <p:nvSpPr>
          <p:cNvPr id="2" name="Subtitle 1"/>
          <p:cNvSpPr>
            <a:spLocks noGrp="1"/>
          </p:cNvSpPr>
          <p:nvPr>
            <p:ph idx="1"/>
          </p:nvPr>
        </p:nvSpPr>
        <p:spPr>
          <a:xfrm>
            <a:off x="457200" y="1676400"/>
            <a:ext cx="8229600" cy="4449763"/>
          </a:xfrm>
        </p:spPr>
        <p:txBody>
          <a:bodyPr>
            <a:normAutofit fontScale="85000" lnSpcReduction="20000"/>
          </a:bodyPr>
          <a:lstStyle/>
          <a:p>
            <a:pPr>
              <a:buNone/>
            </a:pPr>
            <a:r>
              <a:rPr lang="en-US" dirty="0" smtClean="0"/>
              <a:t>Sources: </a:t>
            </a:r>
          </a:p>
          <a:p>
            <a:pPr>
              <a:buNone/>
            </a:pPr>
            <a:r>
              <a:rPr lang="en-US" dirty="0" smtClean="0"/>
              <a:t>Cox, Robert S. Maximal Processing, or, Archivist on a Pale Horse, </a:t>
            </a:r>
            <a:r>
              <a:rPr lang="en-US" i="1" dirty="0" smtClean="0"/>
              <a:t>Journal of Archival Organization, </a:t>
            </a:r>
            <a:r>
              <a:rPr lang="en-US" dirty="0" smtClean="0"/>
              <a:t>Vol. 8, No. 2, 2010, pp.134-148. </a:t>
            </a:r>
          </a:p>
          <a:p>
            <a:pPr>
              <a:buNone/>
            </a:pPr>
            <a:r>
              <a:rPr lang="en-US" dirty="0" smtClean="0"/>
              <a:t>Greene, Mark. A. &amp; Dennis </a:t>
            </a:r>
            <a:r>
              <a:rPr lang="en-US" dirty="0" err="1" smtClean="0"/>
              <a:t>Meissner</a:t>
            </a:r>
            <a:r>
              <a:rPr lang="en-US" dirty="0" smtClean="0"/>
              <a:t>. More Product, Less Process: Revamping Traditional Archival Processing, </a:t>
            </a:r>
            <a:r>
              <a:rPr lang="en-US" i="1" dirty="0" smtClean="0"/>
              <a:t>American Archivist</a:t>
            </a:r>
            <a:r>
              <a:rPr lang="en-US" dirty="0" smtClean="0"/>
              <a:t>, Vol. 68, No. 2, 2005, pp. 208-263.</a:t>
            </a:r>
          </a:p>
          <a:p>
            <a:pPr>
              <a:buNone/>
            </a:pPr>
            <a:r>
              <a:rPr lang="en-US" dirty="0" smtClean="0"/>
              <a:t>Morris, Sammie L. &amp; Pam </a:t>
            </a:r>
            <a:r>
              <a:rPr lang="en-US" dirty="0" err="1" smtClean="0"/>
              <a:t>Hackbert</a:t>
            </a:r>
            <a:r>
              <a:rPr lang="en-US" dirty="0" smtClean="0"/>
              <a:t>-Dean. Case Studies in Managing Collections that Grow, </a:t>
            </a:r>
            <a:r>
              <a:rPr lang="en-US" i="1" dirty="0" smtClean="0"/>
              <a:t>Libraries Research Publications</a:t>
            </a:r>
            <a:r>
              <a:rPr lang="en-US" dirty="0" smtClean="0"/>
              <a:t>, Paper 15. </a:t>
            </a:r>
            <a:r>
              <a:rPr lang="en-US" dirty="0" smtClean="0">
                <a:hlinkClick r:id="rId3"/>
              </a:rPr>
              <a:t>http://docs.lib.purdue.edu/cgi/viewcontent.cgi?article=1019&amp;context=lib_research</a:t>
            </a:r>
            <a:r>
              <a:rPr lang="en-US" dirty="0" smtClean="0"/>
              <a:t> (Accessed 3/11/2012) </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Reprocessing Large Manuscript Collections</a:t>
            </a:r>
            <a:endParaRPr lang="en-US" dirty="0"/>
          </a:p>
        </p:txBody>
      </p:sp>
      <p:sp>
        <p:nvSpPr>
          <p:cNvPr id="3" name="Content Placeholder 2"/>
          <p:cNvSpPr>
            <a:spLocks noGrp="1"/>
          </p:cNvSpPr>
          <p:nvPr>
            <p:ph idx="1"/>
          </p:nvPr>
        </p:nvSpPr>
        <p:spPr/>
        <p:txBody>
          <a:bodyPr>
            <a:normAutofit fontScale="85000" lnSpcReduction="20000"/>
          </a:bodyPr>
          <a:lstStyle/>
          <a:p>
            <a:pPr algn="ctr">
              <a:buNone/>
            </a:pPr>
            <a:endParaRPr lang="en-US" sz="4400" dirty="0" smtClean="0"/>
          </a:p>
          <a:p>
            <a:pPr algn="ctr">
              <a:buNone/>
            </a:pPr>
            <a:endParaRPr lang="en-US" sz="4400" dirty="0" smtClean="0"/>
          </a:p>
          <a:p>
            <a:pPr algn="ctr">
              <a:buNone/>
            </a:pPr>
            <a:r>
              <a:rPr lang="en-US" sz="4400" dirty="0" smtClean="0"/>
              <a:t>Gerald </a:t>
            </a:r>
            <a:r>
              <a:rPr lang="en-US" sz="4400" dirty="0" err="1" smtClean="0"/>
              <a:t>Chaudron</a:t>
            </a:r>
            <a:r>
              <a:rPr lang="en-US" sz="4400" dirty="0" smtClean="0"/>
              <a:t> PhD, CA</a:t>
            </a:r>
            <a:br>
              <a:rPr lang="en-US" sz="4400" dirty="0" smtClean="0"/>
            </a:br>
            <a:r>
              <a:rPr lang="en-US" sz="3600" dirty="0" smtClean="0"/>
              <a:t/>
            </a:r>
            <a:br>
              <a:rPr lang="en-US" sz="3600" dirty="0" smtClean="0"/>
            </a:br>
            <a:r>
              <a:rPr lang="en-US" dirty="0" smtClean="0"/>
              <a:t>Assistant Professor, Manuscripts</a:t>
            </a:r>
            <a:br>
              <a:rPr lang="en-US" dirty="0" smtClean="0"/>
            </a:br>
            <a:r>
              <a:rPr lang="en-US" dirty="0" smtClean="0"/>
              <a:t>Special Collections Department</a:t>
            </a:r>
            <a:br>
              <a:rPr lang="en-US" dirty="0" smtClean="0"/>
            </a:br>
            <a:r>
              <a:rPr lang="en-US" dirty="0" smtClean="0"/>
              <a:t>Mississippi State University Libraries</a:t>
            </a:r>
            <a:br>
              <a:rPr lang="en-US" dirty="0" smtClean="0"/>
            </a:br>
            <a:r>
              <a:rPr lang="en-US" dirty="0" smtClean="0"/>
              <a:t>P.O. Box 5408</a:t>
            </a:r>
            <a:br>
              <a:rPr lang="en-US" dirty="0" smtClean="0"/>
            </a:br>
            <a:r>
              <a:rPr lang="en-US" dirty="0" smtClean="0"/>
              <a:t>Mississippi State, MS 39762</a:t>
            </a:r>
            <a:br>
              <a:rPr lang="en-US" dirty="0" smtClean="0"/>
            </a:br>
            <a:r>
              <a:rPr lang="en-US" dirty="0" smtClean="0"/>
              <a:t>662-325-3071</a:t>
            </a:r>
            <a:br>
              <a:rPr lang="en-US" dirty="0" smtClean="0"/>
            </a:br>
            <a:r>
              <a:rPr lang="en-US" dirty="0" smtClean="0"/>
              <a:t>gchaudron@library.msstate.edu</a:t>
            </a:r>
          </a:p>
          <a:p>
            <a:endParaRPr lang="en-US" dirty="0"/>
          </a:p>
        </p:txBody>
      </p:sp>
    </p:spTree>
  </p:cSld>
  <p:clrMapOvr>
    <a:masterClrMapping/>
  </p:clrMapOvr>
</p:sld>
</file>

<file path=ppt/theme/theme1.xml><?xml version="1.0" encoding="utf-8"?>
<a:theme xmlns:a="http://schemas.openxmlformats.org/drawingml/2006/main" name="MSU">
  <a:themeElements>
    <a:clrScheme name="MSU Library">
      <a:dk1>
        <a:sysClr val="windowText" lastClr="000000"/>
      </a:dk1>
      <a:lt1>
        <a:sysClr val="window" lastClr="FFFFFF"/>
      </a:lt1>
      <a:dk2>
        <a:srgbClr val="3F3F3F"/>
      </a:dk2>
      <a:lt2>
        <a:srgbClr val="F2F2F2"/>
      </a:lt2>
      <a:accent1>
        <a:srgbClr val="580000"/>
      </a:accent1>
      <a:accent2>
        <a:srgbClr val="3A1D00"/>
      </a:accent2>
      <a:accent3>
        <a:srgbClr val="996633"/>
      </a:accent3>
      <a:accent4>
        <a:srgbClr val="E36C09"/>
      </a:accent4>
      <a:accent5>
        <a:srgbClr val="C4BD97"/>
      </a:accent5>
      <a:accent6>
        <a:srgbClr val="366092"/>
      </a:accent6>
      <a:hlink>
        <a:srgbClr val="366092"/>
      </a:hlink>
      <a:folHlink>
        <a:srgbClr val="779E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MSU</Template>
  <TotalTime>1112</TotalTime>
  <Words>2743</Words>
  <Application>Microsoft Office PowerPoint</Application>
  <PresentationFormat>On-screen Show (4:3)</PresentationFormat>
  <Paragraphs>140</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MSU</vt:lpstr>
      <vt:lpstr>The Legacy Challenge: Reprocessing Large Manuscript Collections </vt:lpstr>
      <vt:lpstr>The Legacy Challenge: Reprocessing Large Manuscript Collections</vt:lpstr>
      <vt:lpstr>The Legacy Challenge: 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lpstr>Reprocessing Large Manuscript Collections</vt:lpstr>
    </vt:vector>
  </TitlesOfParts>
  <Company>MSU Libraries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World Processing: The Challenges of Academic Library Collections </dc:title>
  <dc:creator>GChaudron</dc:creator>
  <cp:lastModifiedBy>boundj</cp:lastModifiedBy>
  <cp:revision>124</cp:revision>
  <dcterms:created xsi:type="dcterms:W3CDTF">2012-04-04T14:01:42Z</dcterms:created>
  <dcterms:modified xsi:type="dcterms:W3CDTF">2012-05-04T01:24:57Z</dcterms:modified>
</cp:coreProperties>
</file>