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7" r:id="rId2"/>
    <p:sldId id="258" r:id="rId3"/>
    <p:sldId id="259" r:id="rId4"/>
    <p:sldId id="286" r:id="rId5"/>
    <p:sldId id="261" r:id="rId6"/>
    <p:sldId id="262" r:id="rId7"/>
    <p:sldId id="287" r:id="rId8"/>
    <p:sldId id="288" r:id="rId9"/>
    <p:sldId id="264" r:id="rId10"/>
    <p:sldId id="265" r:id="rId11"/>
    <p:sldId id="266" r:id="rId12"/>
    <p:sldId id="267" r:id="rId13"/>
    <p:sldId id="268" r:id="rId14"/>
    <p:sldId id="269" r:id="rId15"/>
    <p:sldId id="270" r:id="rId16"/>
    <p:sldId id="296" r:id="rId17"/>
    <p:sldId id="297" r:id="rId18"/>
    <p:sldId id="298" r:id="rId19"/>
    <p:sldId id="299" r:id="rId20"/>
    <p:sldId id="300" r:id="rId21"/>
    <p:sldId id="301" r:id="rId22"/>
    <p:sldId id="302" r:id="rId23"/>
    <p:sldId id="303" r:id="rId24"/>
    <p:sldId id="304" r:id="rId25"/>
    <p:sldId id="295" r:id="rId26"/>
    <p:sldId id="305"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84127" autoAdjust="0"/>
  </p:normalViewPr>
  <p:slideViewPr>
    <p:cSldViewPr>
      <p:cViewPr varScale="1">
        <p:scale>
          <a:sx n="88" d="100"/>
          <a:sy n="88" d="100"/>
        </p:scale>
        <p:origin x="-1650"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0E4054-A986-4EF4-9A30-5BD39287185B}" type="datetimeFigureOut">
              <a:rPr lang="en-US" smtClean="0"/>
              <a:pPr/>
              <a:t>5/15/2012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E651DA-AB56-4962-8DF7-01E5982D634A}" type="slidenum">
              <a:rPr lang="en-US" smtClean="0"/>
              <a:pPr/>
              <a:t>‹#›</a:t>
            </a:fld>
            <a:endParaRPr lang="en-US"/>
          </a:p>
        </p:txBody>
      </p:sp>
    </p:spTree>
    <p:extLst>
      <p:ext uri="{BB962C8B-B14F-4D97-AF65-F5344CB8AC3E}">
        <p14:creationId xmlns:p14="http://schemas.microsoft.com/office/powerpoint/2010/main" xmlns="" val="267289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9C7C6D-A49C-42AD-B654-7942C5CC79C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a:t>The Yazoo-Mississippi Delta begins south of Memphis, Tennessee, and extends to approximately Vicksburg, Mississippi. Bounded by the Yazoo drainage on the east and the Mississippi River on the west, the area popularly called “the Delta” encompasses some 7,000 square miles of alluvial floodplain. To the east of the Delta are the uplands and hills….political and cultural division between the “hills” and the Delta</a:t>
            </a:r>
          </a:p>
          <a:p>
            <a:endParaRPr lang="en-US" sz="1000" dirty="0"/>
          </a:p>
          <a:p>
            <a:r>
              <a:rPr lang="en-US" sz="1000" dirty="0"/>
              <a:t>The Yazoo-Mississippi Delta is approximately two hundred miles long and seventy miles across at its widest point</a:t>
            </a:r>
          </a:p>
          <a:p>
            <a:endParaRPr lang="en-US" sz="1000" dirty="0"/>
          </a:p>
          <a:p>
            <a:endParaRPr lang="en-US" sz="1000" dirty="0"/>
          </a:p>
        </p:txBody>
      </p:sp>
      <p:sp>
        <p:nvSpPr>
          <p:cNvPr id="4" name="Slide Number Placeholder 3"/>
          <p:cNvSpPr>
            <a:spLocks noGrp="1"/>
          </p:cNvSpPr>
          <p:nvPr>
            <p:ph type="sldNum" sz="quarter" idx="10"/>
          </p:nvPr>
        </p:nvSpPr>
        <p:spPr/>
        <p:txBody>
          <a:bodyPr/>
          <a:lstStyle/>
          <a:p>
            <a:fld id="{F79C7C6D-A49C-42AD-B654-7942C5CC79CA}"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900" dirty="0" smtClean="0"/>
              <a:t>Seasons: </a:t>
            </a:r>
            <a:r>
              <a:rPr lang="en-US" sz="900" dirty="0" err="1" smtClean="0"/>
              <a:t>Dabney</a:t>
            </a:r>
            <a:r>
              <a:rPr lang="en-US" sz="900" dirty="0" smtClean="0"/>
              <a:t> gets married during planting season—shocking because usually the agricultural cycle dictates weddings—after planting or before harvesting</a:t>
            </a:r>
          </a:p>
          <a:p>
            <a:r>
              <a:rPr lang="en-US" sz="900" dirty="0" smtClean="0"/>
              <a:t>“Oh, Pap’s really </a:t>
            </a:r>
            <a:r>
              <a:rPr lang="en-US" sz="900" i="1" dirty="0" smtClean="0"/>
              <a:t>proud</a:t>
            </a:r>
            <a:r>
              <a:rPr lang="en-US" sz="900" dirty="0" smtClean="0"/>
              <a:t> of </a:t>
            </a:r>
            <a:r>
              <a:rPr lang="en-US" sz="900" dirty="0" err="1" smtClean="0"/>
              <a:t>Dabney</a:t>
            </a:r>
            <a:r>
              <a:rPr lang="en-US" sz="900" dirty="0" smtClean="0"/>
              <a:t>, no matter how he groans, because she won’t wait till cotton picking’s over, said Shelley.” (13)</a:t>
            </a:r>
          </a:p>
          <a:p>
            <a:r>
              <a:rPr lang="en-US" sz="900" dirty="0" smtClean="0"/>
              <a:t>Same still holds true with Metcalfe &amp; Hays: less about agricultural seasons and more about football, hunting, and teaching schedules</a:t>
            </a:r>
          </a:p>
          <a:p>
            <a:r>
              <a:rPr lang="en-US" sz="900" dirty="0" err="1" smtClean="0"/>
              <a:t>Sillers</a:t>
            </a:r>
            <a:r>
              <a:rPr lang="en-US" sz="900" dirty="0" smtClean="0"/>
              <a:t> </a:t>
            </a:r>
            <a:r>
              <a:rPr lang="en-US" sz="900" dirty="0" err="1" smtClean="0"/>
              <a:t>Odgen</a:t>
            </a:r>
            <a:r>
              <a:rPr lang="en-US" sz="900" dirty="0" smtClean="0"/>
              <a:t>: In Rosedale, the weddings were always on Tuesdays or Fridays because those were the days the Kate Adams landed.</a:t>
            </a:r>
          </a:p>
          <a:p>
            <a:endParaRPr lang="en-US" sz="900" dirty="0" smtClean="0"/>
          </a:p>
          <a:p>
            <a:r>
              <a:rPr lang="en-US" sz="900" dirty="0" smtClean="0"/>
              <a:t>Outsider: Class</a:t>
            </a:r>
          </a:p>
          <a:p>
            <a:r>
              <a:rPr lang="en-US" sz="900" dirty="0" smtClean="0"/>
              <a:t>Welty: </a:t>
            </a:r>
            <a:r>
              <a:rPr lang="en-US" sz="900" dirty="0" err="1" smtClean="0"/>
              <a:t>Dabney</a:t>
            </a:r>
            <a:r>
              <a:rPr lang="en-US" sz="900" dirty="0" smtClean="0"/>
              <a:t> marries someone outside her social class and from outside the Delta.</a:t>
            </a:r>
          </a:p>
          <a:p>
            <a:r>
              <a:rPr lang="en-US" sz="900" dirty="0" smtClean="0"/>
              <a:t>The </a:t>
            </a:r>
            <a:r>
              <a:rPr lang="en-US" sz="900" dirty="0" err="1" smtClean="0"/>
              <a:t>Fairchilds</a:t>
            </a:r>
            <a:r>
              <a:rPr lang="en-US" sz="900" dirty="0" smtClean="0"/>
              <a:t> fervently resist the impending change, and such resistance is found most frequently in their attitude toward outsiders to the Delta, generally, and to the family, specifically. The family categorizes everyone, both implicitly and explicitly, as either an outsider or an insider. Their power to exclude outsiders has a range of effects.</a:t>
            </a:r>
          </a:p>
          <a:p>
            <a:r>
              <a:rPr lang="en-US" sz="900" dirty="0" smtClean="0"/>
              <a:t>Troy’s position as a geographical and philosophical outsider and as a Fairchild employee complicates the </a:t>
            </a:r>
            <a:r>
              <a:rPr lang="en-US" sz="900" dirty="0" err="1" smtClean="0"/>
              <a:t>Fairchilds</a:t>
            </a:r>
            <a:r>
              <a:rPr lang="en-US" sz="900" dirty="0" smtClean="0"/>
              <a:t>’ acceptance of him into their closely guarded ranks.</a:t>
            </a:r>
          </a:p>
          <a:p>
            <a:r>
              <a:rPr lang="en-US" sz="900" dirty="0" smtClean="0"/>
              <a:t>A “Delta person” a regional identity that Welty exposes as conflated with aristocratic whiteness—unique from a hill country bumpkin like Troy </a:t>
            </a:r>
          </a:p>
          <a:p>
            <a:r>
              <a:rPr lang="en-US" sz="900" dirty="0" smtClean="0"/>
              <a:t>Metcalfe &amp; Hays: </a:t>
            </a:r>
          </a:p>
          <a:p>
            <a:r>
              <a:rPr lang="en-US" sz="900" dirty="0" smtClean="0"/>
              <a:t>The Delta bride frequently searches the world over—at least as far as Jackson or Memphis—for her ideal husband and then chooses the boy next door </a:t>
            </a:r>
          </a:p>
          <a:p>
            <a:r>
              <a:rPr lang="en-US" sz="900" dirty="0" smtClean="0"/>
              <a:t>Boys from outside the Delta sometimes don’t understand us, and, when they visit, they get culture shock. </a:t>
            </a:r>
          </a:p>
          <a:p>
            <a:r>
              <a:rPr lang="en-US" sz="900" dirty="0" smtClean="0"/>
              <a:t>One of the best ways to find the right man is to marry Mother’s best friend’s son. This ensures “a similar background.” That is Delta for “of the same social class.” </a:t>
            </a:r>
          </a:p>
          <a:p>
            <a:r>
              <a:rPr lang="en-US" sz="900" dirty="0" smtClean="0"/>
              <a:t>Budget:</a:t>
            </a:r>
          </a:p>
          <a:p>
            <a:r>
              <a:rPr lang="en-US" sz="900" dirty="0" smtClean="0"/>
              <a:t>Welty: in the Delta the word </a:t>
            </a:r>
            <a:r>
              <a:rPr lang="en-US" sz="900" i="1" dirty="0" smtClean="0"/>
              <a:t>budget</a:t>
            </a:r>
            <a:r>
              <a:rPr lang="en-US" sz="900" dirty="0" smtClean="0"/>
              <a:t> smacked of “unbecoming niggardliness and skimpiness; a thin cake baked without a fat abundance of eggs and butter.” </a:t>
            </a:r>
          </a:p>
          <a:p>
            <a:r>
              <a:rPr lang="en-US" sz="900" dirty="0" smtClean="0"/>
              <a:t>Cake cost $35.00 and came down on the train from Memphis</a:t>
            </a:r>
          </a:p>
          <a:p>
            <a:r>
              <a:rPr lang="en-US" sz="900" dirty="0" smtClean="0"/>
              <a:t>Metcalfe &amp; Hays: rather go to the poorhouse than have a bad wedding</a:t>
            </a:r>
          </a:p>
          <a:p>
            <a:r>
              <a:rPr lang="en-US" sz="900" dirty="0" smtClean="0"/>
              <a:t>We are competitively crazy in the Delta </a:t>
            </a:r>
          </a:p>
          <a:p>
            <a:pPr defTabSz="914358">
              <a:defRPr/>
            </a:pPr>
            <a:r>
              <a:rPr lang="en-US" sz="900" dirty="0" smtClean="0"/>
              <a:t>Weeping cake; cakes from Memphis and Atlanta—flown and driven in had to be fixed by local bakers because of disasters.</a:t>
            </a:r>
          </a:p>
          <a:p>
            <a:endParaRPr lang="en-US" sz="900" dirty="0" smtClean="0"/>
          </a:p>
          <a:p>
            <a:r>
              <a:rPr lang="en-US" sz="900" dirty="0" smtClean="0"/>
              <a:t>Matriarchy:</a:t>
            </a:r>
          </a:p>
          <a:p>
            <a:r>
              <a:rPr lang="en-US" sz="900" dirty="0" smtClean="0"/>
              <a:t>Welty: story about the women; the women rule the family; weddings are the province of women because they are a family matter</a:t>
            </a:r>
          </a:p>
          <a:p>
            <a:r>
              <a:rPr lang="en-US" sz="900" dirty="0" smtClean="0"/>
              <a:t>Metcalfe &amp; Hays: Mother is deeply involved in a daughter’s search for the right young man </a:t>
            </a:r>
          </a:p>
          <a:p>
            <a:r>
              <a:rPr lang="en-US" sz="900" dirty="0" smtClean="0"/>
              <a:t>A Delta mother, even today, wants a bridegroom from a fine family with old money (or, failing that, a rich family with lots of shiny new money). </a:t>
            </a:r>
          </a:p>
          <a:p>
            <a:r>
              <a:rPr lang="en-US" sz="900" dirty="0" smtClean="0"/>
              <a:t>One of the best ways to find the right man is to marry Mother’s best friend’s son. This ensures “a similar background.” That is Delta for “of the same social class.” </a:t>
            </a:r>
          </a:p>
          <a:p>
            <a:r>
              <a:rPr lang="en-US" sz="900" dirty="0" smtClean="0"/>
              <a:t>The mothers’ entrance into the church, breathlessly awaited by all, far outshines the groom’s. If able, the Delta mother builds her entire house around her eldest daughter’s wedding, even if the daughter hasn’t been born when the first brick is laid and the first Ionic column reaches for the heavens</a:t>
            </a:r>
          </a:p>
          <a:p>
            <a:r>
              <a:rPr lang="en-US" sz="900" dirty="0" smtClean="0"/>
              <a:t>The Delta wedding is the apotheosis of all the mother’s dreams—and, of course, all her social ambitions. A father, whose role, as one local matron put it, is to sit up, to pay up, and to shush up, is expected to behave like a good child: seen but not heard.</a:t>
            </a:r>
          </a:p>
          <a:p>
            <a:endParaRPr lang="en-US" sz="900" dirty="0"/>
          </a:p>
        </p:txBody>
      </p:sp>
      <p:sp>
        <p:nvSpPr>
          <p:cNvPr id="4" name="Slide Number Placeholder 3"/>
          <p:cNvSpPr>
            <a:spLocks noGrp="1"/>
          </p:cNvSpPr>
          <p:nvPr>
            <p:ph type="sldNum" sz="quarter" idx="10"/>
          </p:nvPr>
        </p:nvSpPr>
        <p:spPr/>
        <p:txBody>
          <a:bodyPr/>
          <a:lstStyle/>
          <a:p>
            <a:fld id="{F79C7C6D-A49C-42AD-B654-7942C5CC79CA}"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dirty="0"/>
              <a:t>Originally we were interested in studying the roots of music—classical, rock, blues, jazz—and how the MS Delta was home to these roots, but we quickly realized that this topic was best left scholars with a background in music. We decided on Delta Weddings because we all have ties in the Delta and one of us has even had a Delta wedding. Furthermore, we discovered there was very little scholarship written on Delta Weddings, so we thought we would focus on the history, culture, and ritual of Delta Weddings. Delta weddings are unique, just as the Delta itself is unique. We decided to focus on how this distinctive part of Delta culture is preserved in local Delta repositories</a:t>
            </a:r>
            <a:r>
              <a:rPr lang="en-US" sz="900" dirty="0" smtClean="0"/>
              <a:t>. We also purposely</a:t>
            </a:r>
            <a:r>
              <a:rPr lang="en-US" sz="900" baseline="0" dirty="0" smtClean="0"/>
              <a:t> left our topic very broad because we didn’t know what we would find and we didn’t want to stymie our research efforts by putting specific requirements on our searches. We were looking for anything on weddings regardless of race or ethnicity, as long as it fell within the 18 Delta counties. Search terms included: wedding, churches, vows, nuptials, and in a few rare instances, names of people. Again, trying to cast a broad a net as possible.</a:t>
            </a:r>
            <a:endParaRPr lang="en-US" sz="900" dirty="0"/>
          </a:p>
          <a:p>
            <a:endParaRPr lang="en-US" sz="900" dirty="0"/>
          </a:p>
          <a:p>
            <a:r>
              <a:rPr lang="en-US" sz="900" dirty="0"/>
              <a:t>So how did we decide which repositories we would examine? First, we turned to our University Archivist, Emily, and had her determine, based on her past experience with other archives, the best places we should look. After creating an initial list, we then factored in professional leave time, driving time, and other time/cost factors that would influence our ability to effectively research at certain locations. In the end, we established this list: SHOW MAP. We divided the locations between the three of us. Some locations only had one researcher while others had all three of us. We included several different types of repositories: public library, public museum, and university archives.</a:t>
            </a:r>
          </a:p>
          <a:p>
            <a:endParaRPr lang="en-US" sz="900" dirty="0"/>
          </a:p>
          <a:p>
            <a:r>
              <a:rPr lang="en-US" sz="900" dirty="0"/>
              <a:t>Collection evaluation:</a:t>
            </a:r>
          </a:p>
          <a:p>
            <a:r>
              <a:rPr lang="en-US" sz="900" dirty="0"/>
              <a:t>Before we began physically researching at the repositories, we created a basic collection evaluation form that would ensure that, despite different researchers, we would gather some uniform information about each location.</a:t>
            </a:r>
          </a:p>
        </p:txBody>
      </p:sp>
      <p:sp>
        <p:nvSpPr>
          <p:cNvPr id="4" name="Slide Number Placeholder 3"/>
          <p:cNvSpPr>
            <a:spLocks noGrp="1"/>
          </p:cNvSpPr>
          <p:nvPr>
            <p:ph type="sldNum" sz="quarter" idx="10"/>
          </p:nvPr>
        </p:nvSpPr>
        <p:spPr/>
        <p:txBody>
          <a:bodyPr/>
          <a:lstStyle/>
          <a:p>
            <a:fld id="{F79C7C6D-A49C-42AD-B654-7942C5CC79CA}"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Collection evaluation:</a:t>
            </a:r>
          </a:p>
          <a:p>
            <a:r>
              <a:rPr lang="en-US" baseline="0" dirty="0" smtClean="0"/>
              <a:t>Before we began physically researching at the repositories, we created a basic collection evaluation form that would ensure that, despite different researchers, we would gather some uniform information about each location. SHOW FORM. </a:t>
            </a:r>
            <a:endParaRPr lang="en-US" dirty="0"/>
          </a:p>
        </p:txBody>
      </p:sp>
      <p:sp>
        <p:nvSpPr>
          <p:cNvPr id="4" name="Slide Number Placeholder 3"/>
          <p:cNvSpPr>
            <a:spLocks noGrp="1"/>
          </p:cNvSpPr>
          <p:nvPr>
            <p:ph type="sldNum" sz="quarter" idx="10"/>
          </p:nvPr>
        </p:nvSpPr>
        <p:spPr/>
        <p:txBody>
          <a:bodyPr/>
          <a:lstStyle/>
          <a:p>
            <a:fld id="{F79C7C6D-A49C-42AD-B654-7942C5CC79CA}" type="slidenum">
              <a:rPr lang="en-US" smtClean="0"/>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Secondary sources:</a:t>
            </a:r>
          </a:p>
          <a:p>
            <a:r>
              <a:rPr lang="en-US" baseline="0" dirty="0" smtClean="0"/>
              <a:t>As part of our research, we also did a search of the Roberts-LaForge Library OPAC to see if any secondary sources might assist us in our examination of Delta wedding culture. We performed a keyword search using “wedding” as our search term. The search returned 272 results. Of these 272 results, we kept only those books pertaining directly to weddings—we discarded videos, music, and fictional works. We had 45 remaining titles. SHOW PIE CHART. We divided the remaining titles into three main groups: how-to guides, informational, and scholarly. You can see from our pie graph that the largest category, by far, was the informational books. After this breakdown, we examined the scholarly books to see if any discussed the MS Delta. We found that only one work discussed MS Delta weddings—and that was the literary criticism book on Eudora Welty’s fiction. No other source addressed Delta weddings. </a:t>
            </a:r>
            <a:endParaRPr lang="en-US" dirty="0"/>
          </a:p>
        </p:txBody>
      </p:sp>
      <p:sp>
        <p:nvSpPr>
          <p:cNvPr id="4" name="Slide Number Placeholder 3"/>
          <p:cNvSpPr>
            <a:spLocks noGrp="1"/>
          </p:cNvSpPr>
          <p:nvPr>
            <p:ph type="sldNum" sz="quarter" idx="10"/>
          </p:nvPr>
        </p:nvSpPr>
        <p:spPr/>
        <p:txBody>
          <a:bodyPr/>
          <a:lstStyle/>
          <a:p>
            <a:fld id="{F79C7C6D-A49C-42AD-B654-7942C5CC79CA}" type="slidenum">
              <a:rPr lang="en-US" smtClean="0"/>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LePoint / Smitty</a:t>
            </a:r>
            <a:r>
              <a:rPr lang="en-US" baseline="0" dirty="0" smtClean="0"/>
              <a:t> Wedding 1944</a:t>
            </a:r>
            <a:endParaRPr lang="en-US" dirty="0"/>
          </a:p>
        </p:txBody>
      </p:sp>
      <p:sp>
        <p:nvSpPr>
          <p:cNvPr id="4" name="Slide Number Placeholder 3"/>
          <p:cNvSpPr>
            <a:spLocks noGrp="1"/>
          </p:cNvSpPr>
          <p:nvPr>
            <p:ph type="sldNum" sz="quarter" idx="10"/>
          </p:nvPr>
        </p:nvSpPr>
        <p:spPr/>
        <p:txBody>
          <a:bodyPr/>
          <a:lstStyle/>
          <a:p>
            <a:fld id="{8D92E4C7-C0EB-49D3-A071-EA5C09AB02B0}" type="slidenum">
              <a:rPr lang="en-US" smtClean="0"/>
              <a:pPr/>
              <a:t>19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92E4C7-C0EB-49D3-A071-EA5C09AB02B0}" type="slidenum">
              <a:rPr lang="en-US" smtClean="0"/>
              <a:pPr/>
              <a:t>22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92E4C7-C0EB-49D3-A071-EA5C09AB02B0}" type="slidenum">
              <a:rPr lang="en-US" smtClean="0"/>
              <a:pPr/>
              <a:t>23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900" dirty="0"/>
              <a:t>Time issues: Worked during “borrowed” time (during workdays) and only allowed limited professional days for research. </a:t>
            </a:r>
            <a:r>
              <a:rPr lang="en-US" sz="900" dirty="0" smtClean="0"/>
              <a:t>  </a:t>
            </a:r>
            <a:endParaRPr lang="en-US" sz="900" dirty="0"/>
          </a:p>
          <a:p>
            <a:r>
              <a:rPr lang="en-US" sz="900" dirty="0"/>
              <a:t>Nine Repositories are: Carnegie Public Library/Clarksdale; Museum of the MS Delta or </a:t>
            </a:r>
            <a:r>
              <a:rPr lang="en-US" sz="900" dirty="0" err="1"/>
              <a:t>Cottonlandia</a:t>
            </a:r>
            <a:r>
              <a:rPr lang="en-US" sz="900" dirty="0"/>
              <a:t> Museum/Greenwood; Memphis Public Library/Popular Ave. Branch; William Alexander Percy Memorial Library/Greenville; Capps Archives and Museum/DSU; University of MS, Archives and Special Collections, Oxford; University of Memphis, Special Collections/Memphis; North Delta Museum/Friars Point.</a:t>
            </a:r>
          </a:p>
          <a:p>
            <a:endParaRPr lang="en-US" sz="900" dirty="0"/>
          </a:p>
          <a:p>
            <a:r>
              <a:rPr lang="en-US" sz="900" dirty="0"/>
              <a:t>Limitations: Limited mobility-travel issues for us, not enough money or professional days to see everything. Too many counties and archives for us to view in such a short period of time. Public access-we agreed to only include public records and information. This excluded church records and family records that may have been great pieces of information, but not for this study. Archival staff-Staff at archives/libraries have varying degrees of knowledge  concerning their collections. Some are also more helpful than others with the searching process. Format of finding/searching aids-Some archives and libraries have created online finding or searching aids and these aids range in helpfulness from extremely useful to almost useless. Due to hyperlinked text and scanned documents, some finding aids were utilized even before we arrived at certain facilities. Others were only photocopied or online “flat” documents with  only collection names and box numbers and not descriptions at all. Lack of time and money-We simply did not have enough time to travel and visit every archive/public library/ museum in the 18 county Delta area nor did we have the financial resources. Size of the collection or physical condition of collections/individual pieces-Some collections that we attempted to view were quite large in size and, therefore, unmanageable for our time allowances. We could only view small selections from these collections according to what we could glean from the online finding aids or from the assistance of the librarian or archivist on duty.  Additional collections had wonderful artifacts, but due to the age of the artifact, inadequate preservation, or both, the artifact was damaged almost beyond our use. </a:t>
            </a:r>
            <a:r>
              <a:rPr lang="en-US" sz="900" dirty="0" smtClean="0"/>
              <a:t>Lack</a:t>
            </a:r>
            <a:r>
              <a:rPr lang="en-US" sz="900" baseline="0" dirty="0" smtClean="0"/>
              <a:t> of uniformity of research-each researcher had her own way of collecting and assimilating research data</a:t>
            </a:r>
            <a:r>
              <a:rPr lang="en-US" sz="900" baseline="0" smtClean="0"/>
              <a:t>. </a:t>
            </a:r>
            <a:endParaRPr lang="en-US" sz="900" dirty="0"/>
          </a:p>
          <a:p>
            <a:endParaRPr lang="en-US" sz="900" dirty="0"/>
          </a:p>
        </p:txBody>
      </p:sp>
      <p:sp>
        <p:nvSpPr>
          <p:cNvPr id="4" name="Slide Number Placeholder 3"/>
          <p:cNvSpPr>
            <a:spLocks noGrp="1"/>
          </p:cNvSpPr>
          <p:nvPr>
            <p:ph type="sldNum" sz="quarter" idx="10"/>
          </p:nvPr>
        </p:nvSpPr>
        <p:spPr/>
        <p:txBody>
          <a:bodyPr/>
          <a:lstStyle/>
          <a:p>
            <a:fld id="{F79C7C6D-A49C-42AD-B654-7942C5CC79CA}" type="slidenum">
              <a:rPr lang="en-US" smtClean="0"/>
              <a:pPr/>
              <a:t>26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58">
              <a:defRPr/>
            </a:pPr>
            <a:endParaRPr lang="en-US" dirty="0" smtClean="0"/>
          </a:p>
          <a:p>
            <a:r>
              <a:rPr lang="en-US" dirty="0" smtClean="0"/>
              <a:t>Fertile ground</a:t>
            </a:r>
            <a:r>
              <a:rPr lang="en-US" baseline="0" dirty="0" smtClean="0"/>
              <a:t> for further scholarship</a:t>
            </a:r>
            <a:endParaRPr lang="en-US" dirty="0"/>
          </a:p>
        </p:txBody>
      </p:sp>
      <p:sp>
        <p:nvSpPr>
          <p:cNvPr id="4" name="Slide Number Placeholder 3"/>
          <p:cNvSpPr>
            <a:spLocks noGrp="1"/>
          </p:cNvSpPr>
          <p:nvPr>
            <p:ph type="sldNum" sz="quarter" idx="10"/>
          </p:nvPr>
        </p:nvSpPr>
        <p:spPr/>
        <p:txBody>
          <a:bodyPr/>
          <a:lstStyle/>
          <a:p>
            <a:fld id="{F79C7C6D-A49C-42AD-B654-7942C5CC79CA}" type="slidenum">
              <a:rPr lang="en-US" smtClean="0"/>
              <a:pPr/>
              <a:t>27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58">
              <a:defRPr/>
            </a:pPr>
            <a:r>
              <a:rPr lang="en-US" baseline="0" dirty="0" smtClean="0"/>
              <a:t>Churches, homes, Facebook and other digital archiving, possibly thrown away, passed down through the generations etc.</a:t>
            </a:r>
            <a:endParaRPr lang="en-US" dirty="0" smtClean="0"/>
          </a:p>
          <a:p>
            <a:endParaRPr lang="en-US" dirty="0" smtClean="0"/>
          </a:p>
          <a:p>
            <a:r>
              <a:rPr lang="en-US" dirty="0" smtClean="0"/>
              <a:t>No relevance to our generation</a:t>
            </a:r>
            <a:r>
              <a:rPr lang="en-US" baseline="0" dirty="0" smtClean="0"/>
              <a:t> so a lot is lost or thrown away</a:t>
            </a:r>
          </a:p>
          <a:p>
            <a:endParaRPr lang="en-US" baseline="0" dirty="0" smtClean="0"/>
          </a:p>
          <a:p>
            <a:r>
              <a:rPr lang="en-US" baseline="0" dirty="0" smtClean="0"/>
              <a:t>Scope of repositories’ collections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79C7C6D-A49C-42AD-B654-7942C5CC79CA}"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screen">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eaLnBrk="1" latinLnBrk="0" hangingPunct="1"/>
            <a:fld id="{544213AF-26F6-41FA-8D85-E2C5388D6E58}" type="datetimeFigureOut">
              <a:rPr lang="en-US" smtClean="0"/>
              <a:pPr eaLnBrk="1" latinLnBrk="0" hangingPunct="1"/>
              <a:t>5/15/2012</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5/15/2012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5/15/2012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5/15/2012</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5/15/2012</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5/15/2012</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5/15/2012</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eaLnBrk="1" latinLnBrk="0" hangingPunct="1"/>
            <a:fld id="{544213AF-26F6-41FA-8D85-E2C5388D6E58}" type="datetimeFigureOut">
              <a:rPr lang="en-US" smtClean="0"/>
              <a:pPr eaLnBrk="1" latinLnBrk="0" hangingPunct="1"/>
              <a:t>5/15/2012</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eaLnBrk="1" latinLnBrk="0" hangingPunct="1"/>
            <a:fld id="{544213AF-26F6-41FA-8D85-E2C5388D6E58}" type="datetimeFigureOut">
              <a:rPr lang="en-US" smtClean="0"/>
              <a:pPr eaLnBrk="1" latinLnBrk="0" hangingPunct="1"/>
              <a:t>5/15/2012</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a:t>‹#›</a:t>
            </a:fld>
            <a:endParaRPr kumimoji="0" lang="en-US">
              <a:solidFill>
                <a:schemeClr val="tx1"/>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screen">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5/15/2012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5/15/2012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screen">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eaLnBrk="1" latinLnBrk="0" hangingPunct="1"/>
            <a:fld id="{544213AF-26F6-41FA-8D85-E2C5388D6E58}" type="datetimeFigureOut">
              <a:rPr lang="en-US" smtClean="0"/>
              <a:pPr eaLnBrk="1" latinLnBrk="0" hangingPunct="1"/>
              <a:t>5/15/2012</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Marrying Memories:</a:t>
            </a:r>
            <a:endParaRPr lang="en-US" dirty="0"/>
          </a:p>
        </p:txBody>
      </p:sp>
      <p:sp>
        <p:nvSpPr>
          <p:cNvPr id="3" name="Subtitle 2"/>
          <p:cNvSpPr>
            <a:spLocks noGrp="1"/>
          </p:cNvSpPr>
          <p:nvPr>
            <p:ph type="subTitle" idx="1"/>
          </p:nvPr>
        </p:nvSpPr>
        <p:spPr/>
        <p:txBody>
          <a:bodyPr/>
          <a:lstStyle/>
          <a:p>
            <a:r>
              <a:rPr lang="en-US" dirty="0" smtClean="0"/>
              <a:t>Wedding Traditions in Delta Collections</a:t>
            </a:r>
            <a:endParaRPr lang="en-US" dirty="0"/>
          </a:p>
        </p:txBody>
      </p:sp>
      <p:sp>
        <p:nvSpPr>
          <p:cNvPr id="4" name="TextBox 3"/>
          <p:cNvSpPr txBox="1"/>
          <p:nvPr/>
        </p:nvSpPr>
        <p:spPr>
          <a:xfrm>
            <a:off x="228600" y="5867400"/>
            <a:ext cx="8915400" cy="646331"/>
          </a:xfrm>
          <a:prstGeom prst="rect">
            <a:avLst/>
          </a:prstGeom>
          <a:noFill/>
        </p:spPr>
        <p:txBody>
          <a:bodyPr wrap="square" rtlCol="0">
            <a:spAutoFit/>
          </a:bodyPr>
          <a:lstStyle/>
          <a:p>
            <a:r>
              <a:rPr lang="en-US" dirty="0" smtClean="0"/>
              <a:t>Cynthia M. Beardsley, Emily E. Jones, &amp; Margaret A. Swanson</a:t>
            </a:r>
          </a:p>
          <a:p>
            <a:r>
              <a:rPr lang="en-US" dirty="0" smtClean="0"/>
              <a:t>Delta State University</a:t>
            </a:r>
            <a:endParaRPr lang="en-US" dirty="0"/>
          </a:p>
        </p:txBody>
      </p:sp>
    </p:spTree>
    <p:extLst>
      <p:ext uri="{BB962C8B-B14F-4D97-AF65-F5344CB8AC3E}">
        <p14:creationId xmlns:p14="http://schemas.microsoft.com/office/powerpoint/2010/main" xmlns="" val="1450577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Mississippi Delta?</a:t>
            </a:r>
            <a:endParaRPr lang="en-US" dirty="0"/>
          </a:p>
        </p:txBody>
      </p:sp>
      <p:sp>
        <p:nvSpPr>
          <p:cNvPr id="3" name="Text Placeholder 2"/>
          <p:cNvSpPr>
            <a:spLocks noGrp="1"/>
          </p:cNvSpPr>
          <p:nvPr>
            <p:ph type="body" idx="1"/>
          </p:nvPr>
        </p:nvSpPr>
        <p:spPr/>
        <p:txBody>
          <a:bodyPr/>
          <a:lstStyle/>
          <a:p>
            <a:r>
              <a:rPr lang="en-US" dirty="0" smtClean="0"/>
              <a:t>Geography</a:t>
            </a:r>
          </a:p>
          <a:p>
            <a:r>
              <a:rPr lang="en-US" dirty="0" smtClean="0"/>
              <a:t>Culture</a:t>
            </a:r>
            <a:endParaRPr lang="en-US" dirty="0"/>
          </a:p>
        </p:txBody>
      </p:sp>
    </p:spTree>
    <p:extLst>
      <p:ext uri="{BB962C8B-B14F-4D97-AF65-F5344CB8AC3E}">
        <p14:creationId xmlns:p14="http://schemas.microsoft.com/office/powerpoint/2010/main" xmlns="" val="38369986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304800"/>
            <a:ext cx="4052776" cy="838200"/>
          </a:xfrm>
        </p:spPr>
        <p:txBody>
          <a:bodyPr/>
          <a:lstStyle/>
          <a:p>
            <a:r>
              <a:rPr lang="en-US" dirty="0" smtClean="0"/>
              <a:t>The Yazoo-Mississippi Delta</a:t>
            </a:r>
            <a:endParaRPr lang="en-US" dirty="0"/>
          </a:p>
        </p:txBody>
      </p:sp>
      <p:sp>
        <p:nvSpPr>
          <p:cNvPr id="3" name="Text Placeholder 2"/>
          <p:cNvSpPr>
            <a:spLocks noGrp="1"/>
          </p:cNvSpPr>
          <p:nvPr>
            <p:ph type="body" idx="2"/>
          </p:nvPr>
        </p:nvSpPr>
        <p:spPr>
          <a:xfrm>
            <a:off x="4876800" y="1219200"/>
            <a:ext cx="3974592" cy="5181600"/>
          </a:xfrm>
        </p:spPr>
        <p:txBody>
          <a:bodyPr>
            <a:normAutofit lnSpcReduction="10000"/>
          </a:bodyPr>
          <a:lstStyle/>
          <a:p>
            <a:pPr algn="l"/>
            <a:r>
              <a:rPr lang="en-US" dirty="0" smtClean="0"/>
              <a:t>18 Mississippi Delta Counties:</a:t>
            </a:r>
          </a:p>
          <a:p>
            <a:pPr algn="l"/>
            <a:r>
              <a:rPr lang="en-US" dirty="0" smtClean="0"/>
              <a:t>Desoto</a:t>
            </a:r>
          </a:p>
          <a:p>
            <a:pPr algn="l"/>
            <a:r>
              <a:rPr lang="en-US" dirty="0" smtClean="0"/>
              <a:t>Tunica</a:t>
            </a:r>
          </a:p>
          <a:p>
            <a:pPr algn="l"/>
            <a:r>
              <a:rPr lang="en-US" dirty="0" smtClean="0"/>
              <a:t>Tate</a:t>
            </a:r>
          </a:p>
          <a:p>
            <a:pPr algn="l"/>
            <a:r>
              <a:rPr lang="en-US" dirty="0" smtClean="0"/>
              <a:t>Panola</a:t>
            </a:r>
          </a:p>
          <a:p>
            <a:pPr algn="l"/>
            <a:r>
              <a:rPr lang="en-US" dirty="0" smtClean="0"/>
              <a:t>Quitman</a:t>
            </a:r>
            <a:br>
              <a:rPr lang="en-US" dirty="0" smtClean="0"/>
            </a:br>
            <a:r>
              <a:rPr lang="en-US" dirty="0" smtClean="0"/>
              <a:t>Coahoma</a:t>
            </a:r>
          </a:p>
          <a:p>
            <a:pPr algn="l"/>
            <a:r>
              <a:rPr lang="en-US" dirty="0" smtClean="0"/>
              <a:t>Bolivar</a:t>
            </a:r>
          </a:p>
          <a:p>
            <a:pPr algn="l"/>
            <a:r>
              <a:rPr lang="en-US" dirty="0" smtClean="0"/>
              <a:t>Sunflower</a:t>
            </a:r>
          </a:p>
          <a:p>
            <a:pPr algn="l"/>
            <a:r>
              <a:rPr lang="en-US" dirty="0" smtClean="0"/>
              <a:t>Tallahatchie</a:t>
            </a:r>
          </a:p>
          <a:p>
            <a:pPr algn="l"/>
            <a:r>
              <a:rPr lang="en-US" dirty="0" smtClean="0"/>
              <a:t>Leflore</a:t>
            </a:r>
          </a:p>
          <a:p>
            <a:pPr algn="l"/>
            <a:r>
              <a:rPr lang="en-US" dirty="0" smtClean="0"/>
              <a:t>Humphreys</a:t>
            </a:r>
          </a:p>
          <a:p>
            <a:pPr algn="l"/>
            <a:r>
              <a:rPr lang="en-US" dirty="0" smtClean="0"/>
              <a:t>Washington</a:t>
            </a:r>
          </a:p>
          <a:p>
            <a:pPr algn="l"/>
            <a:r>
              <a:rPr lang="en-US" dirty="0" smtClean="0"/>
              <a:t>Sharkey</a:t>
            </a:r>
          </a:p>
          <a:p>
            <a:pPr algn="l"/>
            <a:r>
              <a:rPr lang="en-US" dirty="0" smtClean="0"/>
              <a:t>Issaquena</a:t>
            </a:r>
          </a:p>
          <a:p>
            <a:pPr algn="l"/>
            <a:r>
              <a:rPr lang="en-US" dirty="0" smtClean="0"/>
              <a:t>Yazoo</a:t>
            </a:r>
          </a:p>
          <a:p>
            <a:pPr algn="l"/>
            <a:r>
              <a:rPr lang="en-US" dirty="0" smtClean="0"/>
              <a:t>Homes</a:t>
            </a:r>
          </a:p>
          <a:p>
            <a:pPr algn="l"/>
            <a:r>
              <a:rPr lang="en-US" dirty="0" smtClean="0"/>
              <a:t>Carroll </a:t>
            </a:r>
          </a:p>
          <a:p>
            <a:pPr algn="l"/>
            <a:r>
              <a:rPr lang="en-US" dirty="0" smtClean="0"/>
              <a:t>Warren</a:t>
            </a:r>
            <a:endParaRPr lang="en-US" dirty="0"/>
          </a:p>
        </p:txBody>
      </p:sp>
      <p:pic>
        <p:nvPicPr>
          <p:cNvPr id="5" name="Content Placeholder 4" descr="MS Delta Map.tiff"/>
          <p:cNvPicPr>
            <a:picLocks noGrp="1" noChangeAspect="1"/>
          </p:cNvPicPr>
          <p:nvPr>
            <p:ph sz="half" idx="1"/>
          </p:nvPr>
        </p:nvPicPr>
        <p:blipFill>
          <a:blip r:embed="rId3" cstate="screen"/>
          <a:stretch>
            <a:fillRect/>
          </a:stretch>
        </p:blipFill>
        <p:spPr>
          <a:xfrm>
            <a:off x="0" y="228600"/>
            <a:ext cx="4792649" cy="6271898"/>
          </a:xfrm>
        </p:spPr>
      </p:pic>
    </p:spTree>
    <p:extLst>
      <p:ext uri="{BB962C8B-B14F-4D97-AF65-F5344CB8AC3E}">
        <p14:creationId xmlns:p14="http://schemas.microsoft.com/office/powerpoint/2010/main" xmlns="" val="20676137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screen">
            <a:lum bright="12000"/>
          </a:blip>
          <a:srcRect/>
          <a:stretch>
            <a:fillRect/>
          </a:stretch>
        </p:blipFill>
        <p:spPr bwMode="auto">
          <a:xfrm>
            <a:off x="228600" y="2362200"/>
            <a:ext cx="5507817" cy="4133850"/>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en-US" dirty="0" smtClean="0"/>
              <a:t>The Mississippi Delta…more than just geography.</a:t>
            </a:r>
            <a:endParaRPr lang="en-US" dirty="0"/>
          </a:p>
        </p:txBody>
      </p:sp>
      <p:pic>
        <p:nvPicPr>
          <p:cNvPr id="2050" name="Picture 2"/>
          <p:cNvPicPr>
            <a:picLocks noChangeAspect="1" noChangeArrowheads="1"/>
          </p:cNvPicPr>
          <p:nvPr/>
        </p:nvPicPr>
        <p:blipFill>
          <a:blip r:embed="rId3" cstate="screen"/>
          <a:srcRect/>
          <a:stretch>
            <a:fillRect/>
          </a:stretch>
        </p:blipFill>
        <p:spPr bwMode="auto">
          <a:xfrm>
            <a:off x="5867400" y="1219200"/>
            <a:ext cx="2639374" cy="3505200"/>
          </a:xfrm>
          <a:prstGeom prst="rect">
            <a:avLst/>
          </a:prstGeom>
          <a:noFill/>
          <a:ln w="9525">
            <a:noFill/>
            <a:miter lim="800000"/>
            <a:headEnd/>
            <a:tailEnd/>
          </a:ln>
        </p:spPr>
      </p:pic>
      <p:sp>
        <p:nvSpPr>
          <p:cNvPr id="6" name="TextBox 5"/>
          <p:cNvSpPr txBox="1"/>
          <p:nvPr/>
        </p:nvSpPr>
        <p:spPr>
          <a:xfrm>
            <a:off x="5943600" y="4953000"/>
            <a:ext cx="2819400" cy="1200329"/>
          </a:xfrm>
          <a:prstGeom prst="rect">
            <a:avLst/>
          </a:prstGeom>
          <a:noFill/>
        </p:spPr>
        <p:txBody>
          <a:bodyPr wrap="square" rtlCol="0">
            <a:spAutoFit/>
          </a:bodyPr>
          <a:lstStyle/>
          <a:p>
            <a:r>
              <a:rPr lang="en-US" sz="2400" dirty="0" smtClean="0"/>
              <a:t>…the last refuge of the mythical south…</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76" y="762000"/>
            <a:ext cx="7772400" cy="2126512"/>
          </a:xfrm>
        </p:spPr>
        <p:txBody>
          <a:bodyPr>
            <a:normAutofit/>
          </a:bodyPr>
          <a:lstStyle/>
          <a:p>
            <a:r>
              <a:rPr lang="en-US" dirty="0" smtClean="0"/>
              <a:t>The Delta Wedding</a:t>
            </a:r>
            <a:endParaRPr lang="en-US" dirty="0"/>
          </a:p>
        </p:txBody>
      </p:sp>
      <p:sp>
        <p:nvSpPr>
          <p:cNvPr id="3" name="Text Placeholder 2"/>
          <p:cNvSpPr>
            <a:spLocks noGrp="1"/>
          </p:cNvSpPr>
          <p:nvPr>
            <p:ph type="body" idx="1"/>
          </p:nvPr>
        </p:nvSpPr>
        <p:spPr>
          <a:xfrm>
            <a:off x="3962400" y="2819400"/>
            <a:ext cx="4572000" cy="3352800"/>
          </a:xfrm>
        </p:spPr>
        <p:txBody>
          <a:bodyPr>
            <a:noAutofit/>
          </a:bodyPr>
          <a:lstStyle/>
          <a:p>
            <a:r>
              <a:rPr lang="en-US" sz="1700" dirty="0" smtClean="0"/>
              <a:t>There were ever two events which stirred the Delta from the top of its levee, the highest point, to its cypress knees in the swamps - an election and a wedding.  A Delta wedding was something to remember.  There were, of course, as some will tell you, other exciting happenings like a revival with its big top tent and sawdust trail, especially if Brother McIntire happened to be the reviver.  Then in the fall, when cotton picking money jingled in thread-worn pockets, came the show boats - floating palaces to us along the River - </a:t>
            </a:r>
            <a:endParaRPr lang="en-US" sz="1700" dirty="0"/>
          </a:p>
        </p:txBody>
      </p:sp>
    </p:spTree>
    <p:extLst>
      <p:ext uri="{BB962C8B-B14F-4D97-AF65-F5344CB8AC3E}">
        <p14:creationId xmlns:p14="http://schemas.microsoft.com/office/powerpoint/2010/main" xmlns="" val="3199018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86400"/>
            <a:ext cx="7481776" cy="457200"/>
          </a:xfrm>
        </p:spPr>
        <p:txBody>
          <a:bodyPr/>
          <a:lstStyle/>
          <a:p>
            <a:r>
              <a:rPr lang="en-US" dirty="0" smtClean="0"/>
              <a:t>Delta Wedding II</a:t>
            </a:r>
            <a:endParaRPr lang="en-US" dirty="0"/>
          </a:p>
        </p:txBody>
      </p:sp>
      <p:sp>
        <p:nvSpPr>
          <p:cNvPr id="3" name="Text Placeholder 2"/>
          <p:cNvSpPr>
            <a:spLocks noGrp="1"/>
          </p:cNvSpPr>
          <p:nvPr>
            <p:ph type="body" idx="2"/>
          </p:nvPr>
        </p:nvSpPr>
        <p:spPr>
          <a:xfrm>
            <a:off x="4495800" y="5943600"/>
            <a:ext cx="3974592" cy="914400"/>
          </a:xfrm>
        </p:spPr>
        <p:txBody>
          <a:bodyPr/>
          <a:lstStyle/>
          <a:p>
            <a:r>
              <a:rPr lang="en-US" dirty="0" smtClean="0"/>
              <a:t>Rita </a:t>
            </a:r>
            <a:r>
              <a:rPr lang="en-US" dirty="0" err="1" smtClean="0"/>
              <a:t>Halbrook</a:t>
            </a:r>
            <a:endParaRPr lang="en-US" dirty="0" smtClean="0"/>
          </a:p>
          <a:p>
            <a:r>
              <a:rPr lang="en-US" dirty="0" smtClean="0"/>
              <a:t>Courtesy of The Museum of the Mississippi Delta</a:t>
            </a:r>
            <a:endParaRPr lang="en-US" dirty="0"/>
          </a:p>
        </p:txBody>
      </p:sp>
      <p:pic>
        <p:nvPicPr>
          <p:cNvPr id="5" name="Content Placeholder 4" descr="Delta Weddings 022.jpg"/>
          <p:cNvPicPr>
            <a:picLocks noGrp="1" noChangeAspect="1"/>
          </p:cNvPicPr>
          <p:nvPr>
            <p:ph sz="half" idx="1"/>
          </p:nvPr>
        </p:nvPicPr>
        <p:blipFill>
          <a:blip r:embed="rId2" cstate="screen"/>
          <a:stretch>
            <a:fillRect/>
          </a:stretch>
        </p:blipFill>
        <p:spPr>
          <a:xfrm>
            <a:off x="990600" y="0"/>
            <a:ext cx="7245350" cy="5434013"/>
          </a:xfrm>
        </p:spPr>
      </p:pic>
    </p:spTree>
    <p:extLst>
      <p:ext uri="{BB962C8B-B14F-4D97-AF65-F5344CB8AC3E}">
        <p14:creationId xmlns:p14="http://schemas.microsoft.com/office/powerpoint/2010/main" xmlns="" val="2052421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US" dirty="0" smtClean="0"/>
              <a:t>Delta Weddings In Literature</a:t>
            </a:r>
            <a:endParaRPr lang="en-US" dirty="0"/>
          </a:p>
        </p:txBody>
      </p:sp>
      <p:pic>
        <p:nvPicPr>
          <p:cNvPr id="1030" name="Picture 6"/>
          <p:cNvPicPr>
            <a:picLocks noChangeAspect="1" noChangeArrowheads="1"/>
          </p:cNvPicPr>
          <p:nvPr/>
        </p:nvPicPr>
        <p:blipFill>
          <a:blip r:embed="rId3" cstate="screen"/>
          <a:srcRect/>
          <a:stretch>
            <a:fillRect/>
          </a:stretch>
        </p:blipFill>
        <p:spPr bwMode="auto">
          <a:xfrm>
            <a:off x="381000" y="3810000"/>
            <a:ext cx="2020773" cy="3048000"/>
          </a:xfrm>
          <a:prstGeom prst="rect">
            <a:avLst/>
          </a:prstGeom>
          <a:noFill/>
          <a:ln w="9525">
            <a:noFill/>
            <a:miter lim="800000"/>
            <a:headEnd/>
            <a:tailEnd/>
          </a:ln>
        </p:spPr>
      </p:pic>
      <p:pic>
        <p:nvPicPr>
          <p:cNvPr id="1031" name="Picture 7"/>
          <p:cNvPicPr>
            <a:picLocks noChangeAspect="1" noChangeArrowheads="1"/>
          </p:cNvPicPr>
          <p:nvPr/>
        </p:nvPicPr>
        <p:blipFill>
          <a:blip r:embed="rId4" cstate="screen"/>
          <a:srcRect/>
          <a:stretch>
            <a:fillRect/>
          </a:stretch>
        </p:blipFill>
        <p:spPr bwMode="auto">
          <a:xfrm>
            <a:off x="6781800" y="1219200"/>
            <a:ext cx="1856338" cy="2533650"/>
          </a:xfrm>
          <a:prstGeom prst="rect">
            <a:avLst/>
          </a:prstGeom>
          <a:noFill/>
          <a:ln w="9525">
            <a:noFill/>
            <a:miter lim="800000"/>
            <a:headEnd/>
            <a:tailEnd/>
          </a:ln>
        </p:spPr>
      </p:pic>
      <p:pic>
        <p:nvPicPr>
          <p:cNvPr id="1032" name="Picture 8"/>
          <p:cNvPicPr>
            <a:picLocks noChangeAspect="1" noChangeArrowheads="1"/>
          </p:cNvPicPr>
          <p:nvPr/>
        </p:nvPicPr>
        <p:blipFill>
          <a:blip r:embed="rId5" cstate="screen"/>
          <a:srcRect/>
          <a:stretch>
            <a:fillRect/>
          </a:stretch>
        </p:blipFill>
        <p:spPr bwMode="auto">
          <a:xfrm>
            <a:off x="6705600" y="5029200"/>
            <a:ext cx="1066800" cy="1600200"/>
          </a:xfrm>
          <a:prstGeom prst="rect">
            <a:avLst/>
          </a:prstGeom>
          <a:noFill/>
          <a:ln w="9525">
            <a:noFill/>
            <a:miter lim="800000"/>
            <a:headEnd/>
            <a:tailEnd/>
          </a:ln>
        </p:spPr>
      </p:pic>
      <p:pic>
        <p:nvPicPr>
          <p:cNvPr id="1033" name="Picture 9"/>
          <p:cNvPicPr>
            <a:picLocks noChangeAspect="1" noChangeArrowheads="1"/>
          </p:cNvPicPr>
          <p:nvPr/>
        </p:nvPicPr>
        <p:blipFill>
          <a:blip r:embed="rId6" cstate="screen"/>
          <a:srcRect/>
          <a:stretch>
            <a:fillRect/>
          </a:stretch>
        </p:blipFill>
        <p:spPr bwMode="auto">
          <a:xfrm>
            <a:off x="7543800" y="3886200"/>
            <a:ext cx="1333500" cy="1590675"/>
          </a:xfrm>
          <a:prstGeom prst="rect">
            <a:avLst/>
          </a:prstGeom>
          <a:noFill/>
          <a:ln w="9525">
            <a:noFill/>
            <a:miter lim="800000"/>
            <a:headEnd/>
            <a:tailEnd/>
          </a:ln>
        </p:spPr>
      </p:pic>
      <p:pic>
        <p:nvPicPr>
          <p:cNvPr id="1034" name="Picture 10"/>
          <p:cNvPicPr>
            <a:picLocks noChangeAspect="1" noChangeArrowheads="1"/>
          </p:cNvPicPr>
          <p:nvPr/>
        </p:nvPicPr>
        <p:blipFill>
          <a:blip r:embed="rId7" cstate="screen"/>
          <a:srcRect/>
          <a:stretch>
            <a:fillRect/>
          </a:stretch>
        </p:blipFill>
        <p:spPr bwMode="auto">
          <a:xfrm>
            <a:off x="685800" y="1600200"/>
            <a:ext cx="1533525" cy="1885950"/>
          </a:xfrm>
          <a:prstGeom prst="rect">
            <a:avLst/>
          </a:prstGeom>
          <a:noFill/>
          <a:ln w="9525">
            <a:noFill/>
            <a:miter lim="800000"/>
            <a:headEnd/>
            <a:tailEnd/>
          </a:ln>
        </p:spPr>
      </p:pic>
      <p:sp>
        <p:nvSpPr>
          <p:cNvPr id="14" name="TextBox 13"/>
          <p:cNvSpPr txBox="1"/>
          <p:nvPr/>
        </p:nvSpPr>
        <p:spPr>
          <a:xfrm>
            <a:off x="2362200" y="1524000"/>
            <a:ext cx="4343400" cy="2585323"/>
          </a:xfrm>
          <a:prstGeom prst="rect">
            <a:avLst/>
          </a:prstGeom>
          <a:noFill/>
        </p:spPr>
        <p:txBody>
          <a:bodyPr wrap="square" rtlCol="0">
            <a:spAutoFit/>
          </a:bodyPr>
          <a:lstStyle/>
          <a:p>
            <a:r>
              <a:rPr lang="en-US" i="1" dirty="0" smtClean="0"/>
              <a:t>Delta Wedding</a:t>
            </a:r>
            <a:r>
              <a:rPr lang="en-US" dirty="0" smtClean="0"/>
              <a:t>, published in 1945, set in 1923</a:t>
            </a:r>
          </a:p>
          <a:p>
            <a:pPr algn="r"/>
            <a:endParaRPr lang="en-US" dirty="0" smtClean="0"/>
          </a:p>
          <a:p>
            <a:pPr algn="r"/>
            <a:r>
              <a:rPr lang="en-US" i="1" dirty="0" smtClean="0"/>
              <a:t>Somebody is going to die </a:t>
            </a:r>
          </a:p>
          <a:p>
            <a:pPr algn="r"/>
            <a:r>
              <a:rPr lang="en-US" i="1" dirty="0" smtClean="0"/>
              <a:t>if Lilly Beth </a:t>
            </a:r>
          </a:p>
          <a:p>
            <a:pPr algn="r"/>
            <a:r>
              <a:rPr lang="en-US" i="1" dirty="0" smtClean="0"/>
              <a:t>doesn’t catch </a:t>
            </a:r>
          </a:p>
          <a:p>
            <a:pPr algn="r"/>
            <a:r>
              <a:rPr lang="en-US" i="1" dirty="0" smtClean="0"/>
              <a:t>that Bouquet</a:t>
            </a:r>
            <a:r>
              <a:rPr lang="en-US" dirty="0" smtClean="0"/>
              <a:t>,</a:t>
            </a:r>
          </a:p>
          <a:p>
            <a:pPr algn="r"/>
            <a:r>
              <a:rPr lang="en-US" dirty="0" smtClean="0"/>
              <a:t>Published in 2007</a:t>
            </a:r>
          </a:p>
          <a:p>
            <a:pPr algn="r"/>
            <a:endParaRPr lang="en-US" dirty="0"/>
          </a:p>
        </p:txBody>
      </p:sp>
      <p:sp>
        <p:nvSpPr>
          <p:cNvPr id="15" name="TextBox 14"/>
          <p:cNvSpPr txBox="1"/>
          <p:nvPr/>
        </p:nvSpPr>
        <p:spPr>
          <a:xfrm>
            <a:off x="3124200" y="4191000"/>
            <a:ext cx="3200400" cy="2308324"/>
          </a:xfrm>
          <a:prstGeom prst="rect">
            <a:avLst/>
          </a:prstGeom>
          <a:noFill/>
        </p:spPr>
        <p:txBody>
          <a:bodyPr wrap="square" rtlCol="0">
            <a:spAutoFit/>
          </a:bodyPr>
          <a:lstStyle/>
          <a:p>
            <a:r>
              <a:rPr lang="en-US" dirty="0" smtClean="0"/>
              <a:t>Themes: </a:t>
            </a:r>
          </a:p>
          <a:p>
            <a:pPr lvl="1">
              <a:buFont typeface="Arial" pitchFamily="34" charset="0"/>
              <a:buChar char="•"/>
            </a:pPr>
            <a:r>
              <a:rPr lang="en-US" dirty="0" smtClean="0"/>
              <a:t>Seasons/Schedules</a:t>
            </a:r>
          </a:p>
          <a:p>
            <a:pPr lvl="1">
              <a:buFont typeface="Arial" pitchFamily="34" charset="0"/>
              <a:buChar char="•"/>
            </a:pPr>
            <a:r>
              <a:rPr lang="en-US" dirty="0" smtClean="0"/>
              <a:t>Matriarchy</a:t>
            </a:r>
          </a:p>
          <a:p>
            <a:pPr lvl="1">
              <a:buFont typeface="Arial" pitchFamily="34" charset="0"/>
              <a:buChar char="•"/>
            </a:pPr>
            <a:r>
              <a:rPr lang="en-US" dirty="0" smtClean="0"/>
              <a:t>Outsiders</a:t>
            </a:r>
          </a:p>
          <a:p>
            <a:pPr lvl="2">
              <a:buFont typeface="Arial" pitchFamily="34" charset="0"/>
              <a:buChar char="•"/>
            </a:pPr>
            <a:r>
              <a:rPr lang="en-US" dirty="0" smtClean="0"/>
              <a:t>“you’re not from here are you?”</a:t>
            </a:r>
          </a:p>
          <a:p>
            <a:pPr lvl="2">
              <a:buFont typeface="Arial" pitchFamily="34" charset="0"/>
              <a:buChar char="•"/>
            </a:pPr>
            <a:r>
              <a:rPr lang="en-US" dirty="0" smtClean="0"/>
              <a:t>“who are your people?”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609600"/>
            <a:ext cx="6858000" cy="4524315"/>
          </a:xfrm>
          <a:prstGeom prst="rect">
            <a:avLst/>
          </a:prstGeom>
          <a:noFill/>
        </p:spPr>
        <p:txBody>
          <a:bodyPr wrap="square" rtlCol="0">
            <a:spAutoFit/>
          </a:bodyPr>
          <a:lstStyle/>
          <a:p>
            <a:r>
              <a:rPr lang="en-US" sz="4800" dirty="0" smtClean="0"/>
              <a:t>As with so many instances in life including Delta Weddings, there is often method behind the madness…</a:t>
            </a:r>
            <a:endParaRPr lang="en-US" sz="4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Delta Weddings Preserved</a:t>
            </a:r>
            <a:endParaRPr lang="en-US" dirty="0"/>
          </a:p>
        </p:txBody>
      </p:sp>
      <p:sp>
        <p:nvSpPr>
          <p:cNvPr id="3" name="Text Placeholder 2"/>
          <p:cNvSpPr>
            <a:spLocks noGrp="1"/>
          </p:cNvSpPr>
          <p:nvPr>
            <p:ph type="body" idx="1"/>
          </p:nvPr>
        </p:nvSpPr>
        <p:spPr/>
        <p:txBody>
          <a:bodyPr/>
          <a:lstStyle/>
          <a:p>
            <a:r>
              <a:rPr lang="en-US" dirty="0" smtClean="0"/>
              <a:t>Methodology</a:t>
            </a:r>
          </a:p>
          <a:p>
            <a:r>
              <a:rPr lang="en-US" dirty="0" smtClean="0"/>
              <a:t>Findings</a:t>
            </a:r>
          </a:p>
          <a:p>
            <a:r>
              <a:rPr lang="en-US" dirty="0" smtClean="0"/>
              <a:t>Limitations</a:t>
            </a:r>
            <a:endParaRPr lang="en-US" dirty="0"/>
          </a:p>
        </p:txBody>
      </p:sp>
    </p:spTree>
    <p:extLst>
      <p:ext uri="{BB962C8B-B14F-4D97-AF65-F5344CB8AC3E}">
        <p14:creationId xmlns:p14="http://schemas.microsoft.com/office/powerpoint/2010/main" xmlns="" val="2565332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Why Delta weddings?</a:t>
            </a:r>
          </a:p>
          <a:p>
            <a:r>
              <a:rPr lang="en-US" dirty="0" smtClean="0"/>
              <a:t>Which repositories?</a:t>
            </a:r>
          </a:p>
          <a:p>
            <a:r>
              <a:rPr lang="en-US" dirty="0" smtClean="0"/>
              <a:t>Collection evaluation</a:t>
            </a:r>
          </a:p>
          <a:p>
            <a:r>
              <a:rPr lang="en-US" dirty="0" smtClean="0"/>
              <a:t>Secondary sources</a:t>
            </a:r>
            <a:endParaRPr lang="en-US" dirty="0"/>
          </a:p>
        </p:txBody>
      </p:sp>
      <p:sp>
        <p:nvSpPr>
          <p:cNvPr id="3" name="Title 2"/>
          <p:cNvSpPr>
            <a:spLocks noGrp="1"/>
          </p:cNvSpPr>
          <p:nvPr>
            <p:ph type="title"/>
          </p:nvPr>
        </p:nvSpPr>
        <p:spPr/>
        <p:txBody>
          <a:bodyPr/>
          <a:lstStyle/>
          <a:p>
            <a:r>
              <a:rPr lang="en-US" dirty="0" smtClean="0"/>
              <a:t>Methodology</a:t>
            </a:r>
            <a:endParaRPr lang="en-US" dirty="0"/>
          </a:p>
        </p:txBody>
      </p:sp>
    </p:spTree>
    <p:extLst>
      <p:ext uri="{BB962C8B-B14F-4D97-AF65-F5344CB8AC3E}">
        <p14:creationId xmlns:p14="http://schemas.microsoft.com/office/powerpoint/2010/main" xmlns="" val="2768238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S_Repository_Map_3.12.12.jpg"/>
          <p:cNvPicPr>
            <a:picLocks noChangeAspect="1"/>
          </p:cNvPicPr>
          <p:nvPr/>
        </p:nvPicPr>
        <p:blipFill>
          <a:blip r:embed="rId2" cstate="screen"/>
          <a:stretch>
            <a:fillRect/>
          </a:stretch>
        </p:blipFill>
        <p:spPr>
          <a:xfrm>
            <a:off x="1790459" y="0"/>
            <a:ext cx="5563082" cy="6858000"/>
          </a:xfrm>
          <a:prstGeom prst="rect">
            <a:avLst/>
          </a:prstGeom>
        </p:spPr>
      </p:pic>
    </p:spTree>
    <p:extLst>
      <p:ext uri="{BB962C8B-B14F-4D97-AF65-F5344CB8AC3E}">
        <p14:creationId xmlns:p14="http://schemas.microsoft.com/office/powerpoint/2010/main" xmlns="" val="6120919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Why Delta weddings?</a:t>
            </a:r>
          </a:p>
          <a:p>
            <a:r>
              <a:rPr lang="en-US" dirty="0" smtClean="0"/>
              <a:t>Which repositories?</a:t>
            </a:r>
          </a:p>
          <a:p>
            <a:r>
              <a:rPr lang="en-US" dirty="0" smtClean="0"/>
              <a:t>Collection evaluation</a:t>
            </a:r>
          </a:p>
          <a:p>
            <a:r>
              <a:rPr lang="en-US" dirty="0" smtClean="0"/>
              <a:t>Secondary sources</a:t>
            </a:r>
            <a:endParaRPr lang="en-US" dirty="0"/>
          </a:p>
        </p:txBody>
      </p:sp>
      <p:sp>
        <p:nvSpPr>
          <p:cNvPr id="3" name="Title 2"/>
          <p:cNvSpPr>
            <a:spLocks noGrp="1"/>
          </p:cNvSpPr>
          <p:nvPr>
            <p:ph type="title"/>
          </p:nvPr>
        </p:nvSpPr>
        <p:spPr/>
        <p:txBody>
          <a:bodyPr/>
          <a:lstStyle/>
          <a:p>
            <a:r>
              <a:rPr lang="en-US" dirty="0" smtClean="0"/>
              <a:t>Methodology</a:t>
            </a:r>
            <a:endParaRPr lang="en-US" dirty="0"/>
          </a:p>
        </p:txBody>
      </p:sp>
    </p:spTree>
    <p:extLst>
      <p:ext uri="{BB962C8B-B14F-4D97-AF65-F5344CB8AC3E}">
        <p14:creationId xmlns:p14="http://schemas.microsoft.com/office/powerpoint/2010/main" xmlns="" val="1604680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screen"/>
          <a:srcRect/>
          <a:stretch>
            <a:fillRect/>
          </a:stretch>
        </p:blipFill>
        <p:spPr bwMode="auto">
          <a:xfrm>
            <a:off x="457200" y="0"/>
            <a:ext cx="8466667" cy="6629400"/>
          </a:xfrm>
          <a:prstGeom prst="rect">
            <a:avLst/>
          </a:prstGeom>
          <a:noFill/>
          <a:ln w="9525">
            <a:noFill/>
            <a:miter lim="800000"/>
            <a:headEnd/>
            <a:tailEnd/>
          </a:ln>
        </p:spPr>
      </p:pic>
    </p:spTree>
    <p:extLst>
      <p:ext uri="{BB962C8B-B14F-4D97-AF65-F5344CB8AC3E}">
        <p14:creationId xmlns:p14="http://schemas.microsoft.com/office/powerpoint/2010/main" xmlns="" val="18106746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Why Delta weddings?</a:t>
            </a:r>
          </a:p>
          <a:p>
            <a:r>
              <a:rPr lang="en-US" dirty="0" smtClean="0"/>
              <a:t>Which repositories?</a:t>
            </a:r>
          </a:p>
          <a:p>
            <a:r>
              <a:rPr lang="en-US" dirty="0" smtClean="0"/>
              <a:t>Collection evaluation</a:t>
            </a:r>
          </a:p>
          <a:p>
            <a:r>
              <a:rPr lang="en-US" dirty="0" smtClean="0"/>
              <a:t>Secondary sources</a:t>
            </a:r>
            <a:endParaRPr lang="en-US" dirty="0"/>
          </a:p>
        </p:txBody>
      </p:sp>
      <p:sp>
        <p:nvSpPr>
          <p:cNvPr id="3" name="Title 2"/>
          <p:cNvSpPr>
            <a:spLocks noGrp="1"/>
          </p:cNvSpPr>
          <p:nvPr>
            <p:ph type="title"/>
          </p:nvPr>
        </p:nvSpPr>
        <p:spPr/>
        <p:txBody>
          <a:bodyPr/>
          <a:lstStyle/>
          <a:p>
            <a:r>
              <a:rPr lang="en-US" dirty="0" smtClean="0"/>
              <a:t>Methodology</a:t>
            </a:r>
            <a:endParaRPr lang="en-US" dirty="0"/>
          </a:p>
        </p:txBody>
      </p:sp>
    </p:spTree>
    <p:extLst>
      <p:ext uri="{BB962C8B-B14F-4D97-AF65-F5344CB8AC3E}">
        <p14:creationId xmlns:p14="http://schemas.microsoft.com/office/powerpoint/2010/main" xmlns="" val="28219124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screen"/>
          <a:srcRect/>
          <a:stretch>
            <a:fillRect/>
          </a:stretch>
        </p:blipFill>
        <p:spPr bwMode="auto">
          <a:xfrm>
            <a:off x="3505200" y="2286000"/>
            <a:ext cx="1905000" cy="2352675"/>
          </a:xfrm>
          <a:prstGeom prst="rect">
            <a:avLst/>
          </a:prstGeom>
          <a:noFill/>
          <a:ln w="9525">
            <a:noFill/>
            <a:miter lim="800000"/>
            <a:headEnd/>
            <a:tailEnd/>
          </a:ln>
        </p:spPr>
      </p:pic>
      <p:sp>
        <p:nvSpPr>
          <p:cNvPr id="4" name="Title 3"/>
          <p:cNvSpPr>
            <a:spLocks noGrp="1"/>
          </p:cNvSpPr>
          <p:nvPr>
            <p:ph type="title"/>
          </p:nvPr>
        </p:nvSpPr>
        <p:spPr/>
        <p:txBody>
          <a:bodyPr/>
          <a:lstStyle/>
          <a:p>
            <a:r>
              <a:rPr lang="en-US" dirty="0" smtClean="0"/>
              <a:t>Secondary Sources</a:t>
            </a:r>
            <a:endParaRPr lang="en-US" dirty="0"/>
          </a:p>
        </p:txBody>
      </p:sp>
      <p:pic>
        <p:nvPicPr>
          <p:cNvPr id="1027" name="Picture 3"/>
          <p:cNvPicPr>
            <a:picLocks noChangeAspect="1" noChangeArrowheads="1"/>
          </p:cNvPicPr>
          <p:nvPr/>
        </p:nvPicPr>
        <p:blipFill>
          <a:blip r:embed="rId3" cstate="screen"/>
          <a:srcRect/>
          <a:stretch>
            <a:fillRect/>
          </a:stretch>
        </p:blipFill>
        <p:spPr bwMode="auto">
          <a:xfrm>
            <a:off x="457200" y="2286000"/>
            <a:ext cx="1752600" cy="2306053"/>
          </a:xfrm>
          <a:prstGeom prst="rect">
            <a:avLst/>
          </a:prstGeom>
          <a:noFill/>
          <a:ln w="9525">
            <a:noFill/>
            <a:miter lim="800000"/>
            <a:headEnd/>
            <a:tailEnd/>
          </a:ln>
        </p:spPr>
      </p:pic>
      <p:sp>
        <p:nvSpPr>
          <p:cNvPr id="8" name="TextBox 7"/>
          <p:cNvSpPr txBox="1"/>
          <p:nvPr/>
        </p:nvSpPr>
        <p:spPr>
          <a:xfrm>
            <a:off x="457200" y="4572000"/>
            <a:ext cx="1752600" cy="1015663"/>
          </a:xfrm>
          <a:prstGeom prst="rect">
            <a:avLst/>
          </a:prstGeom>
          <a:noFill/>
        </p:spPr>
        <p:txBody>
          <a:bodyPr wrap="square" rtlCol="0">
            <a:spAutoFit/>
          </a:bodyPr>
          <a:lstStyle/>
          <a:p>
            <a:pPr algn="ctr"/>
            <a:r>
              <a:rPr lang="en-US" sz="3000" dirty="0" smtClean="0"/>
              <a:t>24% How-To</a:t>
            </a:r>
            <a:endParaRPr lang="en-US" sz="3000" dirty="0"/>
          </a:p>
        </p:txBody>
      </p:sp>
      <p:sp>
        <p:nvSpPr>
          <p:cNvPr id="9" name="TextBox 8"/>
          <p:cNvSpPr txBox="1"/>
          <p:nvPr/>
        </p:nvSpPr>
        <p:spPr>
          <a:xfrm>
            <a:off x="3505200" y="4648200"/>
            <a:ext cx="1981200" cy="1015663"/>
          </a:xfrm>
          <a:prstGeom prst="rect">
            <a:avLst/>
          </a:prstGeom>
          <a:noFill/>
        </p:spPr>
        <p:txBody>
          <a:bodyPr wrap="square" rtlCol="0">
            <a:spAutoFit/>
          </a:bodyPr>
          <a:lstStyle/>
          <a:p>
            <a:pPr algn="ctr"/>
            <a:r>
              <a:rPr lang="en-US" sz="3000" dirty="0" smtClean="0"/>
              <a:t>29%</a:t>
            </a:r>
          </a:p>
          <a:p>
            <a:pPr algn="ctr"/>
            <a:r>
              <a:rPr lang="en-US" sz="3000" dirty="0" smtClean="0"/>
              <a:t>Scholarly</a:t>
            </a:r>
            <a:endParaRPr lang="en-US" sz="3000" dirty="0"/>
          </a:p>
        </p:txBody>
      </p:sp>
      <p:sp>
        <p:nvSpPr>
          <p:cNvPr id="10" name="TextBox 9"/>
          <p:cNvSpPr txBox="1"/>
          <p:nvPr/>
        </p:nvSpPr>
        <p:spPr>
          <a:xfrm>
            <a:off x="6172200" y="4724400"/>
            <a:ext cx="2743200" cy="1015663"/>
          </a:xfrm>
          <a:prstGeom prst="rect">
            <a:avLst/>
          </a:prstGeom>
          <a:noFill/>
        </p:spPr>
        <p:txBody>
          <a:bodyPr wrap="square" rtlCol="0">
            <a:spAutoFit/>
          </a:bodyPr>
          <a:lstStyle/>
          <a:p>
            <a:pPr algn="ctr"/>
            <a:r>
              <a:rPr lang="en-US" sz="3000" dirty="0" smtClean="0"/>
              <a:t>47%</a:t>
            </a:r>
          </a:p>
          <a:p>
            <a:pPr algn="ctr"/>
            <a:r>
              <a:rPr lang="en-US" sz="3000" dirty="0" smtClean="0"/>
              <a:t>Informational</a:t>
            </a:r>
            <a:endParaRPr lang="en-US" sz="3000" dirty="0"/>
          </a:p>
        </p:txBody>
      </p:sp>
      <p:pic>
        <p:nvPicPr>
          <p:cNvPr id="1029" name="Picture 5"/>
          <p:cNvPicPr>
            <a:picLocks noChangeAspect="1" noChangeArrowheads="1"/>
          </p:cNvPicPr>
          <p:nvPr/>
        </p:nvPicPr>
        <p:blipFill>
          <a:blip r:embed="rId4" cstate="screen"/>
          <a:srcRect/>
          <a:stretch>
            <a:fillRect/>
          </a:stretch>
        </p:blipFill>
        <p:spPr bwMode="auto">
          <a:xfrm>
            <a:off x="6553200" y="1752600"/>
            <a:ext cx="1809750" cy="2914650"/>
          </a:xfrm>
          <a:prstGeom prst="rect">
            <a:avLst/>
          </a:prstGeom>
          <a:noFill/>
          <a:ln w="9525">
            <a:noFill/>
            <a:miter lim="800000"/>
            <a:headEnd/>
            <a:tailEnd/>
          </a:ln>
        </p:spPr>
      </p:pic>
      <p:sp>
        <p:nvSpPr>
          <p:cNvPr id="12" name="TextBox 11"/>
          <p:cNvSpPr txBox="1"/>
          <p:nvPr/>
        </p:nvSpPr>
        <p:spPr>
          <a:xfrm>
            <a:off x="2209800" y="1143000"/>
            <a:ext cx="4572000" cy="1015663"/>
          </a:xfrm>
          <a:prstGeom prst="rect">
            <a:avLst/>
          </a:prstGeom>
          <a:noFill/>
        </p:spPr>
        <p:txBody>
          <a:bodyPr wrap="square" rtlCol="0">
            <a:spAutoFit/>
          </a:bodyPr>
          <a:lstStyle/>
          <a:p>
            <a:pPr algn="ctr"/>
            <a:r>
              <a:rPr lang="en-US" sz="3000" dirty="0" smtClean="0"/>
              <a:t>OPAC Search Term “Wedding”</a:t>
            </a:r>
            <a:endParaRPr lang="en-US" sz="3000" dirty="0"/>
          </a:p>
        </p:txBody>
      </p:sp>
    </p:spTree>
    <p:extLst>
      <p:ext uri="{BB962C8B-B14F-4D97-AF65-F5344CB8AC3E}">
        <p14:creationId xmlns:p14="http://schemas.microsoft.com/office/powerpoint/2010/main" xmlns="" val="32933237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S Map with Collection Totals 4.9.12.jpg"/>
          <p:cNvPicPr>
            <a:picLocks noGrp="1" noChangeAspect="1"/>
          </p:cNvPicPr>
          <p:nvPr>
            <p:ph sz="half" idx="1"/>
          </p:nvPr>
        </p:nvPicPr>
        <p:blipFill>
          <a:blip r:embed="rId2" cstate="screen"/>
          <a:stretch>
            <a:fillRect/>
          </a:stretch>
        </p:blipFill>
        <p:spPr>
          <a:xfrm>
            <a:off x="1524000" y="0"/>
            <a:ext cx="5638800" cy="6951341"/>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Findings: Seasons</a:t>
            </a:r>
            <a:endParaRPr lang="en-US" dirty="0"/>
          </a:p>
        </p:txBody>
      </p:sp>
      <p:pic>
        <p:nvPicPr>
          <p:cNvPr id="8" name="Picture 7" descr="M207Carr_B1F10.jpg"/>
          <p:cNvPicPr>
            <a:picLocks noChangeAspect="1"/>
          </p:cNvPicPr>
          <p:nvPr/>
        </p:nvPicPr>
        <p:blipFill>
          <a:blip r:embed="rId2" cstate="screen">
            <a:lum bright="7000" contrast="-42000"/>
          </a:blip>
          <a:srcRect/>
          <a:stretch>
            <a:fillRect/>
          </a:stretch>
        </p:blipFill>
        <p:spPr>
          <a:xfrm>
            <a:off x="20697" y="1600200"/>
            <a:ext cx="9123303" cy="1600200"/>
          </a:xfrm>
          <a:prstGeom prst="rect">
            <a:avLst/>
          </a:prstGeom>
        </p:spPr>
      </p:pic>
      <p:sp>
        <p:nvSpPr>
          <p:cNvPr id="7" name="TextBox 6"/>
          <p:cNvSpPr txBox="1"/>
          <p:nvPr/>
        </p:nvSpPr>
        <p:spPr>
          <a:xfrm>
            <a:off x="533400" y="3505200"/>
            <a:ext cx="7924800" cy="1631216"/>
          </a:xfrm>
          <a:prstGeom prst="rect">
            <a:avLst/>
          </a:prstGeom>
          <a:noFill/>
        </p:spPr>
        <p:txBody>
          <a:bodyPr wrap="square" rtlCol="0">
            <a:spAutoFit/>
          </a:bodyPr>
          <a:lstStyle/>
          <a:p>
            <a:r>
              <a:rPr lang="en-US" sz="2400" dirty="0" smtClean="0"/>
              <a:t>“When is Lila’s wedding coming off.  I have heard nothing of it lately.  Will the high waters hurt you…”</a:t>
            </a:r>
          </a:p>
          <a:p>
            <a:endParaRPr lang="en-US" sz="2400" dirty="0" smtClean="0"/>
          </a:p>
          <a:p>
            <a:pPr algn="r"/>
            <a:r>
              <a:rPr lang="en-US" sz="1400" dirty="0" smtClean="0"/>
              <a:t>Delta State University</a:t>
            </a:r>
          </a:p>
          <a:p>
            <a:pPr algn="r"/>
            <a:r>
              <a:rPr lang="en-US" sz="1400" dirty="0" smtClean="0"/>
              <a:t>Carr Collections (M227)</a:t>
            </a:r>
            <a:endParaRPr lang="en-US" sz="1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lippingManyMemphiansAttendWedding-1.jpg"/>
          <p:cNvPicPr>
            <a:picLocks noGrp="1" noChangeAspect="1"/>
          </p:cNvPicPr>
          <p:nvPr>
            <p:ph idx="1"/>
          </p:nvPr>
        </p:nvPicPr>
        <p:blipFill>
          <a:blip r:embed="rId2" cstate="screen"/>
          <a:stretch>
            <a:fillRect/>
          </a:stretch>
        </p:blipFill>
        <p:spPr>
          <a:xfrm>
            <a:off x="914400" y="1219200"/>
            <a:ext cx="2514600" cy="5330335"/>
          </a:xfrm>
        </p:spPr>
      </p:pic>
      <p:sp>
        <p:nvSpPr>
          <p:cNvPr id="5" name="TextBox 4"/>
          <p:cNvSpPr txBox="1"/>
          <p:nvPr/>
        </p:nvSpPr>
        <p:spPr>
          <a:xfrm>
            <a:off x="3657600" y="1219200"/>
            <a:ext cx="4724400" cy="1754326"/>
          </a:xfrm>
          <a:prstGeom prst="rect">
            <a:avLst/>
          </a:prstGeom>
          <a:noFill/>
        </p:spPr>
        <p:txBody>
          <a:bodyPr wrap="square" rtlCol="0">
            <a:spAutoFit/>
          </a:bodyPr>
          <a:lstStyle/>
          <a:p>
            <a:r>
              <a:rPr lang="en-US" sz="1200" dirty="0" smtClean="0"/>
              <a:t>In one rare instance, we found that the </a:t>
            </a:r>
            <a:r>
              <a:rPr lang="en-US" sz="1200" dirty="0" err="1" smtClean="0"/>
              <a:t>Cutrer</a:t>
            </a:r>
            <a:r>
              <a:rPr lang="en-US" sz="1200" dirty="0" smtClean="0"/>
              <a:t>-Smith wedding crossed not only county lines but state lines.  While the </a:t>
            </a:r>
            <a:r>
              <a:rPr lang="en-US" sz="1200" dirty="0" err="1" smtClean="0"/>
              <a:t>Cutrers</a:t>
            </a:r>
            <a:r>
              <a:rPr lang="en-US" sz="1200" dirty="0" smtClean="0"/>
              <a:t> were from Clarksdale, their wedding announcements were found in the larger Memphis newspaper.  To be announced in such a large and well-distributed newspaper was indicative of an influential family.  Further research revealed that Mr. </a:t>
            </a:r>
            <a:r>
              <a:rPr lang="en-US" sz="1200" dirty="0" err="1" smtClean="0"/>
              <a:t>Cutrer</a:t>
            </a:r>
            <a:r>
              <a:rPr lang="en-US" sz="1200" dirty="0" smtClean="0"/>
              <a:t> was involved in the Cotton Carnival and that his daughter had once been the Queen of Cotton Carnival.  </a:t>
            </a:r>
            <a:endParaRPr lang="en-US" sz="1200" dirty="0"/>
          </a:p>
        </p:txBody>
      </p:sp>
      <p:pic>
        <p:nvPicPr>
          <p:cNvPr id="6" name="Picture 5" descr="BlanchesWedding-1.jpg"/>
          <p:cNvPicPr>
            <a:picLocks noChangeAspect="1"/>
          </p:cNvPicPr>
          <p:nvPr/>
        </p:nvPicPr>
        <p:blipFill>
          <a:blip r:embed="rId3" cstate="screen"/>
          <a:stretch>
            <a:fillRect/>
          </a:stretch>
        </p:blipFill>
        <p:spPr>
          <a:xfrm>
            <a:off x="5943600" y="3352800"/>
            <a:ext cx="1925154" cy="2862495"/>
          </a:xfrm>
          <a:prstGeom prst="rect">
            <a:avLst/>
          </a:prstGeom>
        </p:spPr>
      </p:pic>
      <p:cxnSp>
        <p:nvCxnSpPr>
          <p:cNvPr id="8" name="Straight Arrow Connector 7"/>
          <p:cNvCxnSpPr/>
          <p:nvPr/>
        </p:nvCxnSpPr>
        <p:spPr>
          <a:xfrm>
            <a:off x="3581400" y="3733800"/>
            <a:ext cx="2209800" cy="1447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657600" y="3657600"/>
            <a:ext cx="2286000" cy="1785104"/>
          </a:xfrm>
          <a:prstGeom prst="rect">
            <a:avLst/>
          </a:prstGeom>
          <a:noFill/>
        </p:spPr>
        <p:txBody>
          <a:bodyPr wrap="square" rtlCol="0">
            <a:spAutoFit/>
          </a:bodyPr>
          <a:lstStyle/>
          <a:p>
            <a:r>
              <a:rPr lang="en-US" sz="1100" dirty="0" smtClean="0"/>
              <a:t>From Memphis…</a:t>
            </a:r>
          </a:p>
          <a:p>
            <a:endParaRPr lang="en-US" sz="1100" dirty="0" smtClean="0"/>
          </a:p>
          <a:p>
            <a:endParaRPr lang="en-US" sz="1100" dirty="0" smtClean="0"/>
          </a:p>
          <a:p>
            <a:endParaRPr lang="en-US" sz="1100" dirty="0" smtClean="0"/>
          </a:p>
          <a:p>
            <a:r>
              <a:rPr lang="en-US" sz="1100" dirty="0" smtClean="0"/>
              <a:t>	</a:t>
            </a:r>
          </a:p>
          <a:p>
            <a:endParaRPr lang="en-US" sz="1100" dirty="0" smtClean="0"/>
          </a:p>
          <a:p>
            <a:endParaRPr lang="en-US" sz="1100" dirty="0" smtClean="0"/>
          </a:p>
          <a:p>
            <a:endParaRPr lang="en-US" sz="1100" dirty="0" smtClean="0"/>
          </a:p>
          <a:p>
            <a:endParaRPr lang="en-US" sz="1100" dirty="0" smtClean="0"/>
          </a:p>
          <a:p>
            <a:r>
              <a:rPr lang="en-US" sz="1100" dirty="0" smtClean="0"/>
              <a:t>	…to Clarksdale</a:t>
            </a:r>
            <a:endParaRPr lang="en-US" sz="1100" dirty="0"/>
          </a:p>
        </p:txBody>
      </p:sp>
      <p:sp>
        <p:nvSpPr>
          <p:cNvPr id="7" name="Title 2"/>
          <p:cNvSpPr>
            <a:spLocks noGrp="1"/>
          </p:cNvSpPr>
          <p:nvPr>
            <p:ph type="title"/>
          </p:nvPr>
        </p:nvSpPr>
        <p:spPr>
          <a:xfrm>
            <a:off x="457200" y="228600"/>
            <a:ext cx="8229600" cy="1143000"/>
          </a:xfrm>
        </p:spPr>
        <p:txBody>
          <a:bodyPr/>
          <a:lstStyle/>
          <a:p>
            <a:r>
              <a:rPr lang="en-US" dirty="0" smtClean="0"/>
              <a:t>Findings: Class and Society</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a:normAutofit fontScale="90000"/>
          </a:bodyPr>
          <a:lstStyle/>
          <a:p>
            <a:r>
              <a:rPr lang="en-US" dirty="0" smtClean="0"/>
              <a:t>Findings: Matriarchy</a:t>
            </a:r>
            <a:br>
              <a:rPr lang="en-US" dirty="0" smtClean="0"/>
            </a:br>
            <a:endParaRPr lang="en-US" dirty="0"/>
          </a:p>
        </p:txBody>
      </p:sp>
      <p:pic>
        <p:nvPicPr>
          <p:cNvPr id="5" name="Picture 4" descr="LP_wedding_party.tif"/>
          <p:cNvPicPr>
            <a:picLocks noChangeAspect="1"/>
          </p:cNvPicPr>
          <p:nvPr/>
        </p:nvPicPr>
        <p:blipFill>
          <a:blip r:embed="rId3" cstate="screen"/>
          <a:srcRect/>
          <a:stretch>
            <a:fillRect/>
          </a:stretch>
        </p:blipFill>
        <p:spPr>
          <a:xfrm>
            <a:off x="662709" y="1524000"/>
            <a:ext cx="7676573" cy="4648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5943600" y="5867400"/>
            <a:ext cx="2971800" cy="646331"/>
          </a:xfrm>
          <a:prstGeom prst="rect">
            <a:avLst/>
          </a:prstGeom>
          <a:solidFill>
            <a:srgbClr val="00B0F0"/>
          </a:solidFill>
        </p:spPr>
        <p:txBody>
          <a:bodyPr wrap="square" rtlCol="0">
            <a:spAutoFit/>
          </a:bodyPr>
          <a:lstStyle/>
          <a:p>
            <a:pPr algn="r"/>
            <a:r>
              <a:rPr lang="en-US" dirty="0" smtClean="0"/>
              <a:t>LePoint &amp; Warwick’s </a:t>
            </a:r>
            <a:br>
              <a:rPr lang="en-US" dirty="0" smtClean="0"/>
            </a:br>
            <a:r>
              <a:rPr lang="en-US" dirty="0" smtClean="0"/>
              <a:t>Wedding Party, 1944</a:t>
            </a:r>
            <a:endParaRPr lang="en-US" dirty="0"/>
          </a:p>
        </p:txBody>
      </p:sp>
    </p:spTree>
  </p:cSld>
  <p:clrMapOvr>
    <a:masterClrMapping/>
  </p:clrMapOvr>
  <p:transition advTm="7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1905000" y="1143000"/>
            <a:ext cx="3962400" cy="1295400"/>
          </a:xfrm>
          <a:prstGeom prst="rect">
            <a:avLst/>
          </a:prstGeom>
        </p:spPr>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Pairing Oral History</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With photographs.</a:t>
            </a: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4" descr="1QOU_37w.jpg"/>
          <p:cNvPicPr>
            <a:picLocks noChangeAspect="1"/>
          </p:cNvPicPr>
          <p:nvPr/>
        </p:nvPicPr>
        <p:blipFill>
          <a:blip r:embed="rId2" cstate="screen"/>
          <a:stretch>
            <a:fillRect/>
          </a:stretch>
        </p:blipFill>
        <p:spPr>
          <a:xfrm>
            <a:off x="228600" y="1905000"/>
            <a:ext cx="3470148" cy="4731400"/>
          </a:xfrm>
          <a:prstGeom prst="rect">
            <a:avLst/>
          </a:prstGeom>
        </p:spPr>
      </p:pic>
      <p:pic>
        <p:nvPicPr>
          <p:cNvPr id="6" name="Picture 5" descr="Quon_Wedding_Banquet_True_Color.jpg"/>
          <p:cNvPicPr>
            <a:picLocks noChangeAspect="1"/>
          </p:cNvPicPr>
          <p:nvPr/>
        </p:nvPicPr>
        <p:blipFill>
          <a:blip r:embed="rId3" cstate="screen"/>
          <a:srcRect/>
          <a:stretch>
            <a:fillRect/>
          </a:stretch>
        </p:blipFill>
        <p:spPr>
          <a:xfrm>
            <a:off x="4495800" y="838200"/>
            <a:ext cx="4353791" cy="2714509"/>
          </a:xfrm>
          <a:prstGeom prst="rect">
            <a:avLst/>
          </a:prstGeom>
        </p:spPr>
      </p:pic>
      <p:sp>
        <p:nvSpPr>
          <p:cNvPr id="7" name="TextBox 6"/>
          <p:cNvSpPr txBox="1"/>
          <p:nvPr/>
        </p:nvSpPr>
        <p:spPr>
          <a:xfrm>
            <a:off x="4114800" y="3962400"/>
            <a:ext cx="4724400" cy="1200329"/>
          </a:xfrm>
          <a:prstGeom prst="rect">
            <a:avLst/>
          </a:prstGeom>
          <a:noFill/>
        </p:spPr>
        <p:txBody>
          <a:bodyPr wrap="square" rtlCol="0">
            <a:spAutoFit/>
          </a:bodyPr>
          <a:lstStyle/>
          <a:p>
            <a:r>
              <a:rPr lang="en-US" dirty="0" smtClean="0"/>
              <a:t>When Frieda Seu accepted John Quon’s marriage proposal, she knew this would not be any wedding she had ever attended before…</a:t>
            </a:r>
            <a:endParaRPr lang="en-US" dirty="0"/>
          </a:p>
        </p:txBody>
      </p:sp>
      <p:sp>
        <p:nvSpPr>
          <p:cNvPr id="8" name="Title 2"/>
          <p:cNvSpPr>
            <a:spLocks noGrp="1"/>
          </p:cNvSpPr>
          <p:nvPr>
            <p:ph type="title"/>
          </p:nvPr>
        </p:nvSpPr>
        <p:spPr>
          <a:xfrm>
            <a:off x="304800" y="0"/>
            <a:ext cx="8229600" cy="1143000"/>
          </a:xfrm>
        </p:spPr>
        <p:txBody>
          <a:bodyPr/>
          <a:lstStyle/>
          <a:p>
            <a:r>
              <a:rPr lang="en-US" dirty="0" smtClean="0"/>
              <a:t>Findings: “Being From Off…”</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609600"/>
            <a:ext cx="6477000" cy="369332"/>
          </a:xfrm>
          <a:prstGeom prst="rect">
            <a:avLst/>
          </a:prstGeom>
          <a:noFill/>
        </p:spPr>
        <p:txBody>
          <a:bodyPr wrap="square" rtlCol="0">
            <a:spAutoFit/>
          </a:bodyPr>
          <a:lstStyle/>
          <a:p>
            <a:r>
              <a:rPr lang="en-US" dirty="0" smtClean="0"/>
              <a:t>Nott-Wheeler photographs</a:t>
            </a:r>
            <a:endParaRPr lang="en-US" dirty="0"/>
          </a:p>
        </p:txBody>
      </p:sp>
      <p:pic>
        <p:nvPicPr>
          <p:cNvPr id="3" name="Picture 2" descr="Nott-Wheeler.jpg"/>
          <p:cNvPicPr>
            <a:picLocks noChangeAspect="1"/>
          </p:cNvPicPr>
          <p:nvPr/>
        </p:nvPicPr>
        <p:blipFill>
          <a:blip r:embed="rId2" cstate="screen"/>
          <a:stretch>
            <a:fillRect/>
          </a:stretch>
        </p:blipFill>
        <p:spPr>
          <a:xfrm>
            <a:off x="304800" y="304800"/>
            <a:ext cx="8458200" cy="6317545"/>
          </a:xfrm>
          <a:prstGeom prst="rect">
            <a:avLst/>
          </a:prstGeom>
        </p:spPr>
      </p:pic>
      <p:sp>
        <p:nvSpPr>
          <p:cNvPr id="5" name="TextBox 4"/>
          <p:cNvSpPr txBox="1"/>
          <p:nvPr/>
        </p:nvSpPr>
        <p:spPr>
          <a:xfrm>
            <a:off x="3886200" y="457200"/>
            <a:ext cx="4800600" cy="369332"/>
          </a:xfrm>
          <a:prstGeom prst="rect">
            <a:avLst/>
          </a:prstGeom>
          <a:noFill/>
        </p:spPr>
        <p:txBody>
          <a:bodyPr wrap="square" rtlCol="0">
            <a:spAutoFit/>
          </a:bodyPr>
          <a:lstStyle/>
          <a:p>
            <a:r>
              <a:rPr lang="en-US" dirty="0" smtClean="0"/>
              <a:t>Nott-Wheeler wedding, Cleveland, 1915</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P_bride.tif"/>
          <p:cNvPicPr>
            <a:picLocks noGrp="1" noChangeAspect="1"/>
          </p:cNvPicPr>
          <p:nvPr>
            <p:ph idx="1"/>
          </p:nvPr>
        </p:nvPicPr>
        <p:blipFill>
          <a:blip r:embed="rId3" cstate="screen"/>
          <a:srcRect/>
          <a:stretch>
            <a:fillRect/>
          </a:stretch>
        </p:blipFill>
        <p:spPr>
          <a:xfrm>
            <a:off x="4191000" y="990600"/>
            <a:ext cx="4267200" cy="5405086"/>
          </a:xfrm>
        </p:spPr>
      </p:pic>
      <p:sp>
        <p:nvSpPr>
          <p:cNvPr id="8" name="TextBox 7"/>
          <p:cNvSpPr txBox="1"/>
          <p:nvPr/>
        </p:nvSpPr>
        <p:spPr>
          <a:xfrm>
            <a:off x="609600" y="2895600"/>
            <a:ext cx="3124200" cy="2031325"/>
          </a:xfrm>
          <a:prstGeom prst="rect">
            <a:avLst/>
          </a:prstGeom>
          <a:noFill/>
        </p:spPr>
        <p:txBody>
          <a:bodyPr wrap="square" rtlCol="0">
            <a:spAutoFit/>
          </a:bodyPr>
          <a:lstStyle/>
          <a:p>
            <a:pPr algn="ctr"/>
            <a:r>
              <a:rPr lang="en-US" dirty="0" smtClean="0"/>
              <a:t>LePoint Cassibry-Smith</a:t>
            </a:r>
          </a:p>
          <a:p>
            <a:pPr algn="ctr"/>
            <a:endParaRPr lang="en-US" dirty="0" smtClean="0"/>
          </a:p>
          <a:p>
            <a:pPr algn="ctr"/>
            <a:r>
              <a:rPr lang="en-US" dirty="0" smtClean="0"/>
              <a:t>Cleveland</a:t>
            </a:r>
          </a:p>
          <a:p>
            <a:pPr algn="ctr"/>
            <a:endParaRPr lang="en-US" dirty="0" smtClean="0"/>
          </a:p>
          <a:p>
            <a:pPr algn="ctr"/>
            <a:r>
              <a:rPr lang="en-US" dirty="0" smtClean="0"/>
              <a:t>First Presbyterian Church</a:t>
            </a:r>
          </a:p>
          <a:p>
            <a:pPr algn="ctr"/>
            <a:endParaRPr lang="en-US" dirty="0" smtClean="0"/>
          </a:p>
          <a:p>
            <a:pPr algn="ctr"/>
            <a:r>
              <a:rPr lang="en-US" dirty="0" smtClean="0"/>
              <a:t>1944</a:t>
            </a:r>
            <a:endParaRPr lang="en-US" dirty="0"/>
          </a:p>
        </p:txBody>
      </p:sp>
      <p:sp>
        <p:nvSpPr>
          <p:cNvPr id="5" name="Title 2"/>
          <p:cNvSpPr>
            <a:spLocks noGrp="1"/>
          </p:cNvSpPr>
          <p:nvPr>
            <p:ph type="title"/>
          </p:nvPr>
        </p:nvSpPr>
        <p:spPr>
          <a:xfrm>
            <a:off x="304800" y="0"/>
            <a:ext cx="8229600" cy="1143000"/>
          </a:xfrm>
        </p:spPr>
        <p:txBody>
          <a:bodyPr>
            <a:normAutofit fontScale="90000"/>
          </a:bodyPr>
          <a:lstStyle/>
          <a:p>
            <a:r>
              <a:rPr lang="en-US" dirty="0" smtClean="0"/>
              <a:t>Findings: Traditions of Weddings</a:t>
            </a:r>
            <a:endParaRPr lang="en-US" dirty="0"/>
          </a:p>
        </p:txBody>
      </p:sp>
    </p:spTree>
  </p:cSld>
  <p:clrMapOvr>
    <a:masterClrMapping/>
  </p:clrMapOvr>
  <p:transition advTm="7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vy_wedding_1968.tif"/>
          <p:cNvPicPr>
            <a:picLocks noGrp="1" noChangeAspect="1"/>
          </p:cNvPicPr>
          <p:nvPr>
            <p:ph idx="1"/>
          </p:nvPr>
        </p:nvPicPr>
        <p:blipFill>
          <a:blip r:embed="rId3" cstate="screen"/>
          <a:srcRect/>
          <a:stretch>
            <a:fillRect/>
          </a:stretch>
        </p:blipFill>
        <p:spPr>
          <a:xfrm>
            <a:off x="2057400" y="1752600"/>
            <a:ext cx="6172199" cy="4887266"/>
          </a:xfrm>
        </p:spPr>
      </p:pic>
      <p:sp>
        <p:nvSpPr>
          <p:cNvPr id="8" name="TextBox 7"/>
          <p:cNvSpPr txBox="1"/>
          <p:nvPr/>
        </p:nvSpPr>
        <p:spPr>
          <a:xfrm>
            <a:off x="381000" y="1066800"/>
            <a:ext cx="8153400" cy="646331"/>
          </a:xfrm>
          <a:prstGeom prst="rect">
            <a:avLst/>
          </a:prstGeom>
          <a:noFill/>
        </p:spPr>
        <p:txBody>
          <a:bodyPr wrap="square" rtlCol="0">
            <a:spAutoFit/>
          </a:bodyPr>
          <a:lstStyle/>
          <a:p>
            <a:r>
              <a:rPr lang="en-US" dirty="0" smtClean="0"/>
              <a:t>Warwick &amp; LePoint Smith celebrate the marriage of their daughter, Ivy. The wedding was held in the Smith’s back yard in 1968.</a:t>
            </a:r>
            <a:endParaRPr lang="en-US" dirty="0"/>
          </a:p>
        </p:txBody>
      </p:sp>
      <p:sp>
        <p:nvSpPr>
          <p:cNvPr id="5" name="Title 2"/>
          <p:cNvSpPr>
            <a:spLocks noGrp="1"/>
          </p:cNvSpPr>
          <p:nvPr>
            <p:ph type="title"/>
          </p:nvPr>
        </p:nvSpPr>
        <p:spPr>
          <a:xfrm>
            <a:off x="304800" y="0"/>
            <a:ext cx="8229600" cy="1143000"/>
          </a:xfrm>
        </p:spPr>
        <p:txBody>
          <a:bodyPr>
            <a:normAutofit fontScale="90000"/>
          </a:bodyPr>
          <a:lstStyle/>
          <a:p>
            <a:r>
              <a:rPr lang="en-US" dirty="0" smtClean="0"/>
              <a:t>Findings: Tradition of Weddings</a:t>
            </a:r>
            <a:endParaRPr lang="en-US" dirty="0"/>
          </a:p>
        </p:txBody>
      </p:sp>
    </p:spTree>
  </p:cSld>
  <p:clrMapOvr>
    <a:masterClrMapping/>
  </p:clrMapOvr>
  <p:transition advTm="7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p:txBody>
      </p:sp>
      <p:sp>
        <p:nvSpPr>
          <p:cNvPr id="3" name="Title 2"/>
          <p:cNvSpPr>
            <a:spLocks noGrp="1"/>
          </p:cNvSpPr>
          <p:nvPr>
            <p:ph type="title"/>
          </p:nvPr>
        </p:nvSpPr>
        <p:spPr/>
        <p:txBody>
          <a:bodyPr/>
          <a:lstStyle/>
          <a:p>
            <a:endParaRPr lang="en-US"/>
          </a:p>
        </p:txBody>
      </p:sp>
      <p:pic>
        <p:nvPicPr>
          <p:cNvPr id="1026" name="Picture 2"/>
          <p:cNvPicPr>
            <a:picLocks noChangeAspect="1" noChangeArrowheads="1"/>
          </p:cNvPicPr>
          <p:nvPr/>
        </p:nvPicPr>
        <p:blipFill>
          <a:blip r:embed="rId2" cstate="screen"/>
          <a:srcRect/>
          <a:stretch>
            <a:fillRect/>
          </a:stretch>
        </p:blipFill>
        <p:spPr bwMode="auto">
          <a:xfrm>
            <a:off x="4038600" y="0"/>
            <a:ext cx="4552950" cy="6858000"/>
          </a:xfrm>
          <a:prstGeom prst="rect">
            <a:avLst/>
          </a:prstGeom>
          <a:noFill/>
          <a:ln w="9525">
            <a:noFill/>
            <a:miter lim="800000"/>
            <a:headEnd/>
            <a:tailEnd/>
          </a:ln>
        </p:spPr>
      </p:pic>
      <p:pic>
        <p:nvPicPr>
          <p:cNvPr id="1027" name="Picture 3"/>
          <p:cNvPicPr>
            <a:picLocks noChangeAspect="1" noChangeArrowheads="1"/>
          </p:cNvPicPr>
          <p:nvPr/>
        </p:nvPicPr>
        <p:blipFill>
          <a:blip r:embed="rId3" cstate="screen"/>
          <a:srcRect/>
          <a:stretch>
            <a:fillRect/>
          </a:stretch>
        </p:blipFill>
        <p:spPr bwMode="auto">
          <a:xfrm>
            <a:off x="381000" y="0"/>
            <a:ext cx="4419600" cy="2940262"/>
          </a:xfrm>
          <a:prstGeom prst="rect">
            <a:avLst/>
          </a:prstGeom>
          <a:noFill/>
          <a:ln w="9525">
            <a:noFill/>
            <a:miter lim="800000"/>
            <a:headEnd/>
            <a:tailEnd/>
          </a:ln>
        </p:spPr>
      </p:pic>
      <p:pic>
        <p:nvPicPr>
          <p:cNvPr id="1028" name="Picture 4"/>
          <p:cNvPicPr>
            <a:picLocks noChangeAspect="1" noChangeArrowheads="1"/>
          </p:cNvPicPr>
          <p:nvPr/>
        </p:nvPicPr>
        <p:blipFill>
          <a:blip r:embed="rId4" cstate="screen"/>
          <a:srcRect/>
          <a:stretch>
            <a:fillRect/>
          </a:stretch>
        </p:blipFill>
        <p:spPr bwMode="auto">
          <a:xfrm>
            <a:off x="457200" y="3505200"/>
            <a:ext cx="3195637" cy="2988821"/>
          </a:xfrm>
          <a:prstGeom prst="rect">
            <a:avLst/>
          </a:prstGeom>
          <a:noFill/>
          <a:ln w="9525">
            <a:noFill/>
            <a:miter lim="800000"/>
            <a:headEnd/>
            <a:tailEnd/>
          </a:ln>
        </p:spPr>
      </p:pic>
      <p:sp>
        <p:nvSpPr>
          <p:cNvPr id="8" name="TextBox 7"/>
          <p:cNvSpPr txBox="1"/>
          <p:nvPr/>
        </p:nvSpPr>
        <p:spPr>
          <a:xfrm>
            <a:off x="4572000" y="152400"/>
            <a:ext cx="4114800" cy="1477328"/>
          </a:xfrm>
          <a:prstGeom prst="rect">
            <a:avLst/>
          </a:prstGeom>
          <a:solidFill>
            <a:schemeClr val="tx2">
              <a:lumMod val="60000"/>
              <a:lumOff val="40000"/>
            </a:schemeClr>
          </a:solidFill>
        </p:spPr>
        <p:txBody>
          <a:bodyPr wrap="square" rtlCol="0">
            <a:spAutoFit/>
          </a:bodyPr>
          <a:lstStyle/>
          <a:p>
            <a:r>
              <a:rPr lang="en-US" dirty="0" smtClean="0"/>
              <a:t>LePoint Smith’s granddaughter, Isabel, marries Brian, her ‘from off’ </a:t>
            </a:r>
            <a:r>
              <a:rPr lang="en-US" dirty="0" err="1" smtClean="0"/>
              <a:t>fiance</a:t>
            </a:r>
            <a:r>
              <a:rPr lang="en-US" dirty="0" smtClean="0"/>
              <a:t> in a sweet family wedding held in Greenwood.  Brian’s family attended via Skype.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0" y="838200"/>
            <a:ext cx="6096000" cy="2677656"/>
          </a:xfrm>
          <a:prstGeom prst="rect">
            <a:avLst/>
          </a:prstGeom>
          <a:noFill/>
        </p:spPr>
        <p:txBody>
          <a:bodyPr wrap="square" rtlCol="0">
            <a:spAutoFit/>
          </a:bodyPr>
          <a:lstStyle/>
          <a:p>
            <a:endParaRPr lang="en-US" sz="2400" dirty="0" smtClean="0"/>
          </a:p>
          <a:p>
            <a:r>
              <a:rPr lang="en-US" sz="2400" i="1" dirty="0" smtClean="0"/>
              <a:t>While budgets, geography, schedules, seasons, politics and religion have shaped the weddings we have researched, other factors determined how and where we were able to acquire our information.</a:t>
            </a:r>
            <a:endParaRPr lang="en-US" sz="2400" i="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3100" dirty="0" smtClean="0"/>
              <a:t>Time</a:t>
            </a:r>
          </a:p>
          <a:p>
            <a:r>
              <a:rPr lang="en-US" sz="3100" dirty="0" smtClean="0"/>
              <a:t>Financial-paid for research travel out of pocket</a:t>
            </a:r>
          </a:p>
          <a:p>
            <a:r>
              <a:rPr lang="en-US" sz="3100" dirty="0" smtClean="0"/>
              <a:t>Repositories-  a mixture of types visited (either as groups or singularly) throughout the Delta. </a:t>
            </a:r>
          </a:p>
          <a:p>
            <a:r>
              <a:rPr lang="en-US" sz="3100" dirty="0" smtClean="0"/>
              <a:t>Only nine repositories were visited. Limitations included: public access, archival staff, format of finding/ searching aids, and size and/or physical condition of collections, and lack of uniformity of research</a:t>
            </a:r>
          </a:p>
          <a:p>
            <a:endParaRPr lang="en-US" dirty="0"/>
          </a:p>
        </p:txBody>
      </p:sp>
      <p:sp>
        <p:nvSpPr>
          <p:cNvPr id="3" name="Title 2"/>
          <p:cNvSpPr>
            <a:spLocks noGrp="1"/>
          </p:cNvSpPr>
          <p:nvPr>
            <p:ph type="title"/>
          </p:nvPr>
        </p:nvSpPr>
        <p:spPr/>
        <p:txBody>
          <a:bodyPr/>
          <a:lstStyle/>
          <a:p>
            <a:r>
              <a:rPr lang="en-US" dirty="0" smtClean="0"/>
              <a:t>Limitations</a:t>
            </a:r>
            <a:endParaRPr lang="en-US" dirty="0"/>
          </a:p>
        </p:txBody>
      </p:sp>
    </p:spTree>
    <p:extLst>
      <p:ext uri="{BB962C8B-B14F-4D97-AF65-F5344CB8AC3E}">
        <p14:creationId xmlns:p14="http://schemas.microsoft.com/office/powerpoint/2010/main" xmlns="" val="41179350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Conclusions</a:t>
            </a:r>
            <a:br>
              <a:rPr lang="en-US" dirty="0" smtClean="0"/>
            </a:br>
            <a:r>
              <a:rPr lang="en-US" dirty="0" smtClean="0"/>
              <a:t>Areas for Further Research</a:t>
            </a:r>
            <a:endParaRPr lang="en-US" dirty="0"/>
          </a:p>
        </p:txBody>
      </p:sp>
      <p:sp>
        <p:nvSpPr>
          <p:cNvPr id="3" name="Text Placeholder 2"/>
          <p:cNvSpPr>
            <a:spLocks noGrp="1"/>
          </p:cNvSpPr>
          <p:nvPr>
            <p:ph type="body" idx="1"/>
          </p:nvPr>
        </p:nvSpPr>
        <p:spPr/>
        <p:txBody>
          <a:bodyPr>
            <a:normAutofit fontScale="92500" lnSpcReduction="10000"/>
          </a:bodyPr>
          <a:lstStyle/>
          <a:p>
            <a:r>
              <a:rPr lang="en-US" dirty="0" smtClean="0"/>
              <a:t>Digital media archiving</a:t>
            </a:r>
          </a:p>
          <a:p>
            <a:r>
              <a:rPr lang="en-US" dirty="0" smtClean="0"/>
              <a:t>Marriage certificates</a:t>
            </a:r>
          </a:p>
          <a:p>
            <a:r>
              <a:rPr lang="en-US" dirty="0" smtClean="0"/>
              <a:t>Churches</a:t>
            </a:r>
          </a:p>
          <a:p>
            <a:r>
              <a:rPr lang="en-US" dirty="0" smtClean="0"/>
              <a:t>Newspapers</a:t>
            </a:r>
            <a:endParaRPr lang="en-US" dirty="0"/>
          </a:p>
        </p:txBody>
      </p:sp>
    </p:spTree>
    <p:extLst>
      <p:ext uri="{BB962C8B-B14F-4D97-AF65-F5344CB8AC3E}">
        <p14:creationId xmlns:p14="http://schemas.microsoft.com/office/powerpoint/2010/main" xmlns="" val="6773531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lta Weddings 012.jpg"/>
          <p:cNvPicPr>
            <a:picLocks noGrp="1" noChangeAspect="1"/>
          </p:cNvPicPr>
          <p:nvPr>
            <p:ph idx="1"/>
          </p:nvPr>
        </p:nvPicPr>
        <p:blipFill>
          <a:blip r:embed="rId3" cstate="screen"/>
          <a:srcRect/>
          <a:stretch>
            <a:fillRect/>
          </a:stretch>
        </p:blipFill>
        <p:spPr>
          <a:xfrm rot="10800000">
            <a:off x="304800" y="1066800"/>
            <a:ext cx="8534400" cy="5486400"/>
          </a:xfrm>
        </p:spPr>
      </p:pic>
      <p:sp>
        <p:nvSpPr>
          <p:cNvPr id="3" name="Title 2"/>
          <p:cNvSpPr>
            <a:spLocks noGrp="1"/>
          </p:cNvSpPr>
          <p:nvPr>
            <p:ph type="title"/>
          </p:nvPr>
        </p:nvSpPr>
        <p:spPr/>
        <p:txBody>
          <a:bodyPr/>
          <a:lstStyle/>
          <a:p>
            <a:r>
              <a:rPr lang="en-US" dirty="0" smtClean="0"/>
              <a:t>If not there…then where?</a:t>
            </a:r>
            <a:endParaRPr lang="en-US" dirty="0"/>
          </a:p>
        </p:txBody>
      </p:sp>
    </p:spTree>
    <p:extLst>
      <p:ext uri="{BB962C8B-B14F-4D97-AF65-F5344CB8AC3E}">
        <p14:creationId xmlns:p14="http://schemas.microsoft.com/office/powerpoint/2010/main" xmlns="" val="35592508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Daily Democrat Times Ads, 1930</a:t>
            </a:r>
            <a:endParaRPr lang="en-US" dirty="0"/>
          </a:p>
        </p:txBody>
      </p:sp>
      <p:sp>
        <p:nvSpPr>
          <p:cNvPr id="3" name="Text Placeholder 2"/>
          <p:cNvSpPr>
            <a:spLocks noGrp="1"/>
          </p:cNvSpPr>
          <p:nvPr>
            <p:ph type="body" idx="1"/>
          </p:nvPr>
        </p:nvSpPr>
        <p:spPr/>
        <p:txBody>
          <a:bodyPr>
            <a:normAutofit lnSpcReduction="10000"/>
          </a:bodyPr>
          <a:lstStyle/>
          <a:p>
            <a:r>
              <a:rPr lang="en-US" dirty="0" smtClean="0"/>
              <a:t>Wedding Calendar for June 1930</a:t>
            </a:r>
            <a:endParaRPr lang="en-US" dirty="0"/>
          </a:p>
        </p:txBody>
      </p:sp>
      <p:sp>
        <p:nvSpPr>
          <p:cNvPr id="4" name="Text Placeholder 3"/>
          <p:cNvSpPr>
            <a:spLocks noGrp="1"/>
          </p:cNvSpPr>
          <p:nvPr>
            <p:ph type="body" sz="half" idx="3"/>
          </p:nvPr>
        </p:nvSpPr>
        <p:spPr/>
        <p:txBody>
          <a:bodyPr>
            <a:normAutofit lnSpcReduction="10000"/>
          </a:bodyPr>
          <a:lstStyle/>
          <a:p>
            <a:r>
              <a:rPr lang="en-US" dirty="0" smtClean="0"/>
              <a:t>“It’s magnificent, Egbert. Whom is it for?”</a:t>
            </a:r>
            <a:endParaRPr lang="en-US" dirty="0"/>
          </a:p>
        </p:txBody>
      </p:sp>
      <p:pic>
        <p:nvPicPr>
          <p:cNvPr id="7" name="Content Placeholder 6" descr="June Wedding Calendar.jpg"/>
          <p:cNvPicPr>
            <a:picLocks noGrp="1" noChangeAspect="1"/>
          </p:cNvPicPr>
          <p:nvPr>
            <p:ph sz="quarter" idx="2"/>
          </p:nvPr>
        </p:nvPicPr>
        <p:blipFill>
          <a:blip r:embed="rId2" cstate="screen"/>
          <a:stretch>
            <a:fillRect/>
          </a:stretch>
        </p:blipFill>
        <p:spPr>
          <a:xfrm>
            <a:off x="685800" y="1191401"/>
            <a:ext cx="3352799" cy="4194988"/>
          </a:xfrm>
        </p:spPr>
      </p:pic>
      <p:pic>
        <p:nvPicPr>
          <p:cNvPr id="8" name="Content Placeholder 7" descr="Modest Maidens Ad.jpg"/>
          <p:cNvPicPr>
            <a:picLocks noGrp="1" noChangeAspect="1"/>
          </p:cNvPicPr>
          <p:nvPr>
            <p:ph sz="quarter" idx="4"/>
          </p:nvPr>
        </p:nvPicPr>
        <p:blipFill>
          <a:blip r:embed="rId3" cstate="screen"/>
          <a:stretch>
            <a:fillRect/>
          </a:stretch>
        </p:blipFill>
        <p:spPr>
          <a:xfrm>
            <a:off x="4876800" y="1032663"/>
            <a:ext cx="3268910" cy="4353725"/>
          </a:xfrm>
        </p:spPr>
      </p:pic>
    </p:spTree>
    <p:extLst>
      <p:ext uri="{BB962C8B-B14F-4D97-AF65-F5344CB8AC3E}">
        <p14:creationId xmlns:p14="http://schemas.microsoft.com/office/powerpoint/2010/main" xmlns="" val="5673042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3852672"/>
          </a:xfrm>
        </p:spPr>
        <p:txBody>
          <a:bodyPr/>
          <a:lstStyle/>
          <a:p>
            <a:r>
              <a:rPr lang="en-US" dirty="0" smtClean="0"/>
              <a:t>Cynthia M. Beardsley</a:t>
            </a:r>
          </a:p>
          <a:p>
            <a:pPr lvl="1"/>
            <a:r>
              <a:rPr lang="en-US" dirty="0" smtClean="0"/>
              <a:t>Reference/Instructional Services Librarian</a:t>
            </a:r>
          </a:p>
          <a:p>
            <a:pPr lvl="1"/>
            <a:r>
              <a:rPr lang="en-US" dirty="0" smtClean="0"/>
              <a:t>cbeardsely@deltastate.edu</a:t>
            </a:r>
          </a:p>
          <a:p>
            <a:r>
              <a:rPr lang="en-US" dirty="0" smtClean="0"/>
              <a:t>Emily E. Jones</a:t>
            </a:r>
          </a:p>
          <a:p>
            <a:pPr lvl="1"/>
            <a:r>
              <a:rPr lang="en-US" dirty="0" smtClean="0"/>
              <a:t>University Archivist</a:t>
            </a:r>
          </a:p>
          <a:p>
            <a:pPr lvl="1"/>
            <a:r>
              <a:rPr lang="en-US" dirty="0" smtClean="0"/>
              <a:t>ejones@deltastate.edu</a:t>
            </a:r>
          </a:p>
          <a:p>
            <a:r>
              <a:rPr lang="en-US" dirty="0" smtClean="0"/>
              <a:t>Margaret A. Swanson</a:t>
            </a:r>
          </a:p>
          <a:p>
            <a:pPr lvl="1"/>
            <a:r>
              <a:rPr lang="en-US" dirty="0" smtClean="0"/>
              <a:t>Instructional Resources Center Librarian</a:t>
            </a:r>
          </a:p>
          <a:p>
            <a:pPr lvl="1"/>
            <a:r>
              <a:rPr lang="en-US" dirty="0" smtClean="0"/>
              <a:t>mswanson@deltastate.edu</a:t>
            </a:r>
          </a:p>
          <a:p>
            <a:pPr lvl="1"/>
            <a:endParaRPr lang="en-US" dirty="0"/>
          </a:p>
        </p:txBody>
      </p:sp>
      <p:sp>
        <p:nvSpPr>
          <p:cNvPr id="3" name="Title 2"/>
          <p:cNvSpPr>
            <a:spLocks noGrp="1"/>
          </p:cNvSpPr>
          <p:nvPr>
            <p:ph type="title"/>
          </p:nvPr>
        </p:nvSpPr>
        <p:spPr/>
        <p:txBody>
          <a:bodyPr/>
          <a:lstStyle/>
          <a:p>
            <a:r>
              <a:rPr lang="en-US" dirty="0" smtClean="0"/>
              <a:t>Contact</a:t>
            </a:r>
            <a:endParaRPr lang="en-US" dirty="0"/>
          </a:p>
        </p:txBody>
      </p:sp>
      <p:sp>
        <p:nvSpPr>
          <p:cNvPr id="4" name="TextBox 3"/>
          <p:cNvSpPr txBox="1"/>
          <p:nvPr/>
        </p:nvSpPr>
        <p:spPr>
          <a:xfrm>
            <a:off x="685800" y="5410200"/>
            <a:ext cx="8229600" cy="369332"/>
          </a:xfrm>
          <a:prstGeom prst="rect">
            <a:avLst/>
          </a:prstGeom>
          <a:noFill/>
        </p:spPr>
        <p:txBody>
          <a:bodyPr wrap="square" rtlCol="0">
            <a:spAutoFit/>
          </a:bodyPr>
          <a:lstStyle/>
          <a:p>
            <a:r>
              <a:rPr lang="en-US" dirty="0" smtClean="0"/>
              <a:t>*A list of references for this presentation is available upon request.</a:t>
            </a:r>
            <a:endParaRPr lang="en-US" dirty="0"/>
          </a:p>
        </p:txBody>
      </p:sp>
    </p:spTree>
    <p:extLst>
      <p:ext uri="{BB962C8B-B14F-4D97-AF65-F5344CB8AC3E}">
        <p14:creationId xmlns:p14="http://schemas.microsoft.com/office/powerpoint/2010/main" xmlns="" val="36292038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331</TotalTime>
  <Words>2499</Words>
  <Application>Microsoft Office PowerPoint</Application>
  <PresentationFormat>On-screen Show (4:3)</PresentationFormat>
  <Paragraphs>202</Paragraphs>
  <Slides>30</Slides>
  <Notes>12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Concourse</vt:lpstr>
      <vt:lpstr>Marrying Memories:</vt:lpstr>
      <vt:lpstr>What is the Mississippi Delta?</vt:lpstr>
      <vt:lpstr>The Yazoo-Mississippi Delta</vt:lpstr>
      <vt:lpstr>The Mississippi Delta…more than just geography.</vt:lpstr>
      <vt:lpstr>The Delta Wedding</vt:lpstr>
      <vt:lpstr>Delta Wedding II</vt:lpstr>
      <vt:lpstr>Delta Weddings In Literature</vt:lpstr>
      <vt:lpstr>Slide 8</vt:lpstr>
      <vt:lpstr>Delta Weddings Preserved</vt:lpstr>
      <vt:lpstr>Methodology</vt:lpstr>
      <vt:lpstr>Slide 11</vt:lpstr>
      <vt:lpstr>Methodology</vt:lpstr>
      <vt:lpstr>Slide 13</vt:lpstr>
      <vt:lpstr>Methodology</vt:lpstr>
      <vt:lpstr>Secondary Sources</vt:lpstr>
      <vt:lpstr>Slide 16</vt:lpstr>
      <vt:lpstr>Findings: Seasons</vt:lpstr>
      <vt:lpstr>Findings: Class and Society</vt:lpstr>
      <vt:lpstr>Findings: Matriarchy </vt:lpstr>
      <vt:lpstr>Findings: “Being From Off…”</vt:lpstr>
      <vt:lpstr>Slide 21</vt:lpstr>
      <vt:lpstr>Findings: Traditions of Weddings</vt:lpstr>
      <vt:lpstr>Findings: Tradition of Weddings</vt:lpstr>
      <vt:lpstr>Slide 24</vt:lpstr>
      <vt:lpstr>Slide 25</vt:lpstr>
      <vt:lpstr>Limitations</vt:lpstr>
      <vt:lpstr>Conclusions Areas for Further Research</vt:lpstr>
      <vt:lpstr>If not there…then where?</vt:lpstr>
      <vt:lpstr>Daily Democrat Times Ads, 1930</vt:lpstr>
      <vt:lpstr>Contact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Something Old,  Something New,  Something Borrowed, Something Blue:</dc:title>
  <dc:creator>dsu_user</dc:creator>
  <cp:lastModifiedBy>Millsaps College</cp:lastModifiedBy>
  <cp:revision>17</cp:revision>
  <dcterms:created xsi:type="dcterms:W3CDTF">2012-04-03T14:34:25Z</dcterms:created>
  <dcterms:modified xsi:type="dcterms:W3CDTF">2012-05-15T21:31:10Z</dcterms:modified>
</cp:coreProperties>
</file>