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4" d="100"/>
          <a:sy n="84" d="100"/>
        </p:scale>
        <p:origin x="-58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D974BE-2A03-4436-8EF0-643368BA3F1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6F05E-4615-433C-8211-E8CFF3FF8252}" type="slidenum">
              <a:rPr lang="en-US" smtClean="0"/>
              <a:pPr/>
              <a:t>‹#›</a:t>
            </a:fld>
            <a:endParaRPr lang="en-US"/>
          </a:p>
        </p:txBody>
      </p:sp>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en-US" smtClean="0"/>
              <a:t>Click to edit Master title style</a:t>
            </a:r>
            <a:endParaRPr lang="en-US"/>
          </a:p>
        </p:txBody>
      </p:sp>
    </p:spTree>
    <p:extLst>
      <p:ext uri="{BB962C8B-B14F-4D97-AF65-F5344CB8AC3E}">
        <p14:creationId xmlns:p14="http://schemas.microsoft.com/office/powerpoint/2010/main" xmlns="" val="2182713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D974BE-2A03-4436-8EF0-643368BA3F1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266568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D974BE-2A03-4436-8EF0-643368BA3F1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212496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D974BE-2A03-4436-8EF0-643368BA3F14}"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999858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D974BE-2A03-4436-8EF0-643368BA3F14}" type="datetimeFigureOut">
              <a:rPr lang="en-US" smtClean="0"/>
              <a:pPr/>
              <a:t>5/3/2012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266248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D974BE-2A03-4436-8EF0-643368BA3F14}" type="datetimeFigureOut">
              <a:rPr lang="en-US" smtClean="0"/>
              <a:pPr/>
              <a:t>5/3/2012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1400620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974BE-2A03-4436-8EF0-643368BA3F14}" type="datetimeFigureOut">
              <a:rPr lang="en-US" smtClean="0"/>
              <a:pPr/>
              <a:t>5/3/2012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2515076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D974BE-2A03-4436-8EF0-643368BA3F14}"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259726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D974BE-2A03-4436-8EF0-643368BA3F14}" type="datetimeFigureOut">
              <a:rPr lang="en-US" smtClean="0"/>
              <a:pPr/>
              <a:t>5/3/2012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348777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D974BE-2A03-4436-8EF0-643368BA3F1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3935922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D974BE-2A03-4436-8EF0-643368BA3F14}" type="datetimeFigureOut">
              <a:rPr lang="en-US" smtClean="0"/>
              <a:pPr/>
              <a:t>5/3/2012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6F05E-4615-433C-8211-E8CFF3FF8252}" type="slidenum">
              <a:rPr lang="en-US" smtClean="0"/>
              <a:pPr/>
              <a:t>‹#›</a:t>
            </a:fld>
            <a:endParaRPr lang="en-US"/>
          </a:p>
        </p:txBody>
      </p:sp>
    </p:spTree>
    <p:extLst>
      <p:ext uri="{BB962C8B-B14F-4D97-AF65-F5344CB8AC3E}">
        <p14:creationId xmlns:p14="http://schemas.microsoft.com/office/powerpoint/2010/main" xmlns="" val="76989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50000">
              <a:schemeClr val="bg1">
                <a:lumMod val="75000"/>
              </a:schemeClr>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8" name="Rectangle 7"/>
          <p:cNvSpPr/>
          <p:nvPr/>
        </p:nvSpPr>
        <p:spPr>
          <a:xfrm>
            <a:off x="0" y="5867400"/>
            <a:ext cx="9144000" cy="990600"/>
          </a:xfrm>
          <a:prstGeom prst="rect">
            <a:avLst/>
          </a:prstGeom>
          <a:solidFill>
            <a:srgbClr val="3A1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1905000"/>
          </a:xfrm>
          <a:prstGeom prst="rect">
            <a:avLst/>
          </a:prstGeom>
          <a:solidFill>
            <a:srgbClr val="5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000" y="1524000"/>
            <a:ext cx="8382000" cy="472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Placeholder 1"/>
          <p:cNvSpPr>
            <a:spLocks noGrp="1"/>
          </p:cNvSpPr>
          <p:nvPr>
            <p:ph type="title"/>
          </p:nvPr>
        </p:nvSpPr>
        <p:spPr>
          <a:xfrm>
            <a:off x="152400" y="268550"/>
            <a:ext cx="66294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974BE-2A03-4436-8EF0-643368BA3F14}" type="datetimeFigureOut">
              <a:rPr lang="en-US" smtClean="0"/>
              <a:pPr/>
              <a:t>5/3/2012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6F05E-4615-433C-8211-E8CFF3FF8252}" type="slidenum">
              <a:rPr lang="en-US" smtClean="0"/>
              <a:pPr/>
              <a:t>‹#›</a:t>
            </a:fld>
            <a:endParaRPr lang="en-US"/>
          </a:p>
        </p:txBody>
      </p:sp>
      <p:pic>
        <p:nvPicPr>
          <p:cNvPr id="14" name="Picture 13"/>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7162800" y="211513"/>
            <a:ext cx="1828800" cy="1195598"/>
          </a:xfrm>
          <a:prstGeom prst="rect">
            <a:avLst/>
          </a:prstGeom>
        </p:spPr>
      </p:pic>
    </p:spTree>
    <p:extLst>
      <p:ext uri="{BB962C8B-B14F-4D97-AF65-F5344CB8AC3E}">
        <p14:creationId xmlns:p14="http://schemas.microsoft.com/office/powerpoint/2010/main" xmlns="" val="804133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85000" lnSpcReduction="20000"/>
          </a:bodyPr>
          <a:lstStyle/>
          <a:p>
            <a:r>
              <a:rPr lang="en-US" dirty="0" smtClean="0"/>
              <a:t>Ryan P. Semmes</a:t>
            </a:r>
          </a:p>
          <a:p>
            <a:r>
              <a:rPr lang="en-US" dirty="0" smtClean="0"/>
              <a:t>Assistant Archivist</a:t>
            </a:r>
          </a:p>
          <a:p>
            <a:r>
              <a:rPr lang="en-US" dirty="0" smtClean="0"/>
              <a:t>Congressional and Political Research Center</a:t>
            </a:r>
          </a:p>
          <a:p>
            <a:r>
              <a:rPr lang="en-US" dirty="0" smtClean="0"/>
              <a:t>Mississippi State University Libraries</a:t>
            </a:r>
            <a:endParaRPr lang="en-US" dirty="0"/>
          </a:p>
        </p:txBody>
      </p:sp>
      <p:sp>
        <p:nvSpPr>
          <p:cNvPr id="3" name="Title 2"/>
          <p:cNvSpPr>
            <a:spLocks noGrp="1"/>
          </p:cNvSpPr>
          <p:nvPr>
            <p:ph type="ctrTitle"/>
          </p:nvPr>
        </p:nvSpPr>
        <p:spPr/>
        <p:txBody>
          <a:bodyPr/>
          <a:lstStyle/>
          <a:p>
            <a:r>
              <a:rPr lang="en-US" dirty="0" smtClean="0"/>
              <a:t>“Issues and Challenges of Maintaining </a:t>
            </a:r>
            <a:r>
              <a:rPr lang="en-US" i="1" dirty="0" smtClean="0"/>
              <a:t>The Papers of Ulysses Grant</a:t>
            </a:r>
            <a:r>
              <a:rPr lang="en-US" dirty="0" smtClean="0"/>
              <a:t> Collection: From Editors to Archivists”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Content Placeholder 2"/>
          <p:cNvSpPr>
            <a:spLocks noGrp="1"/>
          </p:cNvSpPr>
          <p:nvPr>
            <p:ph idx="1"/>
          </p:nvPr>
        </p:nvSpPr>
        <p:spPr>
          <a:xfrm>
            <a:off x="3352800" y="1828800"/>
            <a:ext cx="5257800" cy="3886200"/>
          </a:xfrm>
        </p:spPr>
        <p:txBody>
          <a:bodyPr>
            <a:normAutofit fontScale="92500" lnSpcReduction="10000"/>
          </a:bodyPr>
          <a:lstStyle/>
          <a:p>
            <a:pPr>
              <a:buNone/>
            </a:pPr>
            <a:r>
              <a:rPr lang="en-US" dirty="0" smtClean="0"/>
              <a:t>The Papers of Ulysses S. Grant project arrived at MSU in December 2008.  </a:t>
            </a:r>
          </a:p>
          <a:p>
            <a:pPr>
              <a:buNone/>
            </a:pPr>
            <a:r>
              <a:rPr lang="en-US" dirty="0" smtClean="0"/>
              <a:t>MSU made the commitment to make the material available to researchers.</a:t>
            </a:r>
          </a:p>
          <a:p>
            <a:pPr>
              <a:buNone/>
            </a:pPr>
            <a:r>
              <a:rPr lang="en-US" dirty="0" smtClean="0"/>
              <a:t>Previously, only editors had access to the collection.</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609600" y="1828800"/>
            <a:ext cx="2438400" cy="307238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Content Placeholder 2"/>
          <p:cNvSpPr>
            <a:spLocks noGrp="1"/>
          </p:cNvSpPr>
          <p:nvPr>
            <p:ph idx="1"/>
          </p:nvPr>
        </p:nvSpPr>
        <p:spPr/>
        <p:txBody>
          <a:bodyPr/>
          <a:lstStyle/>
          <a:p>
            <a:pPr>
              <a:buNone/>
            </a:pPr>
            <a:r>
              <a:rPr lang="en-US" b="1" dirty="0" smtClean="0"/>
              <a:t>Editorial Procedures</a:t>
            </a:r>
          </a:p>
          <a:p>
            <a:pPr>
              <a:buNone/>
            </a:pPr>
            <a:r>
              <a:rPr lang="en-US" dirty="0" smtClean="0"/>
              <a:t>The Editors arranged their materials into 4 Major Divisions:</a:t>
            </a:r>
          </a:p>
          <a:p>
            <a:r>
              <a:rPr lang="en-US" dirty="0" smtClean="0"/>
              <a:t>Source Cards</a:t>
            </a:r>
          </a:p>
          <a:p>
            <a:r>
              <a:rPr lang="en-US" dirty="0" smtClean="0"/>
              <a:t>Subject Files </a:t>
            </a:r>
          </a:p>
          <a:p>
            <a:r>
              <a:rPr lang="en-US" dirty="0" smtClean="0"/>
              <a:t>Rejects</a:t>
            </a:r>
          </a:p>
          <a:p>
            <a:r>
              <a:rPr lang="en-US" dirty="0" smtClean="0"/>
              <a:t>Published Files</a:t>
            </a:r>
          </a:p>
          <a:p>
            <a:endParaRPr lang="en-US" dirty="0"/>
          </a:p>
        </p:txBody>
      </p:sp>
      <p:pic>
        <p:nvPicPr>
          <p:cNvPr id="4" name="Picture 3" descr="Grant Collection Pictures 003.jpg"/>
          <p:cNvPicPr>
            <a:picLocks noChangeAspect="1"/>
          </p:cNvPicPr>
          <p:nvPr/>
        </p:nvPicPr>
        <p:blipFill>
          <a:blip r:embed="rId2" cstate="print"/>
          <a:stretch>
            <a:fillRect/>
          </a:stretch>
        </p:blipFill>
        <p:spPr>
          <a:xfrm>
            <a:off x="4800600" y="2819400"/>
            <a:ext cx="3759200" cy="2819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Content Placeholder 2"/>
          <p:cNvSpPr>
            <a:spLocks noGrp="1"/>
          </p:cNvSpPr>
          <p:nvPr>
            <p:ph idx="1"/>
          </p:nvPr>
        </p:nvSpPr>
        <p:spPr>
          <a:xfrm>
            <a:off x="457200" y="1600201"/>
            <a:ext cx="6400800" cy="3200400"/>
          </a:xfrm>
        </p:spPr>
        <p:txBody>
          <a:bodyPr/>
          <a:lstStyle/>
          <a:p>
            <a:pPr>
              <a:buNone/>
            </a:pPr>
            <a:r>
              <a:rPr lang="en-US" dirty="0" smtClean="0"/>
              <a:t>At issue was the editorial descriptors:</a:t>
            </a:r>
          </a:p>
          <a:p>
            <a:pPr>
              <a:buNone/>
            </a:pPr>
            <a:r>
              <a:rPr lang="en-US" dirty="0" smtClean="0"/>
              <a:t>Use of initials instead of full names</a:t>
            </a:r>
          </a:p>
          <a:p>
            <a:r>
              <a:rPr lang="en-US" dirty="0" smtClean="0"/>
              <a:t>For example</a:t>
            </a:r>
          </a:p>
          <a:p>
            <a:pPr lvl="1"/>
            <a:r>
              <a:rPr lang="en-US" dirty="0" smtClean="0"/>
              <a:t>OEB for Orville E. Babcock</a:t>
            </a:r>
          </a:p>
          <a:p>
            <a:pPr lvl="1"/>
            <a:r>
              <a:rPr lang="en-US" dirty="0" smtClean="0"/>
              <a:t>WTS for William T. Sherman</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6477000" y="2673994"/>
            <a:ext cx="2200275" cy="340139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Content Placeholder 2"/>
          <p:cNvSpPr>
            <a:spLocks noGrp="1"/>
          </p:cNvSpPr>
          <p:nvPr>
            <p:ph idx="1"/>
          </p:nvPr>
        </p:nvSpPr>
        <p:spPr/>
        <p:txBody>
          <a:bodyPr/>
          <a:lstStyle/>
          <a:p>
            <a:pPr>
              <a:buNone/>
            </a:pPr>
            <a:r>
              <a:rPr lang="en-US" dirty="0" smtClean="0"/>
              <a:t>Another issue was the filing method:</a:t>
            </a:r>
          </a:p>
          <a:p>
            <a:pPr>
              <a:buNone/>
            </a:pPr>
            <a:endParaRPr lang="en-US" dirty="0" smtClean="0"/>
          </a:p>
          <a:p>
            <a:pPr>
              <a:buNone/>
            </a:pPr>
            <a:r>
              <a:rPr lang="en-US" dirty="0" smtClean="0"/>
              <a:t>Every published Grant letter had footnotes that included other pieces of correspondence.  These were filed in individual folders which were then placed physically inside the original folder, making location of the original folder in the drawer difficult.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Content Placeholder 2"/>
          <p:cNvSpPr>
            <a:spLocks noGrp="1"/>
          </p:cNvSpPr>
          <p:nvPr>
            <p:ph idx="1"/>
          </p:nvPr>
        </p:nvSpPr>
        <p:spPr/>
        <p:txBody>
          <a:bodyPr>
            <a:normAutofit/>
          </a:bodyPr>
          <a:lstStyle/>
          <a:p>
            <a:pPr>
              <a:buNone/>
            </a:pPr>
            <a:r>
              <a:rPr lang="en-US" b="1" dirty="0" smtClean="0"/>
              <a:t>Physical Arrangement</a:t>
            </a:r>
          </a:p>
          <a:p>
            <a:pPr marL="274320"/>
            <a:r>
              <a:rPr lang="en-US" dirty="0" smtClean="0"/>
              <a:t>Approx. 15,000 Linear feet</a:t>
            </a:r>
          </a:p>
          <a:p>
            <a:pPr marL="274320"/>
            <a:r>
              <a:rPr lang="en-US" dirty="0" smtClean="0"/>
              <a:t>95 file cabinets</a:t>
            </a:r>
          </a:p>
          <a:p>
            <a:pPr marL="274320"/>
            <a:r>
              <a:rPr lang="en-US" dirty="0" smtClean="0"/>
              <a:t>Hundreds of boxes</a:t>
            </a:r>
          </a:p>
          <a:p>
            <a:r>
              <a:rPr lang="en-US" dirty="0" smtClean="0"/>
              <a:t>Out of order:</a:t>
            </a:r>
          </a:p>
          <a:p>
            <a:pPr marL="674370" lvl="1"/>
            <a:r>
              <a:rPr lang="en-US" dirty="0" smtClean="0"/>
              <a:t>Cabinets placed around reading room</a:t>
            </a:r>
          </a:p>
          <a:p>
            <a:pPr marL="674370" lvl="1"/>
            <a:r>
              <a:rPr lang="en-US" dirty="0" smtClean="0"/>
              <a:t>Unusual numbering system</a:t>
            </a:r>
          </a:p>
          <a:p>
            <a:pPr marL="674370" lvl="1"/>
            <a:r>
              <a:rPr lang="en-US" dirty="0" smtClean="0"/>
              <a:t>Reject files B1-B9, then F16 down to F1</a:t>
            </a:r>
          </a:p>
          <a:p>
            <a:endParaRPr lang="en-US" dirty="0"/>
          </a:p>
        </p:txBody>
      </p:sp>
      <p:pic>
        <p:nvPicPr>
          <p:cNvPr id="4" name="Picture 3" descr="Grant Collection Move In.jpg"/>
          <p:cNvPicPr>
            <a:picLocks noChangeAspect="1"/>
          </p:cNvPicPr>
          <p:nvPr/>
        </p:nvPicPr>
        <p:blipFill>
          <a:blip r:embed="rId2" cstate="print"/>
          <a:stretch>
            <a:fillRect/>
          </a:stretch>
        </p:blipFill>
        <p:spPr>
          <a:xfrm>
            <a:off x="5334000" y="1676400"/>
            <a:ext cx="3200400" cy="25964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68288"/>
            <a:ext cx="6629400" cy="1143000"/>
          </a:xfrm>
        </p:spPr>
        <p:txBody>
          <a:bodyPr/>
          <a:lstStyle/>
          <a:p>
            <a:r>
              <a:rPr lang="en-US" dirty="0" smtClean="0"/>
              <a:t>Papers of Ulysses S. Grant</a:t>
            </a:r>
            <a:endParaRPr lang="en-US" dirty="0"/>
          </a:p>
        </p:txBody>
      </p:sp>
      <p:sp>
        <p:nvSpPr>
          <p:cNvPr id="4" name="Rectangle 3"/>
          <p:cNvSpPr/>
          <p:nvPr/>
        </p:nvSpPr>
        <p:spPr>
          <a:xfrm>
            <a:off x="5486400" y="2270879"/>
            <a:ext cx="2895600" cy="3139321"/>
          </a:xfrm>
          <a:prstGeom prst="rect">
            <a:avLst/>
          </a:prstGeom>
        </p:spPr>
        <p:txBody>
          <a:bodyPr wrap="square">
            <a:spAutoFit/>
          </a:bodyPr>
          <a:lstStyle/>
          <a:p>
            <a:endParaRPr lang="en-US" b="1" i="1" dirty="0" smtClean="0"/>
          </a:p>
          <a:p>
            <a:r>
              <a:rPr lang="en-US" dirty="0" smtClean="0"/>
              <a:t>Separating the editorial function from the organization charged with maintaining the collection:</a:t>
            </a:r>
          </a:p>
          <a:p>
            <a:endParaRPr lang="en-US" dirty="0" smtClean="0"/>
          </a:p>
          <a:p>
            <a:r>
              <a:rPr lang="en-US" dirty="0" smtClean="0"/>
              <a:t>150 boxes of USGA Organization Records</a:t>
            </a:r>
          </a:p>
          <a:p>
            <a:endParaRPr lang="en-US" dirty="0" smtClean="0"/>
          </a:p>
          <a:p>
            <a:r>
              <a:rPr lang="en-US" dirty="0" smtClean="0"/>
              <a:t>20 boxes of memorabilia/scrapbooks</a:t>
            </a:r>
          </a:p>
        </p:txBody>
      </p:sp>
      <p:pic>
        <p:nvPicPr>
          <p:cNvPr id="5" name="Picture 7" descr="Open House for Ulysses S. Grant Papers"/>
          <p:cNvPicPr>
            <a:picLocks noChangeAspect="1" noChangeArrowheads="1"/>
          </p:cNvPicPr>
          <p:nvPr/>
        </p:nvPicPr>
        <p:blipFill>
          <a:blip r:embed="rId2" cstate="print"/>
          <a:srcRect/>
          <a:stretch>
            <a:fillRect/>
          </a:stretch>
        </p:blipFill>
        <p:spPr bwMode="auto">
          <a:xfrm>
            <a:off x="685800" y="2362200"/>
            <a:ext cx="4389234" cy="2918841"/>
          </a:xfrm>
          <a:prstGeom prst="rect">
            <a:avLst/>
          </a:prstGeom>
          <a:noFill/>
        </p:spPr>
      </p:pic>
      <p:sp>
        <p:nvSpPr>
          <p:cNvPr id="6" name="Rectangle 5"/>
          <p:cNvSpPr/>
          <p:nvPr/>
        </p:nvSpPr>
        <p:spPr>
          <a:xfrm>
            <a:off x="762000" y="1752600"/>
            <a:ext cx="4241930" cy="369332"/>
          </a:xfrm>
          <a:prstGeom prst="rect">
            <a:avLst/>
          </a:prstGeom>
        </p:spPr>
        <p:txBody>
          <a:bodyPr wrap="none">
            <a:spAutoFit/>
          </a:bodyPr>
          <a:lstStyle/>
          <a:p>
            <a:r>
              <a:rPr lang="en-US" b="1" i="1" dirty="0" smtClean="0"/>
              <a:t>Papers</a:t>
            </a:r>
            <a:r>
              <a:rPr lang="en-US" b="1" dirty="0" smtClean="0"/>
              <a:t> files vs. U.S. Grant Association Files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Papers of Ulysses S. Grant</a:t>
            </a:r>
            <a:endParaRPr lang="en-US" dirty="0"/>
          </a:p>
        </p:txBody>
      </p:sp>
      <p:sp>
        <p:nvSpPr>
          <p:cNvPr id="4" name="Rectangle 3"/>
          <p:cNvSpPr/>
          <p:nvPr/>
        </p:nvSpPr>
        <p:spPr>
          <a:xfrm>
            <a:off x="685800" y="1676400"/>
            <a:ext cx="6172200" cy="3416320"/>
          </a:xfrm>
          <a:prstGeom prst="rect">
            <a:avLst/>
          </a:prstGeom>
        </p:spPr>
        <p:txBody>
          <a:bodyPr wrap="square">
            <a:spAutoFit/>
          </a:bodyPr>
          <a:lstStyle/>
          <a:p>
            <a:pPr>
              <a:buNone/>
            </a:pPr>
            <a:r>
              <a:rPr lang="en-US" b="1" dirty="0" smtClean="0"/>
              <a:t>Inventories-Unpublished</a:t>
            </a:r>
          </a:p>
          <a:p>
            <a:pPr>
              <a:buNone/>
            </a:pPr>
            <a:endParaRPr lang="en-US" b="1" dirty="0" smtClean="0"/>
          </a:p>
          <a:p>
            <a:pPr>
              <a:buNone/>
            </a:pPr>
            <a:r>
              <a:rPr lang="en-US" dirty="0" smtClean="0"/>
              <a:t>Comprehensive inventory of the Reject files </a:t>
            </a:r>
          </a:p>
          <a:p>
            <a:pPr>
              <a:buNone/>
            </a:pPr>
            <a:r>
              <a:rPr lang="en-US" dirty="0" smtClean="0"/>
              <a:t>(renamed Unpublished files)</a:t>
            </a:r>
          </a:p>
          <a:p>
            <a:pPr>
              <a:buNone/>
            </a:pPr>
            <a:endParaRPr lang="en-US" dirty="0" smtClean="0"/>
          </a:p>
          <a:p>
            <a:pPr>
              <a:buNone/>
            </a:pPr>
            <a:r>
              <a:rPr lang="en-US" dirty="0" smtClean="0"/>
              <a:t>105 drawers of correspondence: over 60,000 items</a:t>
            </a:r>
          </a:p>
          <a:p>
            <a:pPr>
              <a:buNone/>
            </a:pPr>
            <a:endParaRPr lang="en-US" dirty="0" smtClean="0"/>
          </a:p>
          <a:p>
            <a:pPr>
              <a:buNone/>
            </a:pPr>
            <a:r>
              <a:rPr lang="en-US" dirty="0" smtClean="0"/>
              <a:t>Folder level-inventory: Creator, recipient, date</a:t>
            </a:r>
          </a:p>
          <a:p>
            <a:pPr>
              <a:buNone/>
            </a:pPr>
            <a:endParaRPr lang="en-US" dirty="0" smtClean="0"/>
          </a:p>
          <a:p>
            <a:pPr>
              <a:buNone/>
            </a:pPr>
            <a:r>
              <a:rPr lang="en-US" dirty="0" smtClean="0"/>
              <a:t>Multiple folders/letter:</a:t>
            </a:r>
          </a:p>
          <a:p>
            <a:pPr>
              <a:buNone/>
            </a:pPr>
            <a:r>
              <a:rPr lang="en-US" dirty="0" smtClean="0"/>
              <a:t>	Endorsements</a:t>
            </a:r>
          </a:p>
          <a:p>
            <a:pPr>
              <a:buNone/>
            </a:pPr>
            <a:r>
              <a:rPr lang="en-US" dirty="0" smtClean="0"/>
              <a:t>	Letter book copies</a:t>
            </a:r>
          </a:p>
        </p:txBody>
      </p:sp>
      <p:pic>
        <p:nvPicPr>
          <p:cNvPr id="5" name="Picture 4" descr="June 29 ltr 1.jpg"/>
          <p:cNvPicPr>
            <a:picLocks noChangeAspect="1"/>
          </p:cNvPicPr>
          <p:nvPr/>
        </p:nvPicPr>
        <p:blipFill>
          <a:blip r:embed="rId2" cstate="print"/>
          <a:stretch>
            <a:fillRect/>
          </a:stretch>
        </p:blipFill>
        <p:spPr>
          <a:xfrm>
            <a:off x="5791200" y="2133600"/>
            <a:ext cx="2636685" cy="335120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Rectangle 2"/>
          <p:cNvSpPr/>
          <p:nvPr/>
        </p:nvSpPr>
        <p:spPr>
          <a:xfrm>
            <a:off x="5105400" y="2895600"/>
            <a:ext cx="3429000" cy="2031325"/>
          </a:xfrm>
          <a:prstGeom prst="rect">
            <a:avLst/>
          </a:prstGeom>
        </p:spPr>
        <p:txBody>
          <a:bodyPr wrap="square">
            <a:spAutoFit/>
          </a:bodyPr>
          <a:lstStyle/>
          <a:p>
            <a:pPr>
              <a:buNone/>
            </a:pPr>
            <a:r>
              <a:rPr lang="en-US" b="1" dirty="0" smtClean="0"/>
              <a:t>Database</a:t>
            </a:r>
          </a:p>
          <a:p>
            <a:pPr>
              <a:buFont typeface="Arial" pitchFamily="34" charset="0"/>
              <a:buChar char="•"/>
            </a:pPr>
            <a:r>
              <a:rPr lang="en-US" dirty="0" smtClean="0"/>
              <a:t>In-house built for CPRC collections</a:t>
            </a:r>
          </a:p>
          <a:p>
            <a:pPr>
              <a:buFont typeface="Arial" pitchFamily="34" charset="0"/>
              <a:buChar char="•"/>
            </a:pPr>
            <a:r>
              <a:rPr lang="en-US" dirty="0" smtClean="0"/>
              <a:t>Folder-level, linear text searching</a:t>
            </a:r>
          </a:p>
          <a:p>
            <a:pPr>
              <a:buFont typeface="Arial" pitchFamily="34" charset="0"/>
              <a:buChar char="•"/>
            </a:pPr>
            <a:r>
              <a:rPr lang="en-US" dirty="0" smtClean="0"/>
              <a:t>No metadata</a:t>
            </a:r>
          </a:p>
          <a:p>
            <a:pPr>
              <a:buFont typeface="Arial" pitchFamily="34" charset="0"/>
              <a:buChar char="•"/>
            </a:pPr>
            <a:r>
              <a:rPr lang="en-US" dirty="0" smtClean="0"/>
              <a:t>Correspondent “Initial Key” provided</a:t>
            </a:r>
          </a:p>
        </p:txBody>
      </p:sp>
      <p:pic>
        <p:nvPicPr>
          <p:cNvPr id="4" name="Content Placeholder 6"/>
          <p:cNvPicPr>
            <a:picLocks/>
          </p:cNvPicPr>
          <p:nvPr/>
        </p:nvPicPr>
        <p:blipFill>
          <a:blip r:embed="rId2" cstate="print"/>
          <a:srcRect/>
          <a:stretch>
            <a:fillRect/>
          </a:stretch>
        </p:blipFill>
        <p:spPr bwMode="auto">
          <a:xfrm>
            <a:off x="609600" y="1828800"/>
            <a:ext cx="4343400" cy="3962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Rectangle 2"/>
          <p:cNvSpPr/>
          <p:nvPr/>
        </p:nvSpPr>
        <p:spPr>
          <a:xfrm>
            <a:off x="609600" y="1828800"/>
            <a:ext cx="3962400" cy="3416320"/>
          </a:xfrm>
          <a:prstGeom prst="rect">
            <a:avLst/>
          </a:prstGeom>
        </p:spPr>
        <p:txBody>
          <a:bodyPr wrap="square">
            <a:spAutoFit/>
          </a:bodyPr>
          <a:lstStyle/>
          <a:p>
            <a:pPr>
              <a:buNone/>
            </a:pPr>
            <a:r>
              <a:rPr lang="en-US" b="1" dirty="0" smtClean="0"/>
              <a:t>Cataloging</a:t>
            </a:r>
          </a:p>
          <a:p>
            <a:pPr>
              <a:buNone/>
            </a:pPr>
            <a:endParaRPr lang="en-US" dirty="0" smtClean="0"/>
          </a:p>
          <a:p>
            <a:pPr>
              <a:buNone/>
            </a:pPr>
            <a:r>
              <a:rPr lang="en-US" dirty="0" smtClean="0"/>
              <a:t>100 boxes </a:t>
            </a:r>
          </a:p>
          <a:p>
            <a:pPr>
              <a:buNone/>
            </a:pPr>
            <a:endParaRPr lang="en-US" dirty="0" smtClean="0"/>
          </a:p>
          <a:p>
            <a:pPr>
              <a:buNone/>
            </a:pPr>
            <a:r>
              <a:rPr lang="en-US" dirty="0" smtClean="0"/>
              <a:t>4,000 volumes of books</a:t>
            </a:r>
          </a:p>
          <a:p>
            <a:pPr>
              <a:buNone/>
            </a:pPr>
            <a:endParaRPr lang="en-US" dirty="0" smtClean="0"/>
          </a:p>
          <a:p>
            <a:pPr>
              <a:buNone/>
            </a:pPr>
            <a:r>
              <a:rPr lang="en-US" dirty="0" smtClean="0"/>
              <a:t>1,100 individual titles</a:t>
            </a:r>
          </a:p>
          <a:p>
            <a:pPr>
              <a:buNone/>
            </a:pPr>
            <a:endParaRPr lang="en-US" dirty="0" smtClean="0"/>
          </a:p>
          <a:p>
            <a:pPr>
              <a:buNone/>
            </a:pPr>
            <a:r>
              <a:rPr lang="en-US" dirty="0" smtClean="0"/>
              <a:t>Approx. 3 months to catalog</a:t>
            </a:r>
          </a:p>
          <a:p>
            <a:pPr>
              <a:buNone/>
            </a:pPr>
            <a:endParaRPr lang="en-US" dirty="0" smtClean="0"/>
          </a:p>
          <a:p>
            <a:pPr>
              <a:buNone/>
            </a:pPr>
            <a:r>
              <a:rPr lang="en-US" dirty="0" smtClean="0"/>
              <a:t>Shelved and made available immediately (non-circulating)</a:t>
            </a:r>
          </a:p>
        </p:txBody>
      </p:sp>
      <p:pic>
        <p:nvPicPr>
          <p:cNvPr id="4" name="Picture 3" descr="Grant Collection Pictures 002.jpg"/>
          <p:cNvPicPr>
            <a:picLocks noChangeAspect="1"/>
          </p:cNvPicPr>
          <p:nvPr/>
        </p:nvPicPr>
        <p:blipFill>
          <a:blip r:embed="rId2" cstate="print"/>
          <a:stretch>
            <a:fillRect/>
          </a:stretch>
        </p:blipFill>
        <p:spPr>
          <a:xfrm>
            <a:off x="4953000" y="2971800"/>
            <a:ext cx="3454400" cy="2590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3" name="Rectangle 2"/>
          <p:cNvSpPr/>
          <p:nvPr/>
        </p:nvSpPr>
        <p:spPr>
          <a:xfrm>
            <a:off x="5105400" y="2194679"/>
            <a:ext cx="3429000" cy="2585323"/>
          </a:xfrm>
          <a:prstGeom prst="rect">
            <a:avLst/>
          </a:prstGeom>
        </p:spPr>
        <p:txBody>
          <a:bodyPr wrap="square">
            <a:spAutoFit/>
          </a:bodyPr>
          <a:lstStyle/>
          <a:p>
            <a:r>
              <a:rPr lang="en-US" b="1" dirty="0" smtClean="0"/>
              <a:t>Digital Collections</a:t>
            </a:r>
          </a:p>
          <a:p>
            <a:endParaRPr lang="en-US" b="1" dirty="0" smtClean="0"/>
          </a:p>
          <a:p>
            <a:r>
              <a:rPr lang="en-US" dirty="0" smtClean="0"/>
              <a:t>31 volumes of </a:t>
            </a:r>
            <a:r>
              <a:rPr lang="en-US" i="1" dirty="0" smtClean="0"/>
              <a:t>The Papers</a:t>
            </a:r>
            <a:endParaRPr lang="en-US" dirty="0" smtClean="0"/>
          </a:p>
          <a:p>
            <a:r>
              <a:rPr lang="en-US" dirty="0" smtClean="0"/>
              <a:t>11 Political Cartoons</a:t>
            </a:r>
          </a:p>
          <a:p>
            <a:r>
              <a:rPr lang="en-US" dirty="0" smtClean="0"/>
              <a:t>14 Pieces of Sheet Music</a:t>
            </a:r>
          </a:p>
          <a:p>
            <a:r>
              <a:rPr lang="en-US" dirty="0" smtClean="0"/>
              <a:t>100 Photographs</a:t>
            </a:r>
          </a:p>
          <a:p>
            <a:endParaRPr lang="en-US" dirty="0" smtClean="0"/>
          </a:p>
          <a:p>
            <a:r>
              <a:rPr lang="en-US" dirty="0" err="1" smtClean="0"/>
              <a:t>CONTENTdm</a:t>
            </a:r>
            <a:endParaRPr lang="en-US" dirty="0" smtClean="0"/>
          </a:p>
          <a:p>
            <a:endParaRPr lang="en-US" dirty="0" smtClean="0"/>
          </a:p>
        </p:txBody>
      </p:sp>
      <p:pic>
        <p:nvPicPr>
          <p:cNvPr id="3074" name="Picture 2"/>
          <p:cNvPicPr>
            <a:picLocks noChangeAspect="1" noChangeArrowheads="1"/>
          </p:cNvPicPr>
          <p:nvPr/>
        </p:nvPicPr>
        <p:blipFill>
          <a:blip r:embed="rId2" cstate="print"/>
          <a:srcRect/>
          <a:stretch>
            <a:fillRect/>
          </a:stretch>
        </p:blipFill>
        <p:spPr bwMode="auto">
          <a:xfrm>
            <a:off x="609600" y="1676400"/>
            <a:ext cx="4248150" cy="42481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of Ulysses S. Grant</a:t>
            </a:r>
            <a:endParaRPr lang="en-US" dirty="0"/>
          </a:p>
        </p:txBody>
      </p:sp>
      <p:sp>
        <p:nvSpPr>
          <p:cNvPr id="4" name="Rectangle 3"/>
          <p:cNvSpPr/>
          <p:nvPr/>
        </p:nvSpPr>
        <p:spPr>
          <a:xfrm>
            <a:off x="457200" y="1905000"/>
            <a:ext cx="2971800" cy="1200329"/>
          </a:xfrm>
          <a:prstGeom prst="rect">
            <a:avLst/>
          </a:prstGeom>
        </p:spPr>
        <p:txBody>
          <a:bodyPr wrap="square">
            <a:spAutoFit/>
          </a:bodyPr>
          <a:lstStyle/>
          <a:p>
            <a:r>
              <a:rPr lang="en-US" b="1" dirty="0" smtClean="0"/>
              <a:t>Upcoming Digital Projects:</a:t>
            </a:r>
          </a:p>
          <a:p>
            <a:endParaRPr lang="en-US" dirty="0" smtClean="0"/>
          </a:p>
          <a:p>
            <a:r>
              <a:rPr lang="en-US" dirty="0" smtClean="0"/>
              <a:t>Original Correspondence</a:t>
            </a:r>
          </a:p>
          <a:p>
            <a:r>
              <a:rPr lang="en-US" dirty="0" smtClean="0"/>
              <a:t>Babcock Diaries</a:t>
            </a:r>
          </a:p>
        </p:txBody>
      </p:sp>
      <p:pic>
        <p:nvPicPr>
          <p:cNvPr id="4098" name="Picture 2" descr="N:\US Grant Association\Babcock Journal Image.jpg"/>
          <p:cNvPicPr>
            <a:picLocks noChangeAspect="1" noChangeArrowheads="1"/>
          </p:cNvPicPr>
          <p:nvPr/>
        </p:nvPicPr>
        <p:blipFill>
          <a:blip r:embed="rId2" cstate="print"/>
          <a:srcRect/>
          <a:stretch>
            <a:fillRect/>
          </a:stretch>
        </p:blipFill>
        <p:spPr bwMode="auto">
          <a:xfrm>
            <a:off x="3962400" y="2057400"/>
            <a:ext cx="4622800" cy="3698875"/>
          </a:xfrm>
          <a:prstGeom prst="rect">
            <a:avLst/>
          </a:prstGeom>
          <a:noFill/>
        </p:spPr>
      </p:pic>
      <p:pic>
        <p:nvPicPr>
          <p:cNvPr id="4100" name="Picture 4" descr="N:\US Grant Association\JDG to Hellen 26 April 1874_1.jpg"/>
          <p:cNvPicPr>
            <a:picLocks noChangeAspect="1" noChangeArrowheads="1"/>
          </p:cNvPicPr>
          <p:nvPr/>
        </p:nvPicPr>
        <p:blipFill>
          <a:blip r:embed="rId3" cstate="print"/>
          <a:srcRect/>
          <a:stretch>
            <a:fillRect/>
          </a:stretch>
        </p:blipFill>
        <p:spPr bwMode="auto">
          <a:xfrm>
            <a:off x="685800" y="3429000"/>
            <a:ext cx="2867025" cy="228460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Documents and Settings\rsemmes\Desktop\Grant Shawl.jpg"/>
          <p:cNvPicPr>
            <a:picLocks noChangeAspect="1" noChangeArrowheads="1"/>
          </p:cNvPicPr>
          <p:nvPr/>
        </p:nvPicPr>
        <p:blipFill>
          <a:blip r:embed="rId3" cstate="print"/>
          <a:srcRect/>
          <a:stretch>
            <a:fillRect/>
          </a:stretch>
        </p:blipFill>
        <p:spPr bwMode="auto">
          <a:xfrm>
            <a:off x="6096000" y="4114800"/>
            <a:ext cx="2451100" cy="1838325"/>
          </a:xfrm>
          <a:prstGeom prst="rect">
            <a:avLst/>
          </a:prstGeom>
          <a:noFill/>
        </p:spPr>
      </p:pic>
      <p:graphicFrame>
        <p:nvGraphicFramePr>
          <p:cNvPr id="5124" name="Object 4"/>
          <p:cNvGraphicFramePr>
            <a:graphicFrameLocks noChangeAspect="1"/>
          </p:cNvGraphicFramePr>
          <p:nvPr/>
        </p:nvGraphicFramePr>
        <p:xfrm>
          <a:off x="4267200" y="3200400"/>
          <a:ext cx="2097802" cy="2717800"/>
        </p:xfrm>
        <a:graphic>
          <a:graphicData uri="http://schemas.openxmlformats.org/presentationml/2006/ole">
            <p:oleObj spid="_x0000_s5124" name="Acrobat Document" r:id="rId4" imgW="5148000" imgH="6669000" progId="AcroExch.Document.7">
              <p:embed/>
            </p:oleObj>
          </a:graphicData>
        </a:graphic>
      </p:graphicFrame>
      <p:pic>
        <p:nvPicPr>
          <p:cNvPr id="5123" name="Picture 3" descr="N:\US Grant Association\Grant Memoir Cover Photos\Books1.jpeg"/>
          <p:cNvPicPr>
            <a:picLocks noChangeAspect="1" noChangeArrowheads="1"/>
          </p:cNvPicPr>
          <p:nvPr/>
        </p:nvPicPr>
        <p:blipFill>
          <a:blip r:embed="rId5" cstate="print"/>
          <a:srcRect/>
          <a:stretch>
            <a:fillRect/>
          </a:stretch>
        </p:blipFill>
        <p:spPr bwMode="auto">
          <a:xfrm>
            <a:off x="2514600" y="2819400"/>
            <a:ext cx="1971675" cy="2314575"/>
          </a:xfrm>
          <a:prstGeom prst="rect">
            <a:avLst/>
          </a:prstGeom>
          <a:noFill/>
        </p:spPr>
      </p:pic>
      <p:sp>
        <p:nvSpPr>
          <p:cNvPr id="2" name="Title 1"/>
          <p:cNvSpPr>
            <a:spLocks noGrp="1"/>
          </p:cNvSpPr>
          <p:nvPr>
            <p:ph type="title"/>
          </p:nvPr>
        </p:nvSpPr>
        <p:spPr/>
        <p:txBody>
          <a:bodyPr/>
          <a:lstStyle/>
          <a:p>
            <a:r>
              <a:rPr lang="en-US" dirty="0" smtClean="0"/>
              <a:t>Papers of Ulysses S. Grant</a:t>
            </a:r>
            <a:endParaRPr lang="en-US" dirty="0"/>
          </a:p>
        </p:txBody>
      </p:sp>
      <p:pic>
        <p:nvPicPr>
          <p:cNvPr id="5122" name="Picture 2" descr="N:\US Grant Association\Mitchell Yockelson\CDV-Grant, Welles, and President Johnson (USG-1122).jpg"/>
          <p:cNvPicPr>
            <a:picLocks noChangeAspect="1" noChangeArrowheads="1"/>
          </p:cNvPicPr>
          <p:nvPr/>
        </p:nvPicPr>
        <p:blipFill>
          <a:blip r:embed="rId6" cstate="print"/>
          <a:srcRect/>
          <a:stretch>
            <a:fillRect/>
          </a:stretch>
        </p:blipFill>
        <p:spPr bwMode="auto">
          <a:xfrm>
            <a:off x="685800" y="1676400"/>
            <a:ext cx="1970087" cy="3127375"/>
          </a:xfrm>
          <a:prstGeom prst="rect">
            <a:avLst/>
          </a:prstGeom>
          <a:noFill/>
        </p:spPr>
      </p:pic>
      <p:sp>
        <p:nvSpPr>
          <p:cNvPr id="7" name="TextBox 6"/>
          <p:cNvSpPr txBox="1"/>
          <p:nvPr/>
        </p:nvSpPr>
        <p:spPr>
          <a:xfrm>
            <a:off x="2819400" y="1905000"/>
            <a:ext cx="5924507" cy="369332"/>
          </a:xfrm>
          <a:prstGeom prst="rect">
            <a:avLst/>
          </a:prstGeom>
          <a:noFill/>
        </p:spPr>
        <p:txBody>
          <a:bodyPr wrap="none" rtlCol="0">
            <a:spAutoFit/>
          </a:bodyPr>
          <a:lstStyle/>
          <a:p>
            <a:r>
              <a:rPr lang="en-US" dirty="0" smtClean="0"/>
              <a:t>Challenges remain as we adapt to this new type of collection.</a:t>
            </a:r>
            <a:endParaRPr lang="en-US" dirty="0"/>
          </a:p>
        </p:txBody>
      </p:sp>
    </p:spTree>
  </p:cSld>
  <p:clrMapOvr>
    <a:masterClrMapping/>
  </p:clrMapOvr>
</p:sld>
</file>

<file path=ppt/theme/theme1.xml><?xml version="1.0" encoding="utf-8"?>
<a:theme xmlns:a="http://schemas.openxmlformats.org/drawingml/2006/main" name="MSU Libraries Powerpoint Theme Template">
  <a:themeElements>
    <a:clrScheme name="MSU Library">
      <a:dk1>
        <a:sysClr val="windowText" lastClr="000000"/>
      </a:dk1>
      <a:lt1>
        <a:sysClr val="window" lastClr="FFFFFF"/>
      </a:lt1>
      <a:dk2>
        <a:srgbClr val="3F3F3F"/>
      </a:dk2>
      <a:lt2>
        <a:srgbClr val="F2F2F2"/>
      </a:lt2>
      <a:accent1>
        <a:srgbClr val="580000"/>
      </a:accent1>
      <a:accent2>
        <a:srgbClr val="3A1D00"/>
      </a:accent2>
      <a:accent3>
        <a:srgbClr val="996633"/>
      </a:accent3>
      <a:accent4>
        <a:srgbClr val="E36C09"/>
      </a:accent4>
      <a:accent5>
        <a:srgbClr val="C4BD97"/>
      </a:accent5>
      <a:accent6>
        <a:srgbClr val="366092"/>
      </a:accent6>
      <a:hlink>
        <a:srgbClr val="366092"/>
      </a:hlink>
      <a:folHlink>
        <a:srgbClr val="779E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MSU Libraries Powerpoint Theme Template</Template>
  <TotalTime>65</TotalTime>
  <Words>414</Words>
  <Application>Microsoft Office PowerPoint</Application>
  <PresentationFormat>On-screen Show (4:3)</PresentationFormat>
  <Paragraphs>90</Paragraphs>
  <Slides>13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MSU Libraries Powerpoint Theme Template</vt:lpstr>
      <vt:lpstr>Acrobat Document</vt:lpstr>
      <vt:lpstr>“Issues and Challenges of Maintaining The Papers of Ulysses Grant Collection: From Editors to Archivists”</vt:lpstr>
      <vt:lpstr>Papers of Ulysses S. Grant</vt:lpstr>
      <vt:lpstr>Papers of Ulysses S. Grant</vt:lpstr>
      <vt:lpstr>Papers of Ulysses S. Grant</vt:lpstr>
      <vt:lpstr>Papers of Ulysses S. Grant</vt:lpstr>
      <vt:lpstr>Papers of Ulysses S. Grant</vt:lpstr>
      <vt:lpstr>Papers of Ulysses S. Grant</vt:lpstr>
      <vt:lpstr>Papers of Ulysses S. Grant</vt:lpstr>
      <vt:lpstr>Papers of Ulysses S. Grant</vt:lpstr>
      <vt:lpstr>Papers of Ulysses S. Grant</vt:lpstr>
      <vt:lpstr>Papers of Ulysses S. Grant</vt:lpstr>
      <vt:lpstr>Papers of Ulysses S. Grant</vt:lpstr>
      <vt:lpstr>Papers of Ulysses S. Grant</vt:lpstr>
    </vt:vector>
  </TitlesOfParts>
  <Company>MSU Libraries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and Challenges of Maintaining The Papers of Ulysses Grant Collection: From Editors to Archivists”</dc:title>
  <dc:creator>rsemmes</dc:creator>
  <cp:lastModifiedBy>boundj</cp:lastModifiedBy>
  <cp:revision>8</cp:revision>
  <dcterms:created xsi:type="dcterms:W3CDTF">2012-04-20T13:58:24Z</dcterms:created>
  <dcterms:modified xsi:type="dcterms:W3CDTF">2012-05-04T01:25:28Z</dcterms:modified>
</cp:coreProperties>
</file>