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handoutMasterIdLst>
    <p:handoutMasterId r:id="rId33"/>
  </p:handoutMasterIdLst>
  <p:sldIdLst>
    <p:sldId id="256" r:id="rId3"/>
    <p:sldId id="266" r:id="rId4"/>
    <p:sldId id="257" r:id="rId5"/>
    <p:sldId id="261" r:id="rId6"/>
    <p:sldId id="262" r:id="rId7"/>
    <p:sldId id="273" r:id="rId8"/>
    <p:sldId id="274" r:id="rId9"/>
    <p:sldId id="275" r:id="rId10"/>
    <p:sldId id="276" r:id="rId11"/>
    <p:sldId id="279" r:id="rId12"/>
    <p:sldId id="281" r:id="rId13"/>
    <p:sldId id="280" r:id="rId14"/>
    <p:sldId id="263" r:id="rId15"/>
    <p:sldId id="264" r:id="rId16"/>
    <p:sldId id="270" r:id="rId17"/>
    <p:sldId id="278" r:id="rId18"/>
    <p:sldId id="286" r:id="rId19"/>
    <p:sldId id="277" r:id="rId20"/>
    <p:sldId id="258" r:id="rId21"/>
    <p:sldId id="285" r:id="rId22"/>
    <p:sldId id="268" r:id="rId23"/>
    <p:sldId id="265" r:id="rId24"/>
    <p:sldId id="267" r:id="rId25"/>
    <p:sldId id="269" r:id="rId26"/>
    <p:sldId id="271" r:id="rId27"/>
    <p:sldId id="287" r:id="rId28"/>
    <p:sldId id="272" r:id="rId29"/>
    <p:sldId id="283" r:id="rId30"/>
    <p:sldId id="282" r:id="rId31"/>
  </p:sldIdLst>
  <p:sldSz cx="9144000" cy="6858000" type="screen4x3"/>
  <p:notesSz cx="7016750" cy="9309100"/>
  <p:defaultTex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8E4700"/>
    <a:srgbClr val="996633"/>
    <a:srgbClr val="663300"/>
    <a:srgbClr val="906030"/>
    <a:srgbClr val="A25100"/>
    <a:srgbClr val="993300"/>
    <a:srgbClr val="FFE38B"/>
    <a:srgbClr val="FFD54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79196" autoAdjust="0"/>
  </p:normalViewPr>
  <p:slideViewPr>
    <p:cSldViewPr>
      <p:cViewPr>
        <p:scale>
          <a:sx n="107" d="100"/>
          <a:sy n="107" d="100"/>
        </p:scale>
        <p:origin x="-1080" y="60"/>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544" y="-84"/>
      </p:cViewPr>
      <p:guideLst>
        <p:guide orient="horz" pos="2932"/>
        <p:guide pos="221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5455"/>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sz="quarter" idx="1"/>
          </p:nvPr>
        </p:nvSpPr>
        <p:spPr>
          <a:xfrm>
            <a:off x="3974534" y="0"/>
            <a:ext cx="3040592" cy="465455"/>
          </a:xfrm>
          <a:prstGeom prst="rect">
            <a:avLst/>
          </a:prstGeom>
        </p:spPr>
        <p:txBody>
          <a:bodyPr vert="horz" lIns="93287" tIns="46644" rIns="93287" bIns="46644" rtlCol="0"/>
          <a:lstStyle>
            <a:lvl1pPr algn="r">
              <a:defRPr sz="1200"/>
            </a:lvl1pPr>
          </a:lstStyle>
          <a:p>
            <a:fld id="{232CB645-EC23-434F-8AAC-DE2ABB0FD392}" type="datetimeFigureOut">
              <a:rPr lang="en-US" smtClean="0"/>
              <a:pPr/>
              <a:t>5/15/2012</a:t>
            </a:fld>
            <a:endParaRPr lang="en-US"/>
          </a:p>
        </p:txBody>
      </p:sp>
      <p:sp>
        <p:nvSpPr>
          <p:cNvPr id="4" name="Footer Placeholder 3"/>
          <p:cNvSpPr>
            <a:spLocks noGrp="1"/>
          </p:cNvSpPr>
          <p:nvPr>
            <p:ph type="ftr" sz="quarter" idx="2"/>
          </p:nvPr>
        </p:nvSpPr>
        <p:spPr>
          <a:xfrm>
            <a:off x="0" y="8842029"/>
            <a:ext cx="3040592" cy="465455"/>
          </a:xfrm>
          <a:prstGeom prst="rect">
            <a:avLst/>
          </a:prstGeom>
        </p:spPr>
        <p:txBody>
          <a:bodyPr vert="horz" lIns="93287" tIns="46644" rIns="93287" bIns="46644" rtlCol="0" anchor="b"/>
          <a:lstStyle>
            <a:lvl1pPr algn="l">
              <a:defRPr sz="1200"/>
            </a:lvl1pPr>
          </a:lstStyle>
          <a:p>
            <a:endParaRPr lang="en-US"/>
          </a:p>
        </p:txBody>
      </p:sp>
      <p:sp>
        <p:nvSpPr>
          <p:cNvPr id="5" name="Slide Number Placeholder 4"/>
          <p:cNvSpPr>
            <a:spLocks noGrp="1"/>
          </p:cNvSpPr>
          <p:nvPr>
            <p:ph type="sldNum" sz="quarter" idx="3"/>
          </p:nvPr>
        </p:nvSpPr>
        <p:spPr>
          <a:xfrm>
            <a:off x="3974534" y="8842029"/>
            <a:ext cx="3040592" cy="465455"/>
          </a:xfrm>
          <a:prstGeom prst="rect">
            <a:avLst/>
          </a:prstGeom>
        </p:spPr>
        <p:txBody>
          <a:bodyPr vert="horz" lIns="93287" tIns="46644" rIns="93287" bIns="46644" rtlCol="0" anchor="b"/>
          <a:lstStyle>
            <a:lvl1pPr algn="r">
              <a:defRPr sz="1200"/>
            </a:lvl1pPr>
          </a:lstStyle>
          <a:p>
            <a:fld id="{F54B0F4A-F02A-4F4F-BE5F-04764BAF1E00}" type="slidenum">
              <a:rPr lang="en-US" smtClean="0"/>
              <a:pPr/>
              <a:t>‹#›</a:t>
            </a:fld>
            <a:endParaRPr lang="en-US"/>
          </a:p>
        </p:txBody>
      </p:sp>
    </p:spTree>
    <p:extLst>
      <p:ext uri="{BB962C8B-B14F-4D97-AF65-F5344CB8AC3E}">
        <p14:creationId xmlns="" xmlns:p14="http://schemas.microsoft.com/office/powerpoint/2010/main" val="4197464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5455"/>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4534" y="0"/>
            <a:ext cx="3040592" cy="465455"/>
          </a:xfrm>
          <a:prstGeom prst="rect">
            <a:avLst/>
          </a:prstGeom>
        </p:spPr>
        <p:txBody>
          <a:bodyPr vert="horz" lIns="93287" tIns="46644" rIns="93287" bIns="46644" rtlCol="0"/>
          <a:lstStyle>
            <a:lvl1pPr algn="r">
              <a:defRPr sz="1200"/>
            </a:lvl1pPr>
          </a:lstStyle>
          <a:p>
            <a:fld id="{A4055961-304E-43ED-922A-74AD92EB0C20}" type="datetimeFigureOut">
              <a:rPr lang="en-US" smtClean="0"/>
              <a:pPr/>
              <a:t>5/15/2012</a:t>
            </a:fld>
            <a:endParaRPr lang="en-US"/>
          </a:p>
        </p:txBody>
      </p:sp>
      <p:sp>
        <p:nvSpPr>
          <p:cNvPr id="4" name="Slide Image Placeholder 3"/>
          <p:cNvSpPr>
            <a:spLocks noGrp="1" noRot="1" noChangeAspect="1"/>
          </p:cNvSpPr>
          <p:nvPr>
            <p:ph type="sldImg" idx="2"/>
          </p:nvPr>
        </p:nvSpPr>
        <p:spPr>
          <a:xfrm>
            <a:off x="1181100" y="698500"/>
            <a:ext cx="4654550" cy="3490913"/>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675" y="4421823"/>
            <a:ext cx="5613400" cy="4189095"/>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0592" cy="465455"/>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4534" y="8842029"/>
            <a:ext cx="3040592" cy="465455"/>
          </a:xfrm>
          <a:prstGeom prst="rect">
            <a:avLst/>
          </a:prstGeom>
        </p:spPr>
        <p:txBody>
          <a:bodyPr vert="horz" lIns="93287" tIns="46644" rIns="93287" bIns="46644" rtlCol="0" anchor="b"/>
          <a:lstStyle>
            <a:lvl1pPr algn="r">
              <a:defRPr sz="1200"/>
            </a:lvl1pPr>
          </a:lstStyle>
          <a:p>
            <a:fld id="{75AE9430-E97C-4A42-80A0-0655139BCF49}" type="slidenum">
              <a:rPr lang="en-US" smtClean="0"/>
              <a:pPr/>
              <a:t>‹#›</a:t>
            </a:fld>
            <a:endParaRPr lang="en-US"/>
          </a:p>
        </p:txBody>
      </p:sp>
    </p:spTree>
    <p:extLst>
      <p:ext uri="{BB962C8B-B14F-4D97-AF65-F5344CB8AC3E}">
        <p14:creationId xmlns="" xmlns:p14="http://schemas.microsoft.com/office/powerpoint/2010/main" val="1785822760"/>
      </p:ext>
    </p:extLst>
  </p:cSld>
  <p:clrMap bg1="lt1" tx1="dk1" bg2="lt2" tx2="dk2" accent1="accent1" accent2="accent2" accent3="accent3" accent4="accent4" accent5="accent5" accent6="accent6" hlink="hlink" folHlink="folHlink"/>
  <p:notesStyle>
    <a:lvl1pPr marL="0" algn="l" defTabSz="914293" rtl="0" eaLnBrk="1" latinLnBrk="0" hangingPunct="1">
      <a:defRPr sz="1200" kern="1200">
        <a:solidFill>
          <a:schemeClr val="tx1"/>
        </a:solidFill>
        <a:latin typeface="+mn-lt"/>
        <a:ea typeface="+mn-ea"/>
        <a:cs typeface="+mn-cs"/>
      </a:defRPr>
    </a:lvl1pPr>
    <a:lvl2pPr marL="457146" algn="l" defTabSz="914293" rtl="0" eaLnBrk="1" latinLnBrk="0" hangingPunct="1">
      <a:defRPr sz="1200" kern="1200">
        <a:solidFill>
          <a:schemeClr val="tx1"/>
        </a:solidFill>
        <a:latin typeface="+mn-lt"/>
        <a:ea typeface="+mn-ea"/>
        <a:cs typeface="+mn-cs"/>
      </a:defRPr>
    </a:lvl2pPr>
    <a:lvl3pPr marL="914293" algn="l" defTabSz="914293" rtl="0" eaLnBrk="1" latinLnBrk="0" hangingPunct="1">
      <a:defRPr sz="1200" kern="1200">
        <a:solidFill>
          <a:schemeClr val="tx1"/>
        </a:solidFill>
        <a:latin typeface="+mn-lt"/>
        <a:ea typeface="+mn-ea"/>
        <a:cs typeface="+mn-cs"/>
      </a:defRPr>
    </a:lvl3pPr>
    <a:lvl4pPr marL="1371440" algn="l" defTabSz="914293" rtl="0" eaLnBrk="1" latinLnBrk="0" hangingPunct="1">
      <a:defRPr sz="1200" kern="1200">
        <a:solidFill>
          <a:schemeClr val="tx1"/>
        </a:solidFill>
        <a:latin typeface="+mn-lt"/>
        <a:ea typeface="+mn-ea"/>
        <a:cs typeface="+mn-cs"/>
      </a:defRPr>
    </a:lvl4pPr>
    <a:lvl5pPr marL="1828586" algn="l" defTabSz="914293" rtl="0" eaLnBrk="1" latinLnBrk="0" hangingPunct="1">
      <a:defRPr sz="1200" kern="1200">
        <a:solidFill>
          <a:schemeClr val="tx1"/>
        </a:solidFill>
        <a:latin typeface="+mn-lt"/>
        <a:ea typeface="+mn-ea"/>
        <a:cs typeface="+mn-cs"/>
      </a:defRPr>
    </a:lvl5pPr>
    <a:lvl6pPr marL="2285733" algn="l" defTabSz="914293" rtl="0" eaLnBrk="1" latinLnBrk="0" hangingPunct="1">
      <a:defRPr sz="1200" kern="1200">
        <a:solidFill>
          <a:schemeClr val="tx1"/>
        </a:solidFill>
        <a:latin typeface="+mn-lt"/>
        <a:ea typeface="+mn-ea"/>
        <a:cs typeface="+mn-cs"/>
      </a:defRPr>
    </a:lvl6pPr>
    <a:lvl7pPr marL="2742879" algn="l" defTabSz="914293" rtl="0" eaLnBrk="1" latinLnBrk="0" hangingPunct="1">
      <a:defRPr sz="1200" kern="1200">
        <a:solidFill>
          <a:schemeClr val="tx1"/>
        </a:solidFill>
        <a:latin typeface="+mn-lt"/>
        <a:ea typeface="+mn-ea"/>
        <a:cs typeface="+mn-cs"/>
      </a:defRPr>
    </a:lvl7pPr>
    <a:lvl8pPr marL="3200026" algn="l" defTabSz="914293" rtl="0" eaLnBrk="1" latinLnBrk="0" hangingPunct="1">
      <a:defRPr sz="1200" kern="1200">
        <a:solidFill>
          <a:schemeClr val="tx1"/>
        </a:solidFill>
        <a:latin typeface="+mn-lt"/>
        <a:ea typeface="+mn-ea"/>
        <a:cs typeface="+mn-cs"/>
      </a:defRPr>
    </a:lvl8pPr>
    <a:lvl9pPr marL="3657172" algn="l" defTabSz="91429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54550" cy="3490913"/>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Vanderbilt’s Libraries were given the opportunity to renovate the 1941 Central Library</a:t>
            </a:r>
            <a:r>
              <a:rPr lang="en-US" sz="1200" kern="1200" baseline="0" dirty="0" smtClean="0">
                <a:solidFill>
                  <a:schemeClr val="tx1"/>
                </a:solidFill>
                <a:effectLst/>
                <a:latin typeface="+mn-lt"/>
                <a:ea typeface="+mn-ea"/>
                <a:cs typeface="+mn-cs"/>
              </a:rPr>
              <a:t> in 2010. </a:t>
            </a:r>
            <a:r>
              <a:rPr lang="en-US" sz="1200" kern="1200" dirty="0" smtClean="0">
                <a:solidFill>
                  <a:schemeClr val="tx1"/>
                </a:solidFill>
                <a:effectLst/>
                <a:latin typeface="+mn-lt"/>
                <a:ea typeface="+mn-ea"/>
                <a:cs typeface="+mn-cs"/>
              </a:rPr>
              <a:t>Today I’ll give just a brief overview on the project, then launch in on designing casework, which is an area with a number of decisions to make, and then add information about getting help from your colleagues, selection and placement, publicity and programming and lessons learned.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project grew to include new classrooms, a community space, group study areas, a cafe and exhibit spaces.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had already been curating exhibits in many of the campus libraries, mostly in traditional, free-standing cases.   Central, Divinity, Education, Music, Science &amp; Engineering, and Special Collections each selected and promoted its own exhibits, which frequently highlighted materials about the library’s associated school or discipline, often drawn from the stacks with a primary goal of drawing attention to circulating resources. Rare and unique materials were exhibited, of course, in Special Collections, but also by the Library’s WT Bandy Center for Modern French Studies and by the Divinity Library. Special Collections and the Divinity Library had a web presence for its exhibits. And so we had an exhibits program, but it was part of the ETOB model (each tub on its own bottom) and each had its own focus.  The new exhibit spaces would be housed in Central but would be used to display materials in all disciplines, and so would be the first step in a larger, centralized exhibit program that reflects the university’s own model of “one university.”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many ways the timing for a renovation was good for the library.  </a:t>
            </a:r>
          </a:p>
          <a:p>
            <a:pPr lvl="1"/>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1</a:t>
            </a:fld>
            <a:endParaRPr lang="en-US"/>
          </a:p>
        </p:txBody>
      </p:sp>
    </p:spTree>
    <p:extLst>
      <p:ext uri="{BB962C8B-B14F-4D97-AF65-F5344CB8AC3E}">
        <p14:creationId xmlns="" xmlns:p14="http://schemas.microsoft.com/office/powerpoint/2010/main" val="2054243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54550" cy="3490913"/>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is a </a:t>
            </a:r>
            <a:r>
              <a:rPr lang="en-US" sz="1200" kern="1200" dirty="0" err="1" smtClean="0">
                <a:solidFill>
                  <a:schemeClr val="tx1"/>
                </a:solidFill>
                <a:effectLst/>
                <a:latin typeface="+mn-lt"/>
                <a:ea typeface="+mn-ea"/>
                <a:cs typeface="+mn-cs"/>
              </a:rPr>
              <a:t>LibQUAL</a:t>
            </a:r>
            <a:r>
              <a:rPr lang="en-US" sz="1200" kern="1200" dirty="0" smtClean="0">
                <a:solidFill>
                  <a:schemeClr val="tx1"/>
                </a:solidFill>
                <a:effectLst/>
                <a:latin typeface="+mn-lt"/>
                <a:ea typeface="+mn-ea"/>
                <a:cs typeface="+mn-cs"/>
              </a:rPr>
              <a:t> radar chart, which I am sure many of you have seen, here looking at opinions of the library’s space.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We had just completed a </a:t>
            </a:r>
            <a:r>
              <a:rPr lang="en-US" sz="1200" kern="1200" dirty="0" err="1" smtClean="0">
                <a:solidFill>
                  <a:schemeClr val="tx1"/>
                </a:solidFill>
                <a:effectLst/>
                <a:latin typeface="+mn-lt"/>
                <a:ea typeface="+mn-ea"/>
                <a:cs typeface="+mn-cs"/>
              </a:rPr>
              <a:t>LibQUAL</a:t>
            </a:r>
            <a:r>
              <a:rPr lang="en-US" sz="1200" kern="1200" dirty="0" smtClean="0">
                <a:solidFill>
                  <a:schemeClr val="tx1"/>
                </a:solidFill>
                <a:effectLst/>
                <a:latin typeface="+mn-lt"/>
                <a:ea typeface="+mn-ea"/>
                <a:cs typeface="+mn-cs"/>
              </a:rPr>
              <a:t> survey that had drawn record responses and so had qualitative and quantitative data suggesting that the Central Library was in need of renovation. Some suggestions for improvement were also noted among those </a:t>
            </a:r>
            <a:r>
              <a:rPr lang="en-US" sz="1200" kern="1200" dirty="0" err="1" smtClean="0">
                <a:solidFill>
                  <a:schemeClr val="tx1"/>
                </a:solidFill>
                <a:effectLst/>
                <a:latin typeface="+mn-lt"/>
                <a:ea typeface="+mn-ea"/>
                <a:cs typeface="+mn-cs"/>
              </a:rPr>
              <a:t>LibQUAL</a:t>
            </a:r>
            <a:r>
              <a:rPr lang="en-US" sz="1200" kern="1200" dirty="0" smtClean="0">
                <a:solidFill>
                  <a:schemeClr val="tx1"/>
                </a:solidFill>
                <a:effectLst/>
                <a:latin typeface="+mn-lt"/>
                <a:ea typeface="+mn-ea"/>
                <a:cs typeface="+mn-cs"/>
              </a:rPr>
              <a:t> comments. Our new dean Connie Dowell  had already begun to follow up on those comments by holding focus groups with the different library audiences and particularly the undergraduate students.  The focus groups, though time consuming, were exceptionally useful, generating ideas and also buy-in from the student government association, a critical factor in the success of the project.  Top requests from students were: electrical outlets; group study rooms, food, natural light and artwork.</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We also had a good administrative team in place with strong, collegial bonds.  A team was formed of Associate Dean Bill Hook, who oversaw the construction project for the libraries—Bill had only a couple of years prior supervised the renovation of the Divinity Library, so he was well acquainted with Vanderbilt’s model for construction.  Associate Dean Jody Combs supervised and directed technology for the exhibits and loaded interactive content. I worked on the physical cases and content.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had a strong communications system within the library and within the campus, something we had built over the previous 5 years as part of our last strategic plan. We would expand on this during the renovation by setting up a team dedicated to construction updates, to keep staff and patrons aware of changes and build enthusiasm for the completion.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Most importantly for the exhibit project, our dean had been building support for system-wide activities from the time that she arrived on campus.  By building in strong recognition within the library and the university for staff who stepped up to support system-wide programs, Dean Dowell laid the way for the help we would need to renovate the library on a very short schedule. Recognition might be as simple as an article from the dean in our </a:t>
            </a:r>
            <a:r>
              <a:rPr lang="en-US" sz="1200" kern="1200" dirty="0" err="1" smtClean="0">
                <a:solidFill>
                  <a:schemeClr val="tx1"/>
                </a:solidFill>
                <a:effectLst/>
                <a:latin typeface="+mn-lt"/>
                <a:ea typeface="+mn-ea"/>
                <a:cs typeface="+mn-cs"/>
              </a:rPr>
              <a:t>staffnews</a:t>
            </a:r>
            <a:r>
              <a:rPr lang="en-US" sz="1200" kern="1200" dirty="0" smtClean="0">
                <a:solidFill>
                  <a:schemeClr val="tx1"/>
                </a:solidFill>
                <a:effectLst/>
                <a:latin typeface="+mn-lt"/>
                <a:ea typeface="+mn-ea"/>
                <a:cs typeface="+mn-cs"/>
              </a:rPr>
              <a:t> blog or a handwritten note from the dean.  The important point is that staff were primed to participate in projects outside of their daily work.</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On the other hand, there were some concerns with the project.</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2</a:t>
            </a:fld>
            <a:endParaRPr lang="en-US"/>
          </a:p>
        </p:txBody>
      </p:sp>
    </p:spTree>
    <p:extLst>
      <p:ext uri="{BB962C8B-B14F-4D97-AF65-F5344CB8AC3E}">
        <p14:creationId xmlns="" xmlns:p14="http://schemas.microsoft.com/office/powerpoint/2010/main" val="3172227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54550" cy="3490913"/>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had to accomplish the majority of the construction within the bounds of the summer months, closing the doors right after graduation and creating a temporary entrance for users and being ready to open again in late August when students returned for fall classes.  Here is a timeline of the exhibit portion of the project—showing that our broad topic—the 60s at 50—was finalized in February of 2010. We would have 8 months to select and interpret objects and do all the other tasks associated with building a first exhibit from scratch.</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would need support from across the libraries to accomplish this task. We were also moving into the busiest time of the school year with papers and exams approaching.  If we were going to involve subject specialists, we would have to wait until the end of the school year in early May.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AE9430-E97C-4A42-80A0-0655139BCF49}" type="slidenum">
              <a:rPr lang="en-US" smtClean="0"/>
              <a:pPr/>
              <a:t>3</a:t>
            </a:fld>
            <a:endParaRPr lang="en-US"/>
          </a:p>
        </p:txBody>
      </p:sp>
    </p:spTree>
    <p:extLst>
      <p:ext uri="{BB962C8B-B14F-4D97-AF65-F5344CB8AC3E}">
        <p14:creationId xmlns="" xmlns:p14="http://schemas.microsoft.com/office/powerpoint/2010/main" val="303547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Multitasking was characteristic of this project for all of us—we would be designing and placing casework and selecting lighting at the same time that we were choosing exhibit topics and selecting items for display.  Some of the big groups of tasks that would need to be accomplished included: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1. Formalizing the mission—for us, this was understood in broad terms but not placed on paper</a:t>
            </a:r>
          </a:p>
          <a:p>
            <a:r>
              <a:rPr lang="en-US" sz="1200" kern="1200" dirty="0" smtClean="0">
                <a:solidFill>
                  <a:schemeClr val="tx1"/>
                </a:solidFill>
                <a:effectLst/>
                <a:latin typeface="+mn-lt"/>
                <a:ea typeface="+mn-ea"/>
                <a:cs typeface="+mn-cs"/>
              </a:rPr>
              <a:t>2. Building cases and touch screens----more on this later</a:t>
            </a:r>
          </a:p>
          <a:p>
            <a:r>
              <a:rPr lang="en-US" sz="1200" kern="1200" dirty="0" smtClean="0">
                <a:solidFill>
                  <a:schemeClr val="tx1"/>
                </a:solidFill>
                <a:effectLst/>
                <a:latin typeface="+mn-lt"/>
                <a:ea typeface="+mn-ea"/>
                <a:cs typeface="+mn-cs"/>
              </a:rPr>
              <a:t>3. Identifying and scanning content, while writing interpretive text</a:t>
            </a:r>
          </a:p>
          <a:p>
            <a:r>
              <a:rPr lang="en-US" sz="1200" kern="1200" dirty="0" smtClean="0">
                <a:solidFill>
                  <a:schemeClr val="tx1"/>
                </a:solidFill>
                <a:effectLst/>
                <a:latin typeface="+mn-lt"/>
                <a:ea typeface="+mn-ea"/>
                <a:cs typeface="+mn-cs"/>
              </a:rPr>
              <a:t>4. Soliciting support staff</a:t>
            </a:r>
          </a:p>
          <a:p>
            <a:r>
              <a:rPr lang="en-US" sz="1200" kern="1200" dirty="0" smtClean="0">
                <a:solidFill>
                  <a:schemeClr val="tx1"/>
                </a:solidFill>
                <a:effectLst/>
                <a:latin typeface="+mn-lt"/>
                <a:ea typeface="+mn-ea"/>
                <a:cs typeface="+mn-cs"/>
              </a:rPr>
              <a:t>5. Generating publicity</a:t>
            </a:r>
          </a:p>
          <a:p>
            <a:r>
              <a:rPr lang="en-US" sz="1200" kern="1200" dirty="0" smtClean="0">
                <a:solidFill>
                  <a:schemeClr val="tx1"/>
                </a:solidFill>
                <a:effectLst/>
                <a:latin typeface="+mn-lt"/>
                <a:ea typeface="+mn-ea"/>
                <a:cs typeface="+mn-cs"/>
              </a:rPr>
              <a:t>6. Planning programs  (whew)</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AE9430-E97C-4A42-80A0-0655139BCF49}" type="slidenum">
              <a:rPr lang="en-US" smtClean="0"/>
              <a:pPr/>
              <a:t>4</a:t>
            </a:fld>
            <a:endParaRPr lang="en-US"/>
          </a:p>
        </p:txBody>
      </p:sp>
    </p:spTree>
    <p:extLst>
      <p:ext uri="{BB962C8B-B14F-4D97-AF65-F5344CB8AC3E}">
        <p14:creationId xmlns="" xmlns:p14="http://schemas.microsoft.com/office/powerpoint/2010/main" val="3353172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54550" cy="3490913"/>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Let’s start with the mission, that rudder that moves us through the water in the right direction. For those of you with exhibits programs in place, I’d like to ask you all if you can tell me who your audience or audiences are for your exhibits? Here is our mission: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purpose of the library’s exhibition program is to raise awareness of </a:t>
            </a:r>
            <a:r>
              <a:rPr lang="en-US" sz="1200" b="1" kern="1200" dirty="0" smtClean="0">
                <a:solidFill>
                  <a:schemeClr val="tx1"/>
                </a:solidFill>
                <a:effectLst/>
                <a:latin typeface="+mn-lt"/>
                <a:ea typeface="+mn-ea"/>
                <a:cs typeface="+mn-cs"/>
              </a:rPr>
              <a:t>unique</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rare </a:t>
            </a:r>
            <a:r>
              <a:rPr lang="en-US" sz="1200" kern="1200" dirty="0" smtClean="0">
                <a:solidFill>
                  <a:schemeClr val="tx1"/>
                </a:solidFill>
                <a:effectLst/>
                <a:latin typeface="+mn-lt"/>
                <a:ea typeface="+mn-ea"/>
                <a:cs typeface="+mn-cs"/>
              </a:rPr>
              <a:t>materials in the library’s collections through </a:t>
            </a:r>
            <a:r>
              <a:rPr lang="en-US" sz="1200" b="1" kern="1200" dirty="0" smtClean="0">
                <a:solidFill>
                  <a:schemeClr val="tx1"/>
                </a:solidFill>
                <a:effectLst/>
                <a:latin typeface="+mn-lt"/>
                <a:ea typeface="+mn-ea"/>
                <a:cs typeface="+mn-cs"/>
              </a:rPr>
              <a:t>popular</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educational</a:t>
            </a:r>
            <a:r>
              <a:rPr lang="en-US" sz="1200" kern="1200" dirty="0" smtClean="0">
                <a:solidFill>
                  <a:schemeClr val="tx1"/>
                </a:solidFill>
                <a:effectLst/>
                <a:latin typeface="+mn-lt"/>
                <a:ea typeface="+mn-ea"/>
                <a:cs typeface="+mn-cs"/>
              </a:rPr>
              <a:t> exhibits that draw the campus community and made the library a </a:t>
            </a:r>
            <a:r>
              <a:rPr lang="en-US" sz="1200" b="1" kern="1200" dirty="0" smtClean="0">
                <a:solidFill>
                  <a:schemeClr val="tx1"/>
                </a:solidFill>
                <a:effectLst/>
                <a:latin typeface="+mn-lt"/>
                <a:ea typeface="+mn-ea"/>
                <a:cs typeface="+mn-cs"/>
              </a:rPr>
              <a:t>destination</a:t>
            </a:r>
            <a:r>
              <a:rPr lang="en-US" sz="1200" kern="1200" dirty="0" smtClean="0">
                <a:solidFill>
                  <a:schemeClr val="tx1"/>
                </a:solidFill>
                <a:effectLst/>
                <a:latin typeface="+mn-lt"/>
                <a:ea typeface="+mn-ea"/>
                <a:cs typeface="+mn-cs"/>
              </a:rPr>
              <a:t> for the middle Tennessee community.”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 don’t need to tell you that a clear mission is important for not only the selection of materials but for the inevitable requests for exhibits that follow the building of a new exhibit program.  It helps us remain focused on the program goals and not be distracted by interesting opportunities that do not further those aims.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 you can see, our mission has a strong emphasis on external appeal, outside of the immediate campus community. Audience will differ from library to library and the literature on library exhibits suggests that there is no consensus here, as one would expect.   Audience is such a critical factor, affecting all parts of the program, from selection to installation and even evaluation.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Our goal is to raise the visibility of the library on campus as a contributor to the educational mission and source of pride within the reputation of the university and draw visitors from outside of the campus community. So for me, an important question is “Would this exhibit draw someone with no connection to Vanderbilt?”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Our next big task was casework, one of the more time-intensive steps in the project.  We needed to think about where the cases would be placed, how they would be built and lighted and that required us to think about all of the different types of exhibits we might show in the coming years so as to build flexibility into the finished product.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AE9430-E97C-4A42-80A0-0655139BCF49}" type="slidenum">
              <a:rPr lang="en-US" smtClean="0"/>
              <a:pPr/>
              <a:t>5</a:t>
            </a:fld>
            <a:endParaRPr lang="en-US"/>
          </a:p>
        </p:txBody>
      </p:sp>
    </p:spTree>
    <p:extLst>
      <p:ext uri="{BB962C8B-B14F-4D97-AF65-F5344CB8AC3E}">
        <p14:creationId xmlns="" xmlns:p14="http://schemas.microsoft.com/office/powerpoint/2010/main" val="342979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Central Library is a building with 2 primary entrances—this is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floor which faces out to Library Lawn and so is considered the campus entrance to the building.  We removed the card catalogues and rows of quick access workstations and made the lobby a social area, designed for meeting a friend, holding a reception, or seeing an exhibit, along with its regular uses.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Laying out an exhibit space in an existing library reminds me of placing exhibits in a historic home—it is difficult to direct visitors from one point through a set narrative to an end point.  The cases here are designed for random grazing—they work together to build a concept but each case may be appreciated on its own content.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chose a combination of built-in cases and free-standing pedestals. Inset cases run across the length of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floor lobby and pedestals are scattered around the lobby space.  (Note colors and what they mean) Inset cases are 5’ tall and (L-R) 3’ wide, 5’ 4’” wide and 4’ wide. Depth is 22” with a shelf depth of 18”. Interactive touch screens are housed at the north and south ends of the walls and in the center. The five examples in the lobby are comprised of 4 gallery </a:t>
            </a:r>
            <a:r>
              <a:rPr lang="en-US" sz="1200" kern="1200" dirty="0" err="1" smtClean="0">
                <a:solidFill>
                  <a:schemeClr val="tx1"/>
                </a:solidFill>
                <a:effectLst/>
                <a:latin typeface="+mn-lt"/>
                <a:ea typeface="+mn-ea"/>
                <a:cs typeface="+mn-cs"/>
              </a:rPr>
              <a:t>interactives</a:t>
            </a:r>
            <a:r>
              <a:rPr lang="en-US" sz="1200" kern="1200" dirty="0" smtClean="0">
                <a:solidFill>
                  <a:schemeClr val="tx1"/>
                </a:solidFill>
                <a:effectLst/>
                <a:latin typeface="+mn-lt"/>
                <a:ea typeface="+mn-ea"/>
                <a:cs typeface="+mn-cs"/>
              </a:rPr>
              <a:t> which show still images in 3 sizes and text, and 1 video interactive. Visitors can see the still images as thumbnails, full sized and at an enlarged size and they find interpretive text there.  </a:t>
            </a:r>
          </a:p>
          <a:p>
            <a:r>
              <a:rPr lang="en-US" sz="1200" u="none" strike="noStrike"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AE9430-E97C-4A42-80A0-0655139BCF49}" type="slidenum">
              <a:rPr lang="en-US" smtClean="0"/>
              <a:pPr/>
              <a:t>6</a:t>
            </a:fld>
            <a:endParaRPr lang="en-US"/>
          </a:p>
        </p:txBody>
      </p:sp>
    </p:spTree>
    <p:extLst>
      <p:ext uri="{BB962C8B-B14F-4D97-AF65-F5344CB8AC3E}">
        <p14:creationId xmlns="" xmlns:p14="http://schemas.microsoft.com/office/powerpoint/2010/main" val="2921459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shows that placement more clearly, here in the south end of the cases. The card catalogs were removed and some were reused in the new café. We wanted to start with a big bang—one exhibit that covered two floors of space and we found that the 60s at 50 gave us a broad topic to connect important stories.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Cases on this end contained content about the Space Race, the development of television in the 1960s and how that changed the way we get information, and a case on the film industry in the 60s.  We also displayed a multiple edition artwork by John Cage, the university mace (designed and first carried in the 1960s).  On the north side were cases reflecting the Civil Rights Movement, Vietnam War, Music, and Automobile design in the 1960s, all playing off the collection strengths and key loans.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AE9430-E97C-4A42-80A0-0655139BCF49}" type="slidenum">
              <a:rPr lang="en-US" smtClean="0"/>
              <a:pPr/>
              <a:t>7</a:t>
            </a:fld>
            <a:endParaRPr lang="en-US"/>
          </a:p>
        </p:txBody>
      </p:sp>
    </p:spTree>
    <p:extLst>
      <p:ext uri="{BB962C8B-B14F-4D97-AF65-F5344CB8AC3E}">
        <p14:creationId xmlns="" xmlns:p14="http://schemas.microsoft.com/office/powerpoint/2010/main" val="1692435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293"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Second floor entrance comes off of 21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Avenue, the main corridor on this end of the campus.  It also is near one of the largest public parking spaces off campus and so it is seen as the public entrance. The gallery was created out of an underutilized breezeway between the 1969 Special</a:t>
            </a:r>
            <a:r>
              <a:rPr lang="en-US" sz="1200" kern="1200" baseline="0" dirty="0" smtClean="0">
                <a:solidFill>
                  <a:schemeClr val="tx1"/>
                </a:solidFill>
                <a:effectLst/>
                <a:latin typeface="+mn-lt"/>
                <a:ea typeface="+mn-ea"/>
                <a:cs typeface="+mn-cs"/>
              </a:rPr>
              <a:t> Collections </a:t>
            </a:r>
            <a:r>
              <a:rPr lang="en-US" sz="1200" kern="1200" dirty="0" smtClean="0">
                <a:solidFill>
                  <a:schemeClr val="tx1"/>
                </a:solidFill>
                <a:effectLst/>
                <a:latin typeface="+mn-lt"/>
                <a:ea typeface="+mn-ea"/>
                <a:cs typeface="+mn-cs"/>
              </a:rPr>
              <a:t>addition and the old 1941 facility.  </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8</a:t>
            </a:fld>
            <a:endParaRPr lang="en-US"/>
          </a:p>
        </p:txBody>
      </p:sp>
    </p:spTree>
    <p:extLst>
      <p:ext uri="{BB962C8B-B14F-4D97-AF65-F5344CB8AC3E}">
        <p14:creationId xmlns="" xmlns:p14="http://schemas.microsoft.com/office/powerpoint/2010/main" val="3356564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Here you see the south end of the Gallery with an interactive touch screen showing video clips of speakers who came to Vanderbilt in the 1960s, along with wall mounted images of some of the speakers.  There are also 2 pedestal cases holding sports memorabilia from the 1960s and political buttons.  On the north end are pedestal cases with one of the archives’ time capsules, painted a psychedelic design, and a case on Robert Penn Warren’s </a:t>
            </a:r>
            <a:r>
              <a:rPr lang="en-US" sz="1200" i="1" kern="1200" dirty="0" smtClean="0">
                <a:solidFill>
                  <a:schemeClr val="tx1"/>
                </a:solidFill>
                <a:effectLst/>
                <a:latin typeface="+mn-lt"/>
                <a:ea typeface="+mn-ea"/>
                <a:cs typeface="+mn-cs"/>
              </a:rPr>
              <a:t>Who Speaks for the Negro?</a:t>
            </a:r>
            <a:r>
              <a:rPr lang="en-US" sz="1200" kern="1200" dirty="0" smtClean="0">
                <a:solidFill>
                  <a:schemeClr val="tx1"/>
                </a:solidFill>
                <a:effectLst/>
                <a:latin typeface="+mn-lt"/>
                <a:ea typeface="+mn-ea"/>
                <a:cs typeface="+mn-cs"/>
              </a:rPr>
              <a:t> , which was published in 1965. The Library had recently collaborated with the university’s Robert Penn Warren Center to digitize and make available the interview that Warren made in the creation of that book.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gallery interactive is situated at the other end of the gallery that gives visitors an overview of all of the exhibits in the Library. We also have some wall space here to hang materials and place introductory text and graphics.  An 8’ tall light box on the wall outside of the entrance contains the exhibit graphic, drawing viewers into this point.  I think having a combination of wall space and casework has added to the flexibility of this program.</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9</a:t>
            </a:fld>
            <a:endParaRPr lang="en-US"/>
          </a:p>
        </p:txBody>
      </p:sp>
    </p:spTree>
    <p:extLst>
      <p:ext uri="{BB962C8B-B14F-4D97-AF65-F5344CB8AC3E}">
        <p14:creationId xmlns="" xmlns:p14="http://schemas.microsoft.com/office/powerpoint/2010/main" val="914397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293"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Here is an example of casework we had in the lobby before the renovation.    Subject specialists would create temporary exhibits for these cases, which you had to use by opening the back and sliding your object inside.  The new cases would need to address the needs of a museum within the setting of a working library on a limited budget.  This required a lot of discussion among the architects, consultants and library staff to find a balance for building materials and light levels.</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10</a:t>
            </a:fld>
            <a:endParaRPr lang="en-US"/>
          </a:p>
        </p:txBody>
      </p:sp>
    </p:spTree>
    <p:extLst>
      <p:ext uri="{BB962C8B-B14F-4D97-AF65-F5344CB8AC3E}">
        <p14:creationId xmlns="" xmlns:p14="http://schemas.microsoft.com/office/powerpoint/2010/main" val="2234037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Our goal was to create cases that would be safe and secure, while providing the flexibility to showcase a range of collections, all within our budget.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My first step was to call on my colleagues whose collections we might like to borrow: archives, museums, and libraries.  What standards did other university libraries have for their exhibition programs and what would they expect when considering loaning an object to us? (Yale, Harvard, Emory, NYPL, and UCLA libraries).  Their concerns centered on heat, humidity, light, dust and security.  The highest standards I found were: a constant 68 degrees plus or minus 2 degrees; 45%RH plus or minus 5%; and 5 to 10 foot candles on all objects as well as limits to one air exchange/day to maintain a balanced microclimate.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 also spoke with local museum curators, checked websites of larger lending museums like the Smithsonian Institution, and consulted with art conservators and conservation websites.  A bibliography of some of the best sources I found for case standards is attached to the end of this presentation.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found that the best solution for us was to build the cases locally with MDF (medium density fiberboard) with low VOC glues. [Volatile Organic Compounds] We also chose to build some cases to higher specs than others to allow for, again, flexibility within the program and still stay within our budget.  All cases would be safe for the objects, but the pedestal cases would be designed to address all of the issues outlined by the academic libraries, so that we could use them for loans and very fragile objects.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Exterior surfaces were veneered. Inset cases, depicted here, open at the front or back depending on the width of the case (larger cases open in the back).  We rejected the initial recommendation for cases with glass fronts that had to be removed with suction cups—far too dangerous and limits access for quick fixes, like a label that might fall over.  This was a challenge for the architects and required a number of re-works before we got the cases to an acceptable design. I have to note here that our architects—Gilbert </a:t>
            </a:r>
            <a:r>
              <a:rPr lang="en-US" sz="1200" kern="1200" dirty="0" err="1" smtClean="0">
                <a:solidFill>
                  <a:schemeClr val="tx1"/>
                </a:solidFill>
                <a:effectLst/>
                <a:latin typeface="+mn-lt"/>
                <a:ea typeface="+mn-ea"/>
                <a:cs typeface="+mn-cs"/>
              </a:rPr>
              <a:t>McGlaughlin</a:t>
            </a:r>
            <a:r>
              <a:rPr lang="en-US" sz="1200" kern="1200" dirty="0" smtClean="0">
                <a:solidFill>
                  <a:schemeClr val="tx1"/>
                </a:solidFill>
                <a:effectLst/>
                <a:latin typeface="+mn-lt"/>
                <a:ea typeface="+mn-ea"/>
                <a:cs typeface="+mn-cs"/>
              </a:rPr>
              <a:t>—were invaluable resources for the exhibit program and the design they developed is attractive, safe and functional. The only disadvantage of the back door cases is that they require 2 people to place objects but that is far better than the alternative.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All cases were lined with Class A fabric that is archival and flame retardant, to meet both standards with padding behind the backs to allow us to pin objects to the backing. The inset cases contain moveable 3/8 inch tempered glass shelves.  The architects looked at the stress levels of the tempered glass and built a special two-prong support peg to hold the heaviest objects on the shelving. All cases were filtered from ultraviolet light with film on the inset cases. Inset cases were designed with tamper-resistant screws and locks with wireless asset tags to alert Central circulation staff to motion. Security cameras were installed in the exhibit areas.</a:t>
            </a:r>
          </a:p>
          <a:p>
            <a:r>
              <a:rPr lang="en-US" sz="1200" kern="1200" dirty="0" smtClean="0">
                <a:solidFill>
                  <a:schemeClr val="tx1"/>
                </a:solidFill>
                <a:effectLst/>
                <a:latin typeface="+mn-lt"/>
                <a:ea typeface="+mn-ea"/>
                <a:cs typeface="+mn-cs"/>
              </a:rPr>
              <a:t>We worked with lighting consultant Lori Roper who helped us reach a good balance between the lighting needs of the library and those for the exhibits, balancing Illuminating Engineering Society standards with those recommended by conservators.  For the inset cases, we used a fluorescent fixture mounted above the display case along with two adjustable, dimmable LED fixtures mounted to either side of the case face to avoid a central dark space.  This allowed us to adjust lighting for different objects and different events.  Because light damage is a result of light levels over time, we have the option of keeping the lights low most of the time but pumping them up for opening events.</a:t>
            </a:r>
          </a:p>
          <a:p>
            <a:r>
              <a:rPr lang="en-US" sz="1200" u="none" strike="noStrike"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AE9430-E97C-4A42-80A0-0655139BCF49}" type="slidenum">
              <a:rPr lang="en-US" smtClean="0"/>
              <a:pPr/>
              <a:t>11</a:t>
            </a:fld>
            <a:endParaRPr lang="en-US"/>
          </a:p>
        </p:txBody>
      </p:sp>
    </p:spTree>
    <p:extLst>
      <p:ext uri="{BB962C8B-B14F-4D97-AF65-F5344CB8AC3E}">
        <p14:creationId xmlns="" xmlns:p14="http://schemas.microsoft.com/office/powerpoint/2010/main" val="2950308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293"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Pedestal cases were made in two sizes:  30” square and 24” x 48” to give us flexibility in the types of materials displayed.  We wanted to allow for the unobstructed display of some very long items like an accordion fold out book, but we thought that the 30” squares would accommodate most topics in jewel-box like presentations. Pared with the inset cases, the pedestals allow us to offer a “sidebar” for a larger exhibit topic.</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12</a:t>
            </a:fld>
            <a:endParaRPr lang="en-US"/>
          </a:p>
        </p:txBody>
      </p:sp>
    </p:spTree>
    <p:extLst>
      <p:ext uri="{BB962C8B-B14F-4D97-AF65-F5344CB8AC3E}">
        <p14:creationId xmlns="" xmlns:p14="http://schemas.microsoft.com/office/powerpoint/2010/main" val="1382132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54550" cy="3490913"/>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Because we could not control the air exchange in the built-in cases, we selected higher archival standards for free-standing pedestal cases to allow for the most stringent loan requirements, including air exchange limitations, controlled with a neoprene gasket seal. Pedestal cases contain top drawers for Art –Sorb desiccants.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For the pedestals, we used a fiber optic light tub with adjustable wands made by Visual Coral.  A kick-toe was built into the bottom with hidden reveal to provide ventilation for the fans which cool the light motors. </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13</a:t>
            </a:fld>
            <a:endParaRPr lang="en-US"/>
          </a:p>
        </p:txBody>
      </p:sp>
    </p:spTree>
    <p:extLst>
      <p:ext uri="{BB962C8B-B14F-4D97-AF65-F5344CB8AC3E}">
        <p14:creationId xmlns="" xmlns:p14="http://schemas.microsoft.com/office/powerpoint/2010/main" val="3647269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Bonnets were made with  3/8  inch OP3 UV filtered Plexiglas by Precision Plastics out of Maryland.  We chose to bump up the specs from ¼” </a:t>
            </a:r>
            <a:r>
              <a:rPr lang="en-US" sz="1200" kern="1200" dirty="0" err="1" smtClean="0">
                <a:solidFill>
                  <a:schemeClr val="tx1"/>
                </a:solidFill>
                <a:effectLst/>
                <a:latin typeface="+mn-lt"/>
                <a:ea typeface="+mn-ea"/>
                <a:cs typeface="+mn-cs"/>
              </a:rPr>
              <a:t>plexi</a:t>
            </a:r>
            <a:r>
              <a:rPr lang="en-US" sz="1200" kern="1200" dirty="0" smtClean="0">
                <a:solidFill>
                  <a:schemeClr val="tx1"/>
                </a:solidFill>
                <a:effectLst/>
                <a:latin typeface="+mn-lt"/>
                <a:ea typeface="+mn-ea"/>
                <a:cs typeface="+mn-cs"/>
              </a:rPr>
              <a:t> to 3/8” to give the bonnets more stability and more of a professional look.  The extra thickness did not increase the weight appreciably.  Four additional 20” high bonnets would be available to swap out with standard 32” high bonnets, along with (2) 50” high bonnets. This would give us flexibility to display anything from a hanging scroll to a Faberge egg. Two people can lift the tops, though we have used three or four for the oversized bonnets on the larger cases.  Bonnets are attached with tamper-resistant screws and contain wireless asset protection tags.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AE9430-E97C-4A42-80A0-0655139BCF49}" type="slidenum">
              <a:rPr lang="en-US" smtClean="0"/>
              <a:pPr/>
              <a:t>14</a:t>
            </a:fld>
            <a:endParaRPr lang="en-US"/>
          </a:p>
        </p:txBody>
      </p:sp>
    </p:spTree>
    <p:extLst>
      <p:ext uri="{BB962C8B-B14F-4D97-AF65-F5344CB8AC3E}">
        <p14:creationId xmlns="" xmlns:p14="http://schemas.microsoft.com/office/powerpoint/2010/main" val="1878780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54550" cy="3490913"/>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Museums have expert installers, record keepers, communications staff and content providers to build exhibits—we did not.  And so I tapped a number of staff who I knew to have the skills I would need for the project.  I found a ready staff who were interested in supporting this new system-wide effort and possibly learning a few new skills.  Charlotte Lew, the Divinity Library Collection Assistant, I knew to have worked in the preservation department building box supports for fragile books.  She definitely knew her way around a mat cutter and, more importantly, had a sincere appreciation for fragile objects.  She became our </a:t>
            </a:r>
            <a:r>
              <a:rPr lang="en-US" sz="1200" kern="1200" dirty="0" err="1" smtClean="0">
                <a:solidFill>
                  <a:schemeClr val="tx1"/>
                </a:solidFill>
                <a:effectLst/>
                <a:latin typeface="+mn-lt"/>
                <a:ea typeface="+mn-ea"/>
                <a:cs typeface="+mn-cs"/>
              </a:rPr>
              <a:t>preparator</a:t>
            </a:r>
            <a:r>
              <a:rPr lang="en-US" sz="1200" kern="1200" dirty="0" smtClean="0">
                <a:solidFill>
                  <a:schemeClr val="tx1"/>
                </a:solidFill>
                <a:effectLst/>
                <a:latin typeface="+mn-lt"/>
                <a:ea typeface="+mn-ea"/>
                <a:cs typeface="+mn-cs"/>
              </a:rPr>
              <a:t>. Charlotte advised on object supports, cut labels and ordered supplies.  She also worked with me on the actual installation. My graphics position was filled by Henry Shipman, the Digital Imaging Specialist in Special Collections, who provided visuals for all of the </a:t>
            </a:r>
            <a:r>
              <a:rPr lang="en-US" sz="1200" kern="1200" dirty="0" err="1" smtClean="0">
                <a:solidFill>
                  <a:schemeClr val="tx1"/>
                </a:solidFill>
                <a:effectLst/>
                <a:latin typeface="+mn-lt"/>
                <a:ea typeface="+mn-ea"/>
                <a:cs typeface="+mn-cs"/>
              </a:rPr>
              <a:t>interactives</a:t>
            </a:r>
            <a:r>
              <a:rPr lang="en-US" sz="1200" kern="1200" dirty="0" smtClean="0">
                <a:solidFill>
                  <a:schemeClr val="tx1"/>
                </a:solidFill>
                <a:effectLst/>
                <a:latin typeface="+mn-lt"/>
                <a:ea typeface="+mn-ea"/>
                <a:cs typeface="+mn-cs"/>
              </a:rPr>
              <a:t>, sized the files for our needs, and built some of our displays in </a:t>
            </a:r>
            <a:r>
              <a:rPr lang="en-US" sz="1200" kern="1200" dirty="0" err="1" smtClean="0">
                <a:solidFill>
                  <a:schemeClr val="tx1"/>
                </a:solidFill>
                <a:effectLst/>
                <a:latin typeface="+mn-lt"/>
                <a:ea typeface="+mn-ea"/>
                <a:cs typeface="+mn-cs"/>
              </a:rPr>
              <a:t>PhotoShop</a:t>
            </a:r>
            <a:r>
              <a:rPr lang="en-US" sz="1200" kern="1200" dirty="0" smtClean="0">
                <a:solidFill>
                  <a:schemeClr val="tx1"/>
                </a:solidFill>
                <a:effectLst/>
                <a:latin typeface="+mn-lt"/>
                <a:ea typeface="+mn-ea"/>
                <a:cs typeface="+mn-cs"/>
              </a:rPr>
              <a:t>. I knew that Henry had a visual arts background and </a:t>
            </a:r>
            <a:r>
              <a:rPr lang="en-US" sz="1200" kern="1200" dirty="0" err="1" smtClean="0">
                <a:solidFill>
                  <a:schemeClr val="tx1"/>
                </a:solidFill>
                <a:effectLst/>
                <a:latin typeface="+mn-lt"/>
                <a:ea typeface="+mn-ea"/>
                <a:cs typeface="+mn-cs"/>
              </a:rPr>
              <a:t>PhotoShop</a:t>
            </a:r>
            <a:r>
              <a:rPr lang="en-US" sz="1200" kern="1200" dirty="0" smtClean="0">
                <a:solidFill>
                  <a:schemeClr val="tx1"/>
                </a:solidFill>
                <a:effectLst/>
                <a:latin typeface="+mn-lt"/>
                <a:ea typeface="+mn-ea"/>
                <a:cs typeface="+mn-cs"/>
              </a:rPr>
              <a:t> experience. A number of other staff would be tapped for installation help.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For curatorial staff, I drew from the subject specialists brain trust here at the library, inviting them to take one of the case topics that related to their area of expertise to select and interpret text in about 2 months time. This allowed me to cover 5 of the 7 inset cases with “consulting curators” and it gave the bibliographers the chance to do some original research in their areas of specialization in the archives.  It became a win-win situation, and some of those subject specialists are using primary sources found in their research in their instruction. My thanks go to all of them.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Many of these  librarians had created exhibits in the past using stacks materials; using special collections material was new to some as their emphasis had been to expose students to circulating materials.  We also had to work on research procedures in Special Collections—for some who had not worked in that area they had to learn how to handle fragile documents and how to record where they found things so that they could find them again and properly cite them for label copy.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had some debates about label copy.  The focus of the exhibits was intended to be popular and educational but the staff were trained to write for an academic audience.  Here again is the importance of knowing our audience. I think we struck a good balance, with text that appeals to a broad audience and still provides academic information for students and faculty. </a:t>
            </a:r>
          </a:p>
          <a:p>
            <a:r>
              <a:rPr lang="en-US" sz="1200" kern="1200" dirty="0" smtClean="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AE9430-E97C-4A42-80A0-0655139BCF49}" type="slidenum">
              <a:rPr lang="en-US" smtClean="0"/>
              <a:pPr/>
              <a:t>15</a:t>
            </a:fld>
            <a:endParaRPr lang="en-US"/>
          </a:p>
        </p:txBody>
      </p:sp>
    </p:spTree>
    <p:extLst>
      <p:ext uri="{BB962C8B-B14F-4D97-AF65-F5344CB8AC3E}">
        <p14:creationId xmlns="" xmlns:p14="http://schemas.microsoft.com/office/powerpoint/2010/main" val="2573364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is a view of the processing room that we added with the construction.  It’s proved to be very helpful for viewing materials without disturbing other patrons. Here you see some of the boxes that contain materials that have been scanned for the fall 2011 exhibit.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developed a working system for capturing potential materials for the exhibits.  To identify the broad theme for the exhibit, Kathy and I went through the collections and took snapshots with my phone camera, then downloaded those to my computer to have a working set of images to finalize the overall topic, identify themes and case topics. Once these were selected, we began to search through the materials for strong candidates for inclusion.  Those were flagged in boxes and sent to Henry, our scanner.  He created folders for each of the exhibits and scanned Tiffs, converting those images to JPEGS for me to use while building the exhibit.  </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16</a:t>
            </a:fld>
            <a:endParaRPr lang="en-US"/>
          </a:p>
        </p:txBody>
      </p:sp>
    </p:spTree>
    <p:extLst>
      <p:ext uri="{BB962C8B-B14F-4D97-AF65-F5344CB8AC3E}">
        <p14:creationId xmlns="" xmlns:p14="http://schemas.microsoft.com/office/powerpoint/2010/main" val="13610159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2012, we hired a digital projects manager and she had</a:t>
            </a:r>
            <a:r>
              <a:rPr lang="en-US" baseline="0" dirty="0" smtClean="0"/>
              <a:t> the idea to dedicate a server to the exhibits so that we could share assets easily.  With a shared server, a curator can select a film clip and send the request to our film editor by email and he can pull the file off the server and make the selection without having to send materials via interoffice mail or courier.</a:t>
            </a:r>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17</a:t>
            </a:fld>
            <a:endParaRPr lang="en-US"/>
          </a:p>
        </p:txBody>
      </p:sp>
    </p:spTree>
    <p:extLst>
      <p:ext uri="{BB962C8B-B14F-4D97-AF65-F5344CB8AC3E}">
        <p14:creationId xmlns="" xmlns:p14="http://schemas.microsoft.com/office/powerpoint/2010/main" val="1241172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293"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ended up with a selection of images that I drag and drop into their case folders and then pull out to virtually place them within the cases.  Some of the extra images that don’t fit into the cases will be added to the interactive to fill out the story beyond the physical limits of the cases. Items were selected based on a number of criteria, including relation to topic, significance, visual appeal, rarity and, of course, condition. Selected objects too sensitive to display were reproduced.</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18</a:t>
            </a:fld>
            <a:endParaRPr lang="en-US"/>
          </a:p>
        </p:txBody>
      </p:sp>
    </p:spTree>
    <p:extLst>
      <p:ext uri="{BB962C8B-B14F-4D97-AF65-F5344CB8AC3E}">
        <p14:creationId xmlns="" xmlns:p14="http://schemas.microsoft.com/office/powerpoint/2010/main" val="16803704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54550" cy="3490913"/>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found that we had trouble tracking the images with the descriptions the curators jotted down in their notes and so we devised a simple Excel entry sheet.  I use a similar system for other digital projects and have found it useful for the search capabilities of Excel.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What systems have you all found to be useful for selection?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AE9430-E97C-4A42-80A0-0655139BCF49}" type="slidenum">
              <a:rPr lang="en-US" smtClean="0"/>
              <a:pPr/>
              <a:t>19</a:t>
            </a:fld>
            <a:endParaRPr lang="en-US"/>
          </a:p>
        </p:txBody>
      </p:sp>
    </p:spTree>
    <p:extLst>
      <p:ext uri="{BB962C8B-B14F-4D97-AF65-F5344CB8AC3E}">
        <p14:creationId xmlns="" xmlns:p14="http://schemas.microsoft.com/office/powerpoint/2010/main" val="1244885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54550" cy="3490913"/>
          </a:xfrm>
        </p:spPr>
      </p:sp>
      <p:sp>
        <p:nvSpPr>
          <p:cNvPr id="3" name="Notes Placeholder 2"/>
          <p:cNvSpPr>
            <a:spLocks noGrp="1"/>
          </p:cNvSpPr>
          <p:nvPr>
            <p:ph type="body" idx="1"/>
          </p:nvPr>
        </p:nvSpPr>
        <p:spPr/>
        <p:txBody>
          <a:bodyPr/>
          <a:lstStyle/>
          <a:p>
            <a:r>
              <a:rPr lang="en-US" dirty="0" smtClean="0"/>
              <a:t>We also use PowerPoint to layout objects</a:t>
            </a:r>
            <a:r>
              <a:rPr lang="en-US" baseline="0" dirty="0" smtClean="0"/>
              <a:t> on the floor level and on the case level.</a:t>
            </a:r>
            <a:endParaRPr lang="en-US" dirty="0"/>
          </a:p>
        </p:txBody>
      </p:sp>
      <p:sp>
        <p:nvSpPr>
          <p:cNvPr id="4" name="Slide Number Placeholder 3"/>
          <p:cNvSpPr>
            <a:spLocks noGrp="1"/>
          </p:cNvSpPr>
          <p:nvPr>
            <p:ph type="sldNum" sz="quarter" idx="10"/>
          </p:nvPr>
        </p:nvSpPr>
        <p:spPr/>
        <p:txBody>
          <a:bodyPr/>
          <a:lstStyle/>
          <a:p>
            <a:fld id="{D7A0F0BF-0AB2-4E27-A05D-FB686A21C8BC}" type="slidenum">
              <a:rPr lang="en-US" smtClean="0">
                <a:solidFill>
                  <a:prstClr val="black"/>
                </a:solidFill>
              </a:rPr>
              <a:pPr/>
              <a:t>20</a:t>
            </a:fld>
            <a:endParaRPr lang="en-US">
              <a:solidFill>
                <a:prstClr val="black"/>
              </a:solidFill>
            </a:endParaRPr>
          </a:p>
        </p:txBody>
      </p:sp>
    </p:spTree>
    <p:extLst>
      <p:ext uri="{BB962C8B-B14F-4D97-AF65-F5344CB8AC3E}">
        <p14:creationId xmlns="" xmlns:p14="http://schemas.microsoft.com/office/powerpoint/2010/main" val="4080023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Of course, we wanted a show with visual appeal and a row of documents is not always very interesting. We found that it was helpful to borrow some 3D artifacts from collectors and public collections.  Of course, this required forms and paperwork, something to have on hand for any exhibit program. The dean had a wonderful idea of displaying large scale three dimensional items in the lobby, which has proven to be very popular.  For the 60s at 50, we borrowed 2 mini cars and a motorcycle from a local automobile museum. We are already lining up large scale items for the next exhibit.</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21</a:t>
            </a:fld>
            <a:endParaRPr lang="en-US"/>
          </a:p>
        </p:txBody>
      </p:sp>
    </p:spTree>
    <p:extLst>
      <p:ext uri="{BB962C8B-B14F-4D97-AF65-F5344CB8AC3E}">
        <p14:creationId xmlns="" xmlns:p14="http://schemas.microsoft.com/office/powerpoint/2010/main" val="25336199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have seven exhibit </a:t>
            </a:r>
            <a:r>
              <a:rPr lang="en-US" sz="1200" kern="1200" dirty="0" err="1" smtClean="0">
                <a:solidFill>
                  <a:schemeClr val="tx1"/>
                </a:solidFill>
                <a:effectLst/>
                <a:latin typeface="+mn-lt"/>
                <a:ea typeface="+mn-ea"/>
                <a:cs typeface="+mn-cs"/>
              </a:rPr>
              <a:t>interactives</a:t>
            </a:r>
            <a:r>
              <a:rPr lang="en-US" sz="1200" kern="1200" dirty="0" smtClean="0">
                <a:solidFill>
                  <a:schemeClr val="tx1"/>
                </a:solidFill>
                <a:effectLst/>
                <a:latin typeface="+mn-lt"/>
                <a:ea typeface="+mn-ea"/>
                <a:cs typeface="+mn-cs"/>
              </a:rPr>
              <a:t> on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floor and 2 more in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floor gallery.  These were designed and built by Anode, a Nashville-based firm, in conjunction with our team. Two semi-permanent </a:t>
            </a:r>
            <a:r>
              <a:rPr lang="en-US" sz="1200" kern="1200" dirty="0" err="1" smtClean="0">
                <a:solidFill>
                  <a:schemeClr val="tx1"/>
                </a:solidFill>
                <a:effectLst/>
                <a:latin typeface="+mn-lt"/>
                <a:ea typeface="+mn-ea"/>
                <a:cs typeface="+mn-cs"/>
              </a:rPr>
              <a:t>interactives</a:t>
            </a:r>
            <a:r>
              <a:rPr lang="en-US" sz="1200" kern="1200" dirty="0" smtClean="0">
                <a:solidFill>
                  <a:schemeClr val="tx1"/>
                </a:solidFill>
                <a:effectLst/>
                <a:latin typeface="+mn-lt"/>
                <a:ea typeface="+mn-ea"/>
                <a:cs typeface="+mn-cs"/>
              </a:rPr>
              <a:t> highlight our Television News Archive database and our journalists’ papers.  The other </a:t>
            </a:r>
            <a:r>
              <a:rPr lang="en-US" sz="1200" kern="1200" dirty="0" err="1" smtClean="0">
                <a:solidFill>
                  <a:schemeClr val="tx1"/>
                </a:solidFill>
                <a:effectLst/>
                <a:latin typeface="+mn-lt"/>
                <a:ea typeface="+mn-ea"/>
                <a:cs typeface="+mn-cs"/>
              </a:rPr>
              <a:t>interactives</a:t>
            </a:r>
            <a:r>
              <a:rPr lang="en-US" sz="1200" kern="1200" dirty="0" smtClean="0">
                <a:solidFill>
                  <a:schemeClr val="tx1"/>
                </a:solidFill>
                <a:effectLst/>
                <a:latin typeface="+mn-lt"/>
                <a:ea typeface="+mn-ea"/>
                <a:cs typeface="+mn-cs"/>
              </a:rPr>
              <a:t> change with the exhibits.</a:t>
            </a:r>
          </a:p>
          <a:p>
            <a:r>
              <a:rPr lang="en-US" dirty="0" err="1" smtClean="0"/>
              <a:t>Interactives</a:t>
            </a:r>
            <a:r>
              <a:rPr lang="en-US" dirty="0" smtClean="0"/>
              <a:t> allow the viewer to see</a:t>
            </a:r>
            <a:r>
              <a:rPr lang="en-US" baseline="0" dirty="0" smtClean="0"/>
              <a:t> each image as a thumbnail, which they click on, then the see the image at a “full” size and finally they have the option to blow it up to a third size, which essentially fills the screens, so is about 3’ by 2 ½’. This works very well for newspaper print and letters and for items with small details that are hard to see in the case.</a:t>
            </a:r>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22</a:t>
            </a:fld>
            <a:endParaRPr lang="en-US"/>
          </a:p>
        </p:txBody>
      </p:sp>
    </p:spTree>
    <p:extLst>
      <p:ext uri="{BB962C8B-B14F-4D97-AF65-F5344CB8AC3E}">
        <p14:creationId xmlns="" xmlns:p14="http://schemas.microsoft.com/office/powerpoint/2010/main" val="2124340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Other </a:t>
            </a:r>
            <a:r>
              <a:rPr lang="en-US" sz="1200" kern="1200" dirty="0" err="1" smtClean="0">
                <a:solidFill>
                  <a:schemeClr val="tx1"/>
                </a:solidFill>
                <a:effectLst/>
                <a:latin typeface="+mn-lt"/>
                <a:ea typeface="+mn-ea"/>
                <a:cs typeface="+mn-cs"/>
              </a:rPr>
              <a:t>Firesign</a:t>
            </a:r>
            <a:r>
              <a:rPr lang="en-US" sz="1200" kern="1200" dirty="0" smtClean="0">
                <a:solidFill>
                  <a:schemeClr val="tx1"/>
                </a:solidFill>
                <a:effectLst/>
                <a:latin typeface="+mn-lt"/>
                <a:ea typeface="+mn-ea"/>
                <a:cs typeface="+mn-cs"/>
              </a:rPr>
              <a:t> applications include the word cloud in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floor lobby which pulls search terms from the searches generated in our online catalog to form patterns on the floor. A sensor in the ceiling allows the shape to interact with movement like</a:t>
            </a:r>
            <a:r>
              <a:rPr lang="en-US" sz="1200" kern="1200" baseline="0" dirty="0" smtClean="0">
                <a:solidFill>
                  <a:schemeClr val="tx1"/>
                </a:solidFill>
                <a:effectLst/>
                <a:latin typeface="+mn-lt"/>
                <a:ea typeface="+mn-ea"/>
                <a:cs typeface="+mn-cs"/>
              </a:rPr>
              <a:t> this woman walking through the design. </a:t>
            </a:r>
            <a:r>
              <a:rPr lang="en-US" sz="1200" kern="1200" dirty="0" smtClean="0">
                <a:solidFill>
                  <a:schemeClr val="tx1"/>
                </a:solidFill>
                <a:effectLst/>
                <a:latin typeface="+mn-lt"/>
                <a:ea typeface="+mn-ea"/>
                <a:cs typeface="+mn-cs"/>
              </a:rPr>
              <a:t>We also have a projection off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floor gallery that currently contains famous literary quotations.  The author and title are intentionally delayed to give viewers a chance to guess who wrote the quote.  I think there is a lot of potential for use with this fairly simple technology.  In the fall, I’m thinking of pulling quotes from our exhibit subjects to use here.  We left out a comment book for viewers to tell us their favorite quotations and we have recently gathered those suggestions for review.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Last but not least is the 5’ x 40’ LED exterior exhibit on the building façade.  It rotates images from the exhibits and occasionally contains temporary exhibits of Special Collections items that relate to holidays or events. </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23</a:t>
            </a:fld>
            <a:endParaRPr lang="en-US"/>
          </a:p>
        </p:txBody>
      </p:sp>
    </p:spTree>
    <p:extLst>
      <p:ext uri="{BB962C8B-B14F-4D97-AF65-F5344CB8AC3E}">
        <p14:creationId xmlns="" xmlns:p14="http://schemas.microsoft.com/office/powerpoint/2010/main" val="736434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293"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Here you see Steve Green, Vanderbilt Creative Services, photographing a car for an article. We work with campus public affairs and creative services staff to generate press releases and articles for the exhibits. This would have been much more difficult without the excellent staff at the university.  Publicity is one way that we evaluate the exhibit program.  We also have comment books at two locations in the library and track tours.  </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24</a:t>
            </a:fld>
            <a:endParaRPr lang="en-US"/>
          </a:p>
        </p:txBody>
      </p:sp>
    </p:spTree>
    <p:extLst>
      <p:ext uri="{BB962C8B-B14F-4D97-AF65-F5344CB8AC3E}">
        <p14:creationId xmlns="" xmlns:p14="http://schemas.microsoft.com/office/powerpoint/2010/main" val="3730052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54550" cy="3490913"/>
          </a:xfrm>
        </p:spPr>
      </p:sp>
      <p:sp>
        <p:nvSpPr>
          <p:cNvPr id="3" name="Notes Placeholder 2"/>
          <p:cNvSpPr>
            <a:spLocks noGrp="1"/>
          </p:cNvSpPr>
          <p:nvPr>
            <p:ph type="body" idx="1"/>
          </p:nvPr>
        </p:nvSpPr>
        <p:spPr/>
        <p:txBody>
          <a:bodyPr/>
          <a:lstStyle/>
          <a:p>
            <a:pPr marL="0" marR="0" indent="0" algn="l" defTabSz="914293"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Here you see a recent panel discussion we held in conjunction with the current exhibit. Planning programs to take advantage of the exhibits is </a:t>
            </a:r>
            <a:r>
              <a:rPr lang="en-US" sz="1200" kern="1200" dirty="0" err="1" smtClean="0">
                <a:solidFill>
                  <a:schemeClr val="tx1"/>
                </a:solidFill>
                <a:effectLst/>
                <a:latin typeface="+mn-lt"/>
                <a:ea typeface="+mn-ea"/>
                <a:cs typeface="+mn-cs"/>
              </a:rPr>
              <a:t>ti</a:t>
            </a:r>
            <a:r>
              <a:rPr lang="en-US" sz="1200" kern="1200" dirty="0" smtClean="0">
                <a:solidFill>
                  <a:schemeClr val="tx1"/>
                </a:solidFill>
                <a:effectLst/>
                <a:latin typeface="+mn-lt"/>
                <a:ea typeface="+mn-ea"/>
                <a:cs typeface="+mn-cs"/>
              </a:rPr>
              <a:t> e-consuming and</a:t>
            </a:r>
            <a:r>
              <a:rPr lang="en-US" sz="1200" kern="1200" baseline="0" dirty="0" smtClean="0">
                <a:solidFill>
                  <a:schemeClr val="tx1"/>
                </a:solidFill>
                <a:effectLst/>
                <a:latin typeface="+mn-lt"/>
                <a:ea typeface="+mn-ea"/>
                <a:cs typeface="+mn-cs"/>
              </a:rPr>
              <a:t> we have recently hired a person to do all of our events</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25</a:t>
            </a:fld>
            <a:endParaRPr lang="en-US"/>
          </a:p>
        </p:txBody>
      </p:sp>
    </p:spTree>
    <p:extLst>
      <p:ext uri="{BB962C8B-B14F-4D97-AF65-F5344CB8AC3E}">
        <p14:creationId xmlns="" xmlns:p14="http://schemas.microsoft.com/office/powerpoint/2010/main" val="587217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delayed</a:t>
            </a:r>
            <a:r>
              <a:rPr lang="en-US" baseline="0" dirty="0" smtClean="0"/>
              <a:t> creating a web presence for the exhibits due to time constraints but are now in the final stages of designing the web version.  The library is in the midst of a website revamp, so we are waiting for that to finish </a:t>
            </a:r>
            <a:r>
              <a:rPr lang="en-US" baseline="0" smtClean="0"/>
              <a:t>the layout.</a:t>
            </a:r>
            <a:endParaRPr lang="en-US"/>
          </a:p>
        </p:txBody>
      </p:sp>
      <p:sp>
        <p:nvSpPr>
          <p:cNvPr id="4" name="Slide Number Placeholder 3"/>
          <p:cNvSpPr>
            <a:spLocks noGrp="1"/>
          </p:cNvSpPr>
          <p:nvPr>
            <p:ph type="sldNum" sz="quarter" idx="10"/>
          </p:nvPr>
        </p:nvSpPr>
        <p:spPr/>
        <p:txBody>
          <a:bodyPr/>
          <a:lstStyle/>
          <a:p>
            <a:fld id="{75AE9430-E97C-4A42-80A0-0655139BCF49}"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Success brings requests for collaboration</a:t>
            </a:r>
          </a:p>
          <a:p>
            <a:pPr lvl="1"/>
            <a:r>
              <a:rPr lang="en-US" sz="1200" kern="1200" dirty="0" smtClean="0">
                <a:solidFill>
                  <a:schemeClr val="tx1"/>
                </a:solidFill>
                <a:effectLst/>
                <a:latin typeface="+mn-lt"/>
                <a:ea typeface="+mn-ea"/>
                <a:cs typeface="+mn-cs"/>
              </a:rPr>
              <a:t>Clear mission is critical for exhibit proposals</a:t>
            </a:r>
          </a:p>
          <a:p>
            <a:pPr lvl="1"/>
            <a:r>
              <a:rPr lang="en-US" sz="1200" kern="1200" dirty="0" smtClean="0">
                <a:solidFill>
                  <a:schemeClr val="tx1"/>
                </a:solidFill>
                <a:effectLst/>
                <a:latin typeface="+mn-lt"/>
                <a:ea typeface="+mn-ea"/>
                <a:cs typeface="+mn-cs"/>
              </a:rPr>
              <a:t>Create multi-year plan for exhibits</a:t>
            </a:r>
          </a:p>
          <a:p>
            <a:pPr lvl="1"/>
            <a:r>
              <a:rPr lang="en-US" sz="1200" kern="1200" dirty="0" smtClean="0">
                <a:solidFill>
                  <a:schemeClr val="tx1"/>
                </a:solidFill>
                <a:effectLst/>
                <a:latin typeface="+mn-lt"/>
                <a:ea typeface="+mn-ea"/>
                <a:cs typeface="+mn-cs"/>
              </a:rPr>
              <a:t>Faculty and students can support the program</a:t>
            </a:r>
          </a:p>
          <a:p>
            <a:pPr lvl="1"/>
            <a:r>
              <a:rPr lang="en-US" sz="1200" kern="1200" dirty="0" smtClean="0">
                <a:solidFill>
                  <a:schemeClr val="tx1"/>
                </a:solidFill>
                <a:effectLst/>
                <a:latin typeface="+mn-lt"/>
                <a:ea typeface="+mn-ea"/>
                <a:cs typeface="+mn-cs"/>
              </a:rPr>
              <a:t>Visibility can lead to more in-kind gifts</a:t>
            </a:r>
          </a:p>
          <a:p>
            <a:pPr lvl="1"/>
            <a:r>
              <a:rPr lang="en-US" sz="1200" kern="1200" dirty="0" smtClean="0">
                <a:solidFill>
                  <a:schemeClr val="tx1"/>
                </a:solidFill>
                <a:effectLst/>
                <a:latin typeface="+mn-lt"/>
                <a:ea typeface="+mn-ea"/>
                <a:cs typeface="+mn-cs"/>
              </a:rPr>
              <a:t>Staff are interested in participating and the work supports their instruction</a:t>
            </a:r>
          </a:p>
          <a:p>
            <a:pPr lvl="1"/>
            <a:r>
              <a:rPr lang="en-US" sz="1200" kern="1200" dirty="0" smtClean="0">
                <a:solidFill>
                  <a:schemeClr val="tx1"/>
                </a:solidFill>
                <a:effectLst/>
                <a:latin typeface="+mn-lt"/>
                <a:ea typeface="+mn-ea"/>
                <a:cs typeface="+mn-cs"/>
              </a:rPr>
              <a:t>Evaluation methods: needs more work</a:t>
            </a:r>
          </a:p>
          <a:p>
            <a:endParaRPr lang="en-US" dirty="0"/>
          </a:p>
        </p:txBody>
      </p:sp>
      <p:sp>
        <p:nvSpPr>
          <p:cNvPr id="4" name="Slide Number Placeholder 3"/>
          <p:cNvSpPr>
            <a:spLocks noGrp="1"/>
          </p:cNvSpPr>
          <p:nvPr>
            <p:ph type="sldNum" sz="quarter" idx="10"/>
          </p:nvPr>
        </p:nvSpPr>
        <p:spPr/>
        <p:txBody>
          <a:bodyPr/>
          <a:lstStyle/>
          <a:p>
            <a:fld id="{75AE9430-E97C-4A42-80A0-0655139BCF49}" type="slidenum">
              <a:rPr lang="en-US" smtClean="0"/>
              <a:pPr/>
              <a:t>27</a:t>
            </a:fld>
            <a:endParaRPr lang="en-US"/>
          </a:p>
        </p:txBody>
      </p:sp>
    </p:spTree>
    <p:extLst>
      <p:ext uri="{BB962C8B-B14F-4D97-AF65-F5344CB8AC3E}">
        <p14:creationId xmlns="" xmlns:p14="http://schemas.microsoft.com/office/powerpoint/2010/main" val="1423281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BA7971-25B6-4C19-9AA1-8536FE316B0C}" type="datetimeFigureOut">
              <a:rPr lang="en-US" smtClean="0"/>
              <a:pPr/>
              <a:t>5/15/2012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645082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BA7971-25B6-4C19-9AA1-8536FE316B0C}" type="datetimeFigureOut">
              <a:rPr lang="en-US" smtClean="0"/>
              <a:pPr/>
              <a:t>5/15/2012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1307124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46" indent="0">
              <a:buNone/>
              <a:defRPr sz="1800">
                <a:solidFill>
                  <a:schemeClr val="tx1">
                    <a:tint val="75000"/>
                  </a:schemeClr>
                </a:solidFill>
              </a:defRPr>
            </a:lvl2pPr>
            <a:lvl3pPr marL="914293" indent="0">
              <a:buNone/>
              <a:defRPr sz="1600">
                <a:solidFill>
                  <a:schemeClr val="tx1">
                    <a:tint val="75000"/>
                  </a:schemeClr>
                </a:solidFill>
              </a:defRPr>
            </a:lvl3pPr>
            <a:lvl4pPr marL="1371440" indent="0">
              <a:buNone/>
              <a:defRPr sz="1400">
                <a:solidFill>
                  <a:schemeClr val="tx1">
                    <a:tint val="75000"/>
                  </a:schemeClr>
                </a:solidFill>
              </a:defRPr>
            </a:lvl4pPr>
            <a:lvl5pPr marL="1828586" indent="0">
              <a:buNone/>
              <a:defRPr sz="1400">
                <a:solidFill>
                  <a:schemeClr val="tx1">
                    <a:tint val="75000"/>
                  </a:schemeClr>
                </a:solidFill>
              </a:defRPr>
            </a:lvl5pPr>
            <a:lvl6pPr marL="2285733" indent="0">
              <a:buNone/>
              <a:defRPr sz="1400">
                <a:solidFill>
                  <a:schemeClr val="tx1">
                    <a:tint val="75000"/>
                  </a:schemeClr>
                </a:solidFill>
              </a:defRPr>
            </a:lvl6pPr>
            <a:lvl7pPr marL="2742879" indent="0">
              <a:buNone/>
              <a:defRPr sz="1400">
                <a:solidFill>
                  <a:schemeClr val="tx1">
                    <a:tint val="75000"/>
                  </a:schemeClr>
                </a:solidFill>
              </a:defRPr>
            </a:lvl7pPr>
            <a:lvl8pPr marL="3200026" indent="0">
              <a:buNone/>
              <a:defRPr sz="1400">
                <a:solidFill>
                  <a:schemeClr val="tx1">
                    <a:tint val="75000"/>
                  </a:schemeClr>
                </a:solidFill>
              </a:defRPr>
            </a:lvl8pPr>
            <a:lvl9pPr marL="365717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BA7971-25B6-4C19-9AA1-8536FE316B0C}" type="datetimeFigureOut">
              <a:rPr lang="en-US" smtClean="0"/>
              <a:pPr/>
              <a:t>5/15/2012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129071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BA7971-25B6-4C19-9AA1-8536FE316B0C}" type="datetimeFigureOut">
              <a:rPr lang="en-US" smtClean="0"/>
              <a:pPr/>
              <a:t>5/15/2012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625749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BA7971-25B6-4C19-9AA1-8536FE316B0C}" type="datetimeFigureOut">
              <a:rPr lang="en-US" smtClean="0"/>
              <a:pPr/>
              <a:t>5/15/2012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2321808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BA7971-25B6-4C19-9AA1-8536FE316B0C}" type="datetimeFigureOut">
              <a:rPr lang="en-US" smtClean="0"/>
              <a:pPr/>
              <a:t>5/15/2012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3467061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BA7971-25B6-4C19-9AA1-8536FE316B0C}" type="datetimeFigureOut">
              <a:rPr lang="en-US" smtClean="0"/>
              <a:pPr/>
              <a:t>5/15/2012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2636501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BA7971-25B6-4C19-9AA1-8536FE316B0C}" type="datetimeFigureOut">
              <a:rPr lang="en-US" smtClean="0"/>
              <a:pPr/>
              <a:t>5/15/2012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1159290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46" indent="0">
              <a:buNone/>
              <a:defRPr sz="2800"/>
            </a:lvl2pPr>
            <a:lvl3pPr marL="914293" indent="0">
              <a:buNone/>
              <a:defRPr sz="2400"/>
            </a:lvl3pPr>
            <a:lvl4pPr marL="1371440" indent="0">
              <a:buNone/>
              <a:defRPr sz="2000"/>
            </a:lvl4pPr>
            <a:lvl5pPr marL="1828586" indent="0">
              <a:buNone/>
              <a:defRPr sz="2000"/>
            </a:lvl5pPr>
            <a:lvl6pPr marL="2285733" indent="0">
              <a:buNone/>
              <a:defRPr sz="2000"/>
            </a:lvl6pPr>
            <a:lvl7pPr marL="2742879" indent="0">
              <a:buNone/>
              <a:defRPr sz="2000"/>
            </a:lvl7pPr>
            <a:lvl8pPr marL="3200026" indent="0">
              <a:buNone/>
              <a:defRPr sz="2000"/>
            </a:lvl8pPr>
            <a:lvl9pPr marL="3657172"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BA7971-25B6-4C19-9AA1-8536FE316B0C}" type="datetimeFigureOut">
              <a:rPr lang="en-US" smtClean="0"/>
              <a:pPr/>
              <a:t>5/15/2012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1473917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BA7971-25B6-4C19-9AA1-8536FE316B0C}" type="datetimeFigureOut">
              <a:rPr lang="en-US" smtClean="0"/>
              <a:pPr/>
              <a:t>5/15/2012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1517955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BA7971-25B6-4C19-9AA1-8536FE316B0C}" type="datetimeFigureOut">
              <a:rPr lang="en-US" smtClean="0"/>
              <a:pPr/>
              <a:t>5/15/2012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643685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267962"/>
            <a:ext cx="9144000" cy="4989838"/>
          </a:xfrm>
          <a:prstGeom prst="rect">
            <a:avLst/>
          </a:prstGeom>
        </p:spPr>
      </p:pic>
    </p:spTree>
    <p:extLst>
      <p:ext uri="{BB962C8B-B14F-4D97-AF65-F5344CB8AC3E}">
        <p14:creationId xmlns="" xmlns:p14="http://schemas.microsoft.com/office/powerpoint/2010/main" val="563343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65142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46" indent="0">
              <a:buNone/>
              <a:defRPr sz="1800">
                <a:solidFill>
                  <a:schemeClr val="tx1">
                    <a:tint val="75000"/>
                  </a:schemeClr>
                </a:solidFill>
              </a:defRPr>
            </a:lvl2pPr>
            <a:lvl3pPr marL="914293" indent="0">
              <a:buNone/>
              <a:defRPr sz="1600">
                <a:solidFill>
                  <a:schemeClr val="tx1">
                    <a:tint val="75000"/>
                  </a:schemeClr>
                </a:solidFill>
              </a:defRPr>
            </a:lvl3pPr>
            <a:lvl4pPr marL="1371440" indent="0">
              <a:buNone/>
              <a:defRPr sz="1400">
                <a:solidFill>
                  <a:schemeClr val="tx1">
                    <a:tint val="75000"/>
                  </a:schemeClr>
                </a:solidFill>
              </a:defRPr>
            </a:lvl4pPr>
            <a:lvl5pPr marL="1828586" indent="0">
              <a:buNone/>
              <a:defRPr sz="1400">
                <a:solidFill>
                  <a:schemeClr val="tx1">
                    <a:tint val="75000"/>
                  </a:schemeClr>
                </a:solidFill>
              </a:defRPr>
            </a:lvl5pPr>
            <a:lvl6pPr marL="2285733" indent="0">
              <a:buNone/>
              <a:defRPr sz="1400">
                <a:solidFill>
                  <a:schemeClr val="tx1">
                    <a:tint val="75000"/>
                  </a:schemeClr>
                </a:solidFill>
              </a:defRPr>
            </a:lvl6pPr>
            <a:lvl7pPr marL="2742879" indent="0">
              <a:buNone/>
              <a:defRPr sz="1400">
                <a:solidFill>
                  <a:schemeClr val="tx1">
                    <a:tint val="75000"/>
                  </a:schemeClr>
                </a:solidFill>
              </a:defRPr>
            </a:lvl7pPr>
            <a:lvl8pPr marL="3200026" indent="0">
              <a:buNone/>
              <a:defRPr sz="1400">
                <a:solidFill>
                  <a:schemeClr val="tx1">
                    <a:tint val="75000"/>
                  </a:schemeClr>
                </a:solidFill>
              </a:defRPr>
            </a:lvl8pPr>
            <a:lvl9pPr marL="365717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37419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55897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46600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40501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55793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468223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46" indent="0">
              <a:buNone/>
              <a:defRPr sz="2800"/>
            </a:lvl2pPr>
            <a:lvl3pPr marL="914293" indent="0">
              <a:buNone/>
              <a:defRPr sz="2400"/>
            </a:lvl3pPr>
            <a:lvl4pPr marL="1371440" indent="0">
              <a:buNone/>
              <a:defRPr sz="2000"/>
            </a:lvl4pPr>
            <a:lvl5pPr marL="1828586" indent="0">
              <a:buNone/>
              <a:defRPr sz="2000"/>
            </a:lvl5pPr>
            <a:lvl6pPr marL="2285733" indent="0">
              <a:buNone/>
              <a:defRPr sz="2000"/>
            </a:lvl6pPr>
            <a:lvl7pPr marL="2742879" indent="0">
              <a:buNone/>
              <a:defRPr sz="2000"/>
            </a:lvl7pPr>
            <a:lvl8pPr marL="3200026" indent="0">
              <a:buNone/>
              <a:defRPr sz="2000"/>
            </a:lvl8pPr>
            <a:lvl9pPr marL="3657172"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065639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59253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48300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E4700">
            <a:alpha val="79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9" tIns="45714" rIns="91429"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29" tIns="45714" rIns="91429"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29" tIns="45714" rIns="91429" bIns="45714" rtlCol="0" anchor="ctr"/>
          <a:lstStyle>
            <a:lvl1pPr algn="l">
              <a:defRPr sz="1200">
                <a:solidFill>
                  <a:schemeClr val="tx1">
                    <a:tint val="75000"/>
                  </a:schemeClr>
                </a:solidFill>
              </a:defRPr>
            </a:lvl1pPr>
          </a:lstStyle>
          <a:p>
            <a:fld id="{C8BA7971-25B6-4C19-9AA1-8536FE316B0C}" type="datetimeFigureOut">
              <a:rPr lang="en-US" smtClean="0"/>
              <a:pPr/>
              <a:t>5/15/2012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29" tIns="45714" rIns="91429" bIns="4571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29" tIns="45714" rIns="91429" bIns="45714" rtlCol="0" anchor="ctr"/>
          <a:lstStyle>
            <a:lvl1pPr algn="r">
              <a:defRPr sz="1200">
                <a:solidFill>
                  <a:schemeClr val="tx1">
                    <a:tint val="75000"/>
                  </a:schemeClr>
                </a:solidFill>
              </a:defRPr>
            </a:lvl1pPr>
          </a:lstStyle>
          <a:p>
            <a:fld id="{A3C0A9A8-7BA1-4145-808A-A517E4DD7563}" type="slidenum">
              <a:rPr lang="en-US" smtClean="0"/>
              <a:pPr/>
              <a:t>‹#›</a:t>
            </a:fld>
            <a:endParaRPr lang="en-US"/>
          </a:p>
        </p:txBody>
      </p:sp>
    </p:spTree>
    <p:extLst>
      <p:ext uri="{BB962C8B-B14F-4D97-AF65-F5344CB8AC3E}">
        <p14:creationId xmlns="" xmlns:p14="http://schemas.microsoft.com/office/powerpoint/2010/main" val="755661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93" rtl="0" eaLnBrk="1" latinLnBrk="0" hangingPunct="1">
        <a:spcBef>
          <a:spcPct val="0"/>
        </a:spcBef>
        <a:buNone/>
        <a:defRPr sz="4400" kern="1200">
          <a:solidFill>
            <a:schemeClr val="tx1"/>
          </a:solidFill>
          <a:latin typeface="+mj-lt"/>
          <a:ea typeface="+mj-ea"/>
          <a:cs typeface="+mj-cs"/>
        </a:defRPr>
      </a:lvl1pPr>
    </p:titleStyle>
    <p:bodyStyle>
      <a:lvl1pPr marL="342860" indent="-342860" algn="l" defTabSz="91429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63" indent="-285717" algn="l" defTabSz="91429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67" indent="-228573" algn="l" defTabSz="91429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1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5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9" tIns="45714" rIns="91429"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29" tIns="45714" rIns="91429"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29" tIns="45714" rIns="91429" bIns="45714" rtlCol="0" anchor="ctr"/>
          <a:lstStyle>
            <a:lvl1pPr algn="l">
              <a:defRPr sz="1200">
                <a:solidFill>
                  <a:schemeClr val="tx1">
                    <a:tint val="75000"/>
                  </a:schemeClr>
                </a:solidFill>
              </a:defRPr>
            </a:lvl1pPr>
          </a:lstStyle>
          <a:p>
            <a:fld id="{897B77BD-0BEC-4846-9CE6-B14C095542DC}" type="datetimeFigureOut">
              <a:rPr lang="en-US" smtClean="0">
                <a:solidFill>
                  <a:prstClr val="black">
                    <a:tint val="75000"/>
                  </a:prstClr>
                </a:solidFill>
              </a:rPr>
              <a:pPr/>
              <a:t>5/15/2012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29" tIns="45714" rIns="91429" bIns="45714"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29" tIns="45714" rIns="91429" bIns="45714" rtlCol="0" anchor="ctr"/>
          <a:lstStyle>
            <a:lvl1pPr algn="r">
              <a:defRPr sz="1200">
                <a:solidFill>
                  <a:schemeClr val="tx1">
                    <a:tint val="75000"/>
                  </a:schemeClr>
                </a:solidFill>
              </a:defRPr>
            </a:lvl1pPr>
          </a:lstStyle>
          <a:p>
            <a:fld id="{BE85BF42-511B-4FF9-B793-4CC84FF29C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098188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293" rtl="0" eaLnBrk="1" latinLnBrk="0" hangingPunct="1">
        <a:spcBef>
          <a:spcPct val="0"/>
        </a:spcBef>
        <a:buNone/>
        <a:defRPr sz="4400" kern="1200">
          <a:solidFill>
            <a:schemeClr val="tx1"/>
          </a:solidFill>
          <a:latin typeface="+mj-lt"/>
          <a:ea typeface="+mj-ea"/>
          <a:cs typeface="+mj-cs"/>
        </a:defRPr>
      </a:lvl1pPr>
    </p:titleStyle>
    <p:bodyStyle>
      <a:lvl1pPr marL="342860" indent="-342860" algn="l" defTabSz="91429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63" indent="-285717" algn="l" defTabSz="91429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67" indent="-228573" algn="l" defTabSz="91429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1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5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3" Type="http://schemas.openxmlformats.org/officeDocument/2006/relationships/hyperlink" Target="http://www.si.edu/opanda/Reports/EXStandards.pdf" TargetMode="External"/><Relationship Id="rId7" Type="http://schemas.openxmlformats.org/officeDocument/2006/relationships/hyperlink" Target="http://www.jstor.org/stable/40025154" TargetMode="External"/><Relationship Id="rId2" Type="http://schemas.openxmlformats.org/officeDocument/2006/relationships/hyperlink" Target="http://www.kb.dk/export/sites/kb_dk/da/kb/nb/bev/Z39-79-2001_Udstillingsstandard.pdf" TargetMode="External"/><Relationship Id="rId1" Type="http://schemas.openxmlformats.org/officeDocument/2006/relationships/slideLayout" Target="../slideLayouts/slideLayout2.xml"/><Relationship Id="rId6" Type="http://schemas.openxmlformats.org/officeDocument/2006/relationships/hyperlink" Target="http://www.aaslh.org/ethics.htm" TargetMode="External"/><Relationship Id="rId5" Type="http://schemas.openxmlformats.org/officeDocument/2006/relationships/hyperlink" Target="http://www.aam-us.org/aboutmuseums/standards/stbp.cfm" TargetMode="External"/><Relationship Id="rId4" Type="http://schemas.openxmlformats.org/officeDocument/2006/relationships/hyperlink" Target="http://www.bl.uk/blpac/pdf/exhibitio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BEBA8EAE-BF5A-486C-A8C5-ECC9F3942E4B}">
                <a14:imgProps xmlns="" xmlns:a14="http://schemas.microsoft.com/office/drawing/2010/main">
                  <a14:imgLayer r:embed="rId4">
                    <a14:imgEffect>
                      <a14:artisticLineDrawing/>
                    </a14:imgEffect>
                    <a14:imgEffect>
                      <a14:saturation sat="0"/>
                    </a14:imgEffect>
                  </a14:imgLayer>
                </a14:imgProps>
              </a:ext>
              <a:ext uri="{28A0092B-C50C-407E-A947-70E740481C1C}">
                <a14:useLocalDpi xmlns="" xmlns:a14="http://schemas.microsoft.com/office/drawing/2010/main" val="0"/>
              </a:ext>
            </a:extLst>
          </a:blip>
          <a:stretch>
            <a:fillRect/>
          </a:stretch>
        </p:blipFill>
        <p:spPr>
          <a:xfrm>
            <a:off x="1371600" y="0"/>
            <a:ext cx="6400800" cy="6858000"/>
          </a:xfrm>
          <a:prstGeom prst="rect">
            <a:avLst/>
          </a:prstGeom>
        </p:spPr>
      </p:pic>
      <p:sp>
        <p:nvSpPr>
          <p:cNvPr id="2" name="Title 1"/>
          <p:cNvSpPr>
            <a:spLocks noGrp="1"/>
          </p:cNvSpPr>
          <p:nvPr>
            <p:ph type="ctrTitle"/>
          </p:nvPr>
        </p:nvSpPr>
        <p:spPr/>
        <p:txBody>
          <a:bodyPr>
            <a:normAutofit fontScale="90000"/>
          </a:bodyPr>
          <a:lstStyle/>
          <a:p>
            <a:r>
              <a:rPr lang="en-US" i="1" dirty="0" smtClean="0">
                <a:solidFill>
                  <a:schemeClr val="accent2"/>
                </a:solidFill>
              </a:rPr>
              <a:t/>
            </a:r>
            <a:br>
              <a:rPr lang="en-US" i="1" dirty="0" smtClean="0">
                <a:solidFill>
                  <a:schemeClr val="accent2"/>
                </a:solidFill>
              </a:rPr>
            </a:br>
            <a:r>
              <a:rPr lang="en-US" b="1" i="1" dirty="0" smtClean="0">
                <a:solidFill>
                  <a:schemeClr val="accent2"/>
                </a:solidFill>
              </a:rPr>
              <a:t>Vanderbilt Libraries</a:t>
            </a:r>
            <a:r>
              <a:rPr lang="en-US" i="1" dirty="0" smtClean="0">
                <a:solidFill>
                  <a:schemeClr val="accent2"/>
                </a:solidFill>
              </a:rPr>
              <a:t>: </a:t>
            </a:r>
            <a:br>
              <a:rPr lang="en-US" i="1" dirty="0" smtClean="0">
                <a:solidFill>
                  <a:schemeClr val="accent2"/>
                </a:solidFill>
              </a:rPr>
            </a:br>
            <a:endParaRPr lang="en-US" i="1" dirty="0">
              <a:solidFill>
                <a:schemeClr val="accent2"/>
              </a:solidFill>
            </a:endParaRPr>
          </a:p>
        </p:txBody>
      </p:sp>
      <p:sp>
        <p:nvSpPr>
          <p:cNvPr id="3" name="Subtitle 2"/>
          <p:cNvSpPr>
            <a:spLocks noGrp="1"/>
          </p:cNvSpPr>
          <p:nvPr>
            <p:ph type="subTitle" idx="1"/>
          </p:nvPr>
        </p:nvSpPr>
        <p:spPr>
          <a:xfrm>
            <a:off x="1371600" y="3429000"/>
            <a:ext cx="6400800" cy="2209800"/>
          </a:xfrm>
        </p:spPr>
        <p:txBody>
          <a:bodyPr/>
          <a:lstStyle/>
          <a:p>
            <a:r>
              <a:rPr lang="en-US" b="1" dirty="0" smtClean="0">
                <a:solidFill>
                  <a:schemeClr val="accent6">
                    <a:lumMod val="75000"/>
                  </a:schemeClr>
                </a:solidFill>
              </a:rPr>
              <a:t>Building </a:t>
            </a:r>
          </a:p>
          <a:p>
            <a:r>
              <a:rPr lang="en-US" b="1" dirty="0" smtClean="0">
                <a:solidFill>
                  <a:schemeClr val="accent6">
                    <a:lumMod val="75000"/>
                  </a:schemeClr>
                </a:solidFill>
              </a:rPr>
              <a:t>an Exhibition Program</a:t>
            </a:r>
            <a:endParaRPr lang="en-US" b="1" dirty="0">
              <a:solidFill>
                <a:schemeClr val="accent6">
                  <a:lumMod val="75000"/>
                </a:schemeClr>
              </a:solidFill>
            </a:endParaRPr>
          </a:p>
        </p:txBody>
      </p:sp>
    </p:spTree>
    <p:extLst>
      <p:ext uri="{BB962C8B-B14F-4D97-AF65-F5344CB8AC3E}">
        <p14:creationId xmlns="" xmlns:p14="http://schemas.microsoft.com/office/powerpoint/2010/main" val="15224454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95401" y="1415472"/>
            <a:ext cx="6816437" cy="51123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403292" y="137519"/>
            <a:ext cx="4305089" cy="769441"/>
          </a:xfrm>
          <a:prstGeom prst="rect">
            <a:avLst/>
          </a:prstGeom>
          <a:noFill/>
        </p:spPr>
        <p:txBody>
          <a:bodyPr wrap="none" lIns="91429" tIns="45714" rIns="91429" bIns="45714" rtlCol="0">
            <a:spAutoFit/>
          </a:bodyPr>
          <a:lstStyle/>
          <a:p>
            <a:r>
              <a:rPr lang="en-US" sz="4400" i="1" dirty="0">
                <a:solidFill>
                  <a:schemeClr val="bg1"/>
                </a:solidFill>
              </a:rPr>
              <a:t>Identifying Needs</a:t>
            </a:r>
          </a:p>
        </p:txBody>
      </p:sp>
    </p:spTree>
    <p:extLst>
      <p:ext uri="{BB962C8B-B14F-4D97-AF65-F5344CB8AC3E}">
        <p14:creationId xmlns="" xmlns:p14="http://schemas.microsoft.com/office/powerpoint/2010/main" val="13540618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1" y="200448"/>
            <a:ext cx="2206053" cy="769441"/>
          </a:xfrm>
          <a:prstGeom prst="rect">
            <a:avLst/>
          </a:prstGeom>
          <a:noFill/>
        </p:spPr>
        <p:txBody>
          <a:bodyPr wrap="none" lIns="91429" tIns="45714" rIns="91429" bIns="45714" rtlCol="0">
            <a:spAutoFit/>
          </a:bodyPr>
          <a:lstStyle/>
          <a:p>
            <a:pPr algn="ctr"/>
            <a:r>
              <a:rPr lang="en-US" sz="4400" i="1" dirty="0">
                <a:solidFill>
                  <a:schemeClr val="bg1"/>
                </a:solidFill>
              </a:rPr>
              <a:t>Timeline</a:t>
            </a:r>
          </a:p>
        </p:txBody>
      </p:sp>
      <p:pic>
        <p:nvPicPr>
          <p:cNvPr id="2127" name="Picture 79"/>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19214" y="1873251"/>
            <a:ext cx="6505575" cy="3114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82747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110" y="152400"/>
            <a:ext cx="8229600" cy="884238"/>
          </a:xfrm>
        </p:spPr>
        <p:txBody>
          <a:bodyPr/>
          <a:lstStyle/>
          <a:p>
            <a:r>
              <a:rPr lang="en-US" i="1" dirty="0" smtClean="0">
                <a:solidFill>
                  <a:schemeClr val="bg1"/>
                </a:solidFill>
              </a:rPr>
              <a:t>Exhibition Needs</a:t>
            </a:r>
            <a:endParaRPr lang="en-US" i="1" dirty="0">
              <a:solidFill>
                <a:schemeClr val="bg1"/>
              </a:solidFill>
            </a:endParaRPr>
          </a:p>
        </p:txBody>
      </p:sp>
      <p:sp>
        <p:nvSpPr>
          <p:cNvPr id="3" name="Content Placeholder 2"/>
          <p:cNvSpPr>
            <a:spLocks noGrp="1"/>
          </p:cNvSpPr>
          <p:nvPr>
            <p:ph idx="1"/>
          </p:nvPr>
        </p:nvSpPr>
        <p:spPr>
          <a:xfrm>
            <a:off x="415637" y="2209801"/>
            <a:ext cx="8229600" cy="4221163"/>
          </a:xfrm>
        </p:spPr>
        <p:txBody>
          <a:bodyPr/>
          <a:lstStyle/>
          <a:p>
            <a:pPr marL="0" indent="0">
              <a:buNone/>
            </a:pPr>
            <a:r>
              <a:rPr lang="en-US" i="1" dirty="0" smtClean="0">
                <a:solidFill>
                  <a:schemeClr val="bg1"/>
                </a:solidFill>
              </a:rPr>
              <a:t>1. Create mission</a:t>
            </a:r>
          </a:p>
          <a:p>
            <a:pPr marL="0" indent="0">
              <a:buNone/>
            </a:pPr>
            <a:r>
              <a:rPr lang="en-US" i="1" dirty="0" smtClean="0">
                <a:solidFill>
                  <a:schemeClr val="bg1"/>
                </a:solidFill>
              </a:rPr>
              <a:t>2. Build cases and touch screens</a:t>
            </a:r>
          </a:p>
          <a:p>
            <a:pPr marL="0" indent="0">
              <a:buNone/>
            </a:pPr>
            <a:r>
              <a:rPr lang="en-US" i="1" dirty="0" smtClean="0">
                <a:solidFill>
                  <a:schemeClr val="bg1"/>
                </a:solidFill>
              </a:rPr>
              <a:t>3. Identify content</a:t>
            </a:r>
          </a:p>
          <a:p>
            <a:pPr marL="0" indent="0">
              <a:buNone/>
            </a:pPr>
            <a:r>
              <a:rPr lang="en-US" i="1" dirty="0" smtClean="0">
                <a:solidFill>
                  <a:schemeClr val="bg1"/>
                </a:solidFill>
              </a:rPr>
              <a:t>4. Solicit support staff</a:t>
            </a:r>
          </a:p>
          <a:p>
            <a:pPr marL="0" indent="0">
              <a:buNone/>
            </a:pPr>
            <a:r>
              <a:rPr lang="en-US" i="1" dirty="0" smtClean="0">
                <a:solidFill>
                  <a:schemeClr val="bg1"/>
                </a:solidFill>
              </a:rPr>
              <a:t>5. Generate publicity</a:t>
            </a:r>
          </a:p>
          <a:p>
            <a:pPr marL="0" indent="0">
              <a:buNone/>
            </a:pPr>
            <a:r>
              <a:rPr lang="en-US" i="1" dirty="0" smtClean="0">
                <a:solidFill>
                  <a:schemeClr val="bg1"/>
                </a:solidFill>
              </a:rPr>
              <a:t>6. Oversee programs</a:t>
            </a:r>
            <a:endParaRPr lang="en-US" i="1" dirty="0">
              <a:solidFill>
                <a:schemeClr val="bg1"/>
              </a:solidFill>
            </a:endParaRPr>
          </a:p>
        </p:txBody>
      </p:sp>
      <p:pic>
        <p:nvPicPr>
          <p:cNvPr id="5" name="Picture 4"/>
          <p:cNvPicPr>
            <a:picLocks noChangeAspect="1"/>
          </p:cNvPicPr>
          <p:nvPr/>
        </p:nvPicPr>
        <p:blipFill>
          <a:blip r:embed="rId3" cstate="print">
            <a:extLst>
              <a:ext uri="{BEBA8EAE-BF5A-486C-A8C5-ECC9F3942E4B}">
                <a14:imgProps xmlns="" xmlns:a14="http://schemas.microsoft.com/office/drawing/2010/main">
                  <a14:imgLayer r:embed="rId4">
                    <a14:imgEffect>
                      <a14:saturation sat="0"/>
                    </a14:imgEffect>
                  </a14:imgLayer>
                </a14:imgProps>
              </a:ext>
              <a:ext uri="{28A0092B-C50C-407E-A947-70E740481C1C}">
                <a14:useLocalDpi xmlns="" xmlns:a14="http://schemas.microsoft.com/office/drawing/2010/main" val="0"/>
              </a:ext>
            </a:extLst>
          </a:blip>
          <a:stretch>
            <a:fillRect/>
          </a:stretch>
        </p:blipFill>
        <p:spPr>
          <a:xfrm>
            <a:off x="0" y="1066800"/>
            <a:ext cx="9144000" cy="1066800"/>
          </a:xfrm>
          <a:prstGeom prst="rect">
            <a:avLst/>
          </a:prstGeom>
        </p:spPr>
      </p:pic>
    </p:spTree>
    <p:extLst>
      <p:ext uri="{BB962C8B-B14F-4D97-AF65-F5344CB8AC3E}">
        <p14:creationId xmlns="" xmlns:p14="http://schemas.microsoft.com/office/powerpoint/2010/main" val="33925545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110" y="152400"/>
            <a:ext cx="8229600" cy="884238"/>
          </a:xfrm>
        </p:spPr>
        <p:txBody>
          <a:bodyPr/>
          <a:lstStyle/>
          <a:p>
            <a:r>
              <a:rPr lang="en-US" i="1" dirty="0" smtClean="0">
                <a:solidFill>
                  <a:schemeClr val="bg1"/>
                </a:solidFill>
              </a:rPr>
              <a:t>Mission</a:t>
            </a:r>
            <a:endParaRPr lang="en-US" i="1" dirty="0">
              <a:solidFill>
                <a:schemeClr val="bg1"/>
              </a:solidFill>
            </a:endParaRPr>
          </a:p>
        </p:txBody>
      </p:sp>
      <p:sp>
        <p:nvSpPr>
          <p:cNvPr id="3" name="Content Placeholder 2"/>
          <p:cNvSpPr>
            <a:spLocks noGrp="1"/>
          </p:cNvSpPr>
          <p:nvPr>
            <p:ph idx="1"/>
          </p:nvPr>
        </p:nvSpPr>
        <p:spPr/>
        <p:txBody>
          <a:bodyPr/>
          <a:lstStyle/>
          <a:p>
            <a:pPr marL="0" indent="0" algn="ctr">
              <a:buNone/>
            </a:pPr>
            <a:endParaRPr lang="en-US" i="1" dirty="0" smtClean="0"/>
          </a:p>
          <a:p>
            <a:pPr marL="0" indent="0" algn="ctr">
              <a:buNone/>
            </a:pPr>
            <a:r>
              <a:rPr lang="en-US" i="1" dirty="0" smtClean="0">
                <a:solidFill>
                  <a:schemeClr val="bg1"/>
                </a:solidFill>
              </a:rPr>
              <a:t>“The purpose of the library’s exhibition program is to raise awareness of unique and rare materials in the library’s collections through popular and educational exhibits that draw the campus community and make the library a destination for the middle Tennessee community.”</a:t>
            </a:r>
            <a:endParaRPr lang="en-US" i="1" dirty="0">
              <a:solidFill>
                <a:schemeClr val="bg1"/>
              </a:solidFill>
            </a:endParaRPr>
          </a:p>
        </p:txBody>
      </p:sp>
      <p:pic>
        <p:nvPicPr>
          <p:cNvPr id="5" name="Picture 4"/>
          <p:cNvPicPr>
            <a:picLocks noChangeAspect="1"/>
          </p:cNvPicPr>
          <p:nvPr/>
        </p:nvPicPr>
        <p:blipFill>
          <a:blip r:embed="rId3" cstate="print">
            <a:extLst>
              <a:ext uri="{BEBA8EAE-BF5A-486C-A8C5-ECC9F3942E4B}">
                <a14:imgProps xmlns="" xmlns:a14="http://schemas.microsoft.com/office/drawing/2010/main">
                  <a14:imgLayer r:embed="rId4">
                    <a14:imgEffect>
                      <a14:saturation sat="0"/>
                    </a14:imgEffect>
                  </a14:imgLayer>
                </a14:imgProps>
              </a:ext>
              <a:ext uri="{28A0092B-C50C-407E-A947-70E740481C1C}">
                <a14:useLocalDpi xmlns="" xmlns:a14="http://schemas.microsoft.com/office/drawing/2010/main" val="0"/>
              </a:ext>
            </a:extLst>
          </a:blip>
          <a:stretch>
            <a:fillRect/>
          </a:stretch>
        </p:blipFill>
        <p:spPr>
          <a:xfrm>
            <a:off x="-23090" y="1066800"/>
            <a:ext cx="9144000" cy="1066800"/>
          </a:xfrm>
          <a:prstGeom prst="rect">
            <a:avLst/>
          </a:prstGeom>
        </p:spPr>
      </p:pic>
    </p:spTree>
    <p:extLst>
      <p:ext uri="{BB962C8B-B14F-4D97-AF65-F5344CB8AC3E}">
        <p14:creationId xmlns="" xmlns:p14="http://schemas.microsoft.com/office/powerpoint/2010/main" val="478261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10800000">
            <a:off x="0" y="470647"/>
            <a:ext cx="9144000" cy="5916706"/>
          </a:xfrm>
          <a:prstGeom prst="rect">
            <a:avLst/>
          </a:prstGeom>
        </p:spPr>
      </p:pic>
    </p:spTree>
    <p:extLst>
      <p:ext uri="{BB962C8B-B14F-4D97-AF65-F5344CB8AC3E}">
        <p14:creationId xmlns="" xmlns:p14="http://schemas.microsoft.com/office/powerpoint/2010/main" val="19431415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377280"/>
            <a:ext cx="5759910" cy="769441"/>
          </a:xfrm>
          <a:prstGeom prst="rect">
            <a:avLst/>
          </a:prstGeom>
          <a:noFill/>
        </p:spPr>
        <p:txBody>
          <a:bodyPr wrap="none" lIns="91429" tIns="45714" rIns="91429" bIns="45714" rtlCol="0">
            <a:spAutoFit/>
          </a:bodyPr>
          <a:lstStyle/>
          <a:p>
            <a:r>
              <a:rPr lang="en-US" sz="4400" i="1" dirty="0">
                <a:solidFill>
                  <a:schemeClr val="bg1"/>
                </a:solidFill>
              </a:rPr>
              <a:t>Lobby: Before and After</a:t>
            </a:r>
          </a:p>
        </p:txBody>
      </p:sp>
      <p:pic>
        <p:nvPicPr>
          <p:cNvPr id="1229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8600" y="1381125"/>
            <a:ext cx="4254500" cy="3190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597400" y="3200400"/>
            <a:ext cx="4241800" cy="3181350"/>
          </a:xfrm>
          <a:prstGeom prst="rect">
            <a:avLst/>
          </a:prstGeom>
        </p:spPr>
      </p:pic>
    </p:spTree>
    <p:extLst>
      <p:ext uri="{BB962C8B-B14F-4D97-AF65-F5344CB8AC3E}">
        <p14:creationId xmlns="" xmlns:p14="http://schemas.microsoft.com/office/powerpoint/2010/main" val="3651547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470647"/>
            <a:ext cx="9144000" cy="5916706"/>
          </a:xfrm>
          <a:prstGeom prst="rect">
            <a:avLst/>
          </a:prstGeom>
        </p:spPr>
      </p:pic>
    </p:spTree>
    <p:extLst>
      <p:ext uri="{BB962C8B-B14F-4D97-AF65-F5344CB8AC3E}">
        <p14:creationId xmlns="" xmlns:p14="http://schemas.microsoft.com/office/powerpoint/2010/main" val="4232711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81709" y="1447800"/>
            <a:ext cx="4267200" cy="3200400"/>
          </a:xfrm>
          <a:prstGeom prst="rect">
            <a:avLst/>
          </a:prstGeom>
        </p:spPr>
      </p:pic>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759751" y="3276600"/>
            <a:ext cx="4267200" cy="3200400"/>
          </a:xfrm>
          <a:prstGeom prst="rect">
            <a:avLst/>
          </a:prstGeom>
        </p:spPr>
      </p:pic>
      <p:sp>
        <p:nvSpPr>
          <p:cNvPr id="7" name="TextBox 6"/>
          <p:cNvSpPr txBox="1"/>
          <p:nvPr/>
        </p:nvSpPr>
        <p:spPr>
          <a:xfrm>
            <a:off x="1752004" y="453480"/>
            <a:ext cx="6015493" cy="769441"/>
          </a:xfrm>
          <a:prstGeom prst="rect">
            <a:avLst/>
          </a:prstGeom>
          <a:noFill/>
        </p:spPr>
        <p:txBody>
          <a:bodyPr wrap="none" lIns="91429" tIns="45714" rIns="91429" bIns="45714" rtlCol="0">
            <a:spAutoFit/>
          </a:bodyPr>
          <a:lstStyle/>
          <a:p>
            <a:r>
              <a:rPr lang="en-US" sz="4400" i="1" dirty="0">
                <a:solidFill>
                  <a:schemeClr val="bg1"/>
                </a:solidFill>
              </a:rPr>
              <a:t>Gallery: Before and After</a:t>
            </a:r>
          </a:p>
        </p:txBody>
      </p:sp>
    </p:spTree>
    <p:extLst>
      <p:ext uri="{BB962C8B-B14F-4D97-AF65-F5344CB8AC3E}">
        <p14:creationId xmlns="" xmlns:p14="http://schemas.microsoft.com/office/powerpoint/2010/main" val="35618243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1524001" y="1600201"/>
            <a:ext cx="6034617" cy="4525963"/>
          </a:xfrm>
        </p:spPr>
      </p:pic>
      <p:sp>
        <p:nvSpPr>
          <p:cNvPr id="5" name="TextBox 4"/>
          <p:cNvSpPr txBox="1"/>
          <p:nvPr/>
        </p:nvSpPr>
        <p:spPr>
          <a:xfrm>
            <a:off x="3581400" y="457201"/>
            <a:ext cx="1479870" cy="769429"/>
          </a:xfrm>
          <a:prstGeom prst="rect">
            <a:avLst/>
          </a:prstGeom>
          <a:noFill/>
        </p:spPr>
        <p:txBody>
          <a:bodyPr wrap="none" lIns="91429" tIns="45714" rIns="91429" bIns="45714" rtlCol="0">
            <a:spAutoFit/>
          </a:bodyPr>
          <a:lstStyle/>
          <a:p>
            <a:r>
              <a:rPr lang="en-US" sz="4400" dirty="0">
                <a:solidFill>
                  <a:schemeClr val="bg1"/>
                </a:solidFill>
              </a:rPr>
              <a:t>Cases</a:t>
            </a:r>
          </a:p>
        </p:txBody>
      </p:sp>
    </p:spTree>
    <p:extLst>
      <p:ext uri="{BB962C8B-B14F-4D97-AF65-F5344CB8AC3E}">
        <p14:creationId xmlns="" xmlns:p14="http://schemas.microsoft.com/office/powerpoint/2010/main" val="2984599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81000" y="131618"/>
            <a:ext cx="8458201" cy="6535882"/>
          </a:xfrm>
          <a:prstGeom prst="rect">
            <a:avLst/>
          </a:prstGeom>
        </p:spPr>
      </p:pic>
    </p:spTree>
    <p:extLst>
      <p:ext uri="{BB962C8B-B14F-4D97-AF65-F5344CB8AC3E}">
        <p14:creationId xmlns="" xmlns:p14="http://schemas.microsoft.com/office/powerpoint/2010/main" val="28230124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470647"/>
            <a:ext cx="9144000" cy="5916706"/>
          </a:xfrm>
          <a:prstGeom prst="rect">
            <a:avLst/>
          </a:prstGeom>
        </p:spPr>
      </p:pic>
    </p:spTree>
    <p:extLst>
      <p:ext uri="{BB962C8B-B14F-4D97-AF65-F5344CB8AC3E}">
        <p14:creationId xmlns="" xmlns:p14="http://schemas.microsoft.com/office/powerpoint/2010/main" val="21712728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643" y="1567511"/>
            <a:ext cx="2362200" cy="2154382"/>
          </a:xfrm>
        </p:spPr>
        <p:txBody>
          <a:bodyPr/>
          <a:lstStyle/>
          <a:p>
            <a:pPr>
              <a:buFont typeface="Arial" charset="0"/>
              <a:buChar char="•"/>
            </a:pPr>
            <a:r>
              <a:rPr lang="en-US" i="1" dirty="0" smtClean="0">
                <a:solidFill>
                  <a:schemeClr val="bg1"/>
                </a:solidFill>
              </a:rPr>
              <a:t>Standards</a:t>
            </a:r>
          </a:p>
          <a:p>
            <a:pPr>
              <a:buFont typeface="Arial" charset="0"/>
              <a:buChar char="•"/>
            </a:pPr>
            <a:r>
              <a:rPr lang="en-US" i="1" dirty="0" smtClean="0">
                <a:solidFill>
                  <a:schemeClr val="bg1"/>
                </a:solidFill>
              </a:rPr>
              <a:t>Security</a:t>
            </a:r>
            <a:endParaRPr lang="en-US" i="1" dirty="0">
              <a:solidFill>
                <a:schemeClr val="bg1"/>
              </a:solidFill>
            </a:endParaRPr>
          </a:p>
          <a:p>
            <a:r>
              <a:rPr lang="en-US" i="1" dirty="0">
                <a:solidFill>
                  <a:schemeClr val="bg1"/>
                </a:solidFill>
              </a:rPr>
              <a:t>Flexibility</a:t>
            </a:r>
          </a:p>
          <a:p>
            <a:pPr marL="0" indent="0">
              <a:buNone/>
            </a:pPr>
            <a:endParaRPr lang="en-US" dirty="0"/>
          </a:p>
        </p:txBody>
      </p:sp>
      <p:sp>
        <p:nvSpPr>
          <p:cNvPr id="2" name="Title 1"/>
          <p:cNvSpPr>
            <a:spLocks noGrp="1"/>
          </p:cNvSpPr>
          <p:nvPr>
            <p:ph type="title"/>
          </p:nvPr>
        </p:nvSpPr>
        <p:spPr>
          <a:xfrm>
            <a:off x="434110" y="11545"/>
            <a:ext cx="8229600" cy="825851"/>
          </a:xfrm>
        </p:spPr>
        <p:txBody>
          <a:bodyPr/>
          <a:lstStyle/>
          <a:p>
            <a:r>
              <a:rPr lang="en-US" i="1" dirty="0" smtClean="0">
                <a:solidFill>
                  <a:schemeClr val="bg1"/>
                </a:solidFill>
              </a:rPr>
              <a:t>Cases</a:t>
            </a:r>
            <a:endParaRPr lang="en-US" i="1" dirty="0">
              <a:solidFill>
                <a:schemeClr val="bg1"/>
              </a:solidFill>
            </a:endParaRPr>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819401" y="1447801"/>
            <a:ext cx="5870575" cy="45481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 y="3886201"/>
            <a:ext cx="2097087" cy="2566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853985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43766" y="1676401"/>
            <a:ext cx="1690255" cy="16902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807692" y="228601"/>
            <a:ext cx="1600199" cy="769441"/>
          </a:xfrm>
          <a:prstGeom prst="rect">
            <a:avLst/>
          </a:prstGeom>
        </p:spPr>
        <p:txBody>
          <a:bodyPr wrap="square" lIns="91429" tIns="45714" rIns="91429" bIns="45714">
            <a:spAutoFit/>
          </a:bodyPr>
          <a:lstStyle/>
          <a:p>
            <a:pPr algn="ctr"/>
            <a:r>
              <a:rPr lang="en-US" sz="4400" i="1" dirty="0">
                <a:solidFill>
                  <a:schemeClr val="bg1"/>
                </a:solidFill>
              </a:rPr>
              <a:t>Cases</a:t>
            </a:r>
          </a:p>
        </p:txBody>
      </p:sp>
      <p:pic>
        <p:nvPicPr>
          <p:cNvPr id="307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50692" y="3657600"/>
            <a:ext cx="3505200" cy="2628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818748" y="2122178"/>
            <a:ext cx="1671780" cy="923330"/>
          </a:xfrm>
          <a:prstGeom prst="rect">
            <a:avLst/>
          </a:prstGeom>
          <a:noFill/>
        </p:spPr>
        <p:txBody>
          <a:bodyPr wrap="square" lIns="91429" tIns="45714" rIns="91429" bIns="45714" rtlCol="0">
            <a:spAutoFit/>
          </a:bodyPr>
          <a:lstStyle/>
          <a:p>
            <a:r>
              <a:rPr lang="en-US" dirty="0" smtClean="0">
                <a:solidFill>
                  <a:schemeClr val="bg1"/>
                </a:solidFill>
              </a:rPr>
              <a:t>Honeywell wireless asset tags</a:t>
            </a:r>
            <a:endParaRPr lang="en-US" dirty="0">
              <a:solidFill>
                <a:schemeClr val="bg1"/>
              </a:solidFill>
            </a:endParaRPr>
          </a:p>
        </p:txBody>
      </p:sp>
      <p:pic>
        <p:nvPicPr>
          <p:cNvPr id="2" name="Picture 1"/>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88722" y="1000059"/>
            <a:ext cx="3829050" cy="5105400"/>
          </a:xfrm>
          <a:prstGeom prst="rect">
            <a:avLst/>
          </a:prstGeom>
        </p:spPr>
      </p:pic>
    </p:spTree>
    <p:extLst>
      <p:ext uri="{BB962C8B-B14F-4D97-AF65-F5344CB8AC3E}">
        <p14:creationId xmlns="" xmlns:p14="http://schemas.microsoft.com/office/powerpoint/2010/main" val="7958736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86918" y="4114800"/>
            <a:ext cx="3124200" cy="2333508"/>
          </a:xfrm>
          <a:prstGeom prst="rect">
            <a:avLst/>
          </a:prstGeom>
        </p:spPr>
      </p:pic>
      <p:sp>
        <p:nvSpPr>
          <p:cNvPr id="5" name="TextBox 4"/>
          <p:cNvSpPr txBox="1"/>
          <p:nvPr/>
        </p:nvSpPr>
        <p:spPr>
          <a:xfrm>
            <a:off x="3733800" y="4800600"/>
            <a:ext cx="1878078" cy="1477328"/>
          </a:xfrm>
          <a:prstGeom prst="rect">
            <a:avLst/>
          </a:prstGeom>
          <a:noFill/>
        </p:spPr>
        <p:txBody>
          <a:bodyPr wrap="none" rtlCol="0">
            <a:spAutoFit/>
          </a:bodyPr>
          <a:lstStyle/>
          <a:p>
            <a:pPr algn="ctr"/>
            <a:r>
              <a:rPr lang="en-US" i="1" dirty="0">
                <a:solidFill>
                  <a:schemeClr val="bg1"/>
                </a:solidFill>
              </a:rPr>
              <a:t>Curators = </a:t>
            </a:r>
            <a:endParaRPr lang="en-US" i="1" dirty="0" smtClean="0">
              <a:solidFill>
                <a:schemeClr val="bg1"/>
              </a:solidFill>
            </a:endParaRPr>
          </a:p>
          <a:p>
            <a:pPr algn="ctr"/>
            <a:r>
              <a:rPr lang="en-US" i="1" dirty="0" smtClean="0">
                <a:solidFill>
                  <a:schemeClr val="bg1"/>
                </a:solidFill>
              </a:rPr>
              <a:t>Subject Specialists</a:t>
            </a:r>
          </a:p>
          <a:p>
            <a:pPr algn="ctr"/>
            <a:r>
              <a:rPr lang="en-US" i="1" dirty="0" smtClean="0">
                <a:solidFill>
                  <a:schemeClr val="bg1"/>
                </a:solidFill>
              </a:rPr>
              <a:t>Faculty</a:t>
            </a:r>
          </a:p>
          <a:p>
            <a:pPr algn="ctr"/>
            <a:r>
              <a:rPr lang="en-US" i="1" dirty="0" smtClean="0">
                <a:solidFill>
                  <a:schemeClr val="bg1"/>
                </a:solidFill>
              </a:rPr>
              <a:t>Students</a:t>
            </a:r>
            <a:endParaRPr lang="en-US" i="1" dirty="0">
              <a:solidFill>
                <a:schemeClr val="bg1"/>
              </a:solidFill>
            </a:endParaRPr>
          </a:p>
          <a:p>
            <a:endParaRPr lang="en-US" dirty="0"/>
          </a:p>
        </p:txBody>
      </p:sp>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791200" y="4202848"/>
            <a:ext cx="3029054" cy="2011834"/>
          </a:xfrm>
          <a:prstGeom prst="rect">
            <a:avLst/>
          </a:prstGeom>
        </p:spPr>
      </p:pic>
      <p:sp>
        <p:nvSpPr>
          <p:cNvPr id="2" name="Title 1"/>
          <p:cNvSpPr>
            <a:spLocks noGrp="1"/>
          </p:cNvSpPr>
          <p:nvPr>
            <p:ph type="title"/>
          </p:nvPr>
        </p:nvSpPr>
        <p:spPr>
          <a:xfrm>
            <a:off x="386918" y="122238"/>
            <a:ext cx="8229600" cy="792162"/>
          </a:xfrm>
        </p:spPr>
        <p:txBody>
          <a:bodyPr/>
          <a:lstStyle/>
          <a:p>
            <a:r>
              <a:rPr lang="en-US" i="1" dirty="0" smtClean="0">
                <a:solidFill>
                  <a:schemeClr val="bg1"/>
                </a:solidFill>
              </a:rPr>
              <a:t>Exhibits Team</a:t>
            </a:r>
            <a:endParaRPr lang="en-US" i="1" dirty="0">
              <a:solidFill>
                <a:schemeClr val="bg1"/>
              </a:solidFill>
            </a:endParaRPr>
          </a:p>
        </p:txBody>
      </p:sp>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400800" y="228600"/>
            <a:ext cx="2343150" cy="3124200"/>
          </a:xfrm>
          <a:prstGeom prst="rect">
            <a:avLst/>
          </a:prstGeom>
        </p:spPr>
      </p:pic>
      <p:pic>
        <p:nvPicPr>
          <p:cNvPr id="9" name="Picture 8"/>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386918" y="914400"/>
            <a:ext cx="2930564" cy="2197923"/>
          </a:xfrm>
          <a:prstGeom prst="rect">
            <a:avLst/>
          </a:prstGeom>
        </p:spPr>
      </p:pic>
      <p:sp>
        <p:nvSpPr>
          <p:cNvPr id="3" name="Content Placeholder 2"/>
          <p:cNvSpPr>
            <a:spLocks noGrp="1"/>
          </p:cNvSpPr>
          <p:nvPr>
            <p:ph idx="1"/>
          </p:nvPr>
        </p:nvSpPr>
        <p:spPr>
          <a:xfrm>
            <a:off x="3491143" y="2209800"/>
            <a:ext cx="2667000" cy="1562100"/>
          </a:xfrm>
        </p:spPr>
        <p:txBody>
          <a:bodyPr>
            <a:normAutofit lnSpcReduction="10000"/>
          </a:bodyPr>
          <a:lstStyle/>
          <a:p>
            <a:pPr marL="0" indent="0" algn="ctr">
              <a:buNone/>
            </a:pPr>
            <a:r>
              <a:rPr lang="en-US" sz="1800" i="1" dirty="0" smtClean="0">
                <a:solidFill>
                  <a:schemeClr val="bg1"/>
                </a:solidFill>
              </a:rPr>
              <a:t>Digital Exhibits Manager = new position</a:t>
            </a:r>
          </a:p>
          <a:p>
            <a:pPr marL="0" indent="0" algn="ctr">
              <a:buNone/>
            </a:pPr>
            <a:endParaRPr lang="en-US" sz="1800" i="1" dirty="0" smtClean="0">
              <a:solidFill>
                <a:schemeClr val="bg1"/>
              </a:solidFill>
            </a:endParaRPr>
          </a:p>
          <a:p>
            <a:pPr marL="0" indent="0" algn="ctr">
              <a:buNone/>
            </a:pPr>
            <a:r>
              <a:rPr lang="en-US" sz="1800" i="1" dirty="0" err="1" smtClean="0">
                <a:solidFill>
                  <a:schemeClr val="bg1"/>
                </a:solidFill>
              </a:rPr>
              <a:t>Preparator</a:t>
            </a:r>
            <a:r>
              <a:rPr lang="en-US" sz="1800" i="1" dirty="0" smtClean="0">
                <a:solidFill>
                  <a:schemeClr val="bg1"/>
                </a:solidFill>
              </a:rPr>
              <a:t> = </a:t>
            </a:r>
          </a:p>
          <a:p>
            <a:pPr marL="0" indent="0" algn="ctr">
              <a:buNone/>
            </a:pPr>
            <a:r>
              <a:rPr lang="en-US" sz="1800" i="1" dirty="0" smtClean="0">
                <a:solidFill>
                  <a:schemeClr val="bg1"/>
                </a:solidFill>
              </a:rPr>
              <a:t>Collection Assistant</a:t>
            </a:r>
          </a:p>
        </p:txBody>
      </p:sp>
      <p:sp>
        <p:nvSpPr>
          <p:cNvPr id="10" name="TextBox 9"/>
          <p:cNvSpPr txBox="1"/>
          <p:nvPr/>
        </p:nvSpPr>
        <p:spPr>
          <a:xfrm>
            <a:off x="6553200" y="3581400"/>
            <a:ext cx="2267054" cy="646331"/>
          </a:xfrm>
          <a:prstGeom prst="rect">
            <a:avLst/>
          </a:prstGeom>
          <a:noFill/>
        </p:spPr>
        <p:txBody>
          <a:bodyPr wrap="square" rtlCol="0">
            <a:spAutoFit/>
          </a:bodyPr>
          <a:lstStyle/>
          <a:p>
            <a:r>
              <a:rPr lang="en-US" i="1" dirty="0">
                <a:solidFill>
                  <a:schemeClr val="bg1"/>
                </a:solidFill>
              </a:rPr>
              <a:t>Registrar = Cataloguer</a:t>
            </a:r>
          </a:p>
          <a:p>
            <a:endParaRPr lang="en-US" dirty="0"/>
          </a:p>
        </p:txBody>
      </p:sp>
      <p:sp>
        <p:nvSpPr>
          <p:cNvPr id="11" name="TextBox 10"/>
          <p:cNvSpPr txBox="1"/>
          <p:nvPr/>
        </p:nvSpPr>
        <p:spPr>
          <a:xfrm>
            <a:off x="386918" y="3352800"/>
            <a:ext cx="2737282" cy="1200329"/>
          </a:xfrm>
          <a:prstGeom prst="rect">
            <a:avLst/>
          </a:prstGeom>
          <a:noFill/>
        </p:spPr>
        <p:txBody>
          <a:bodyPr wrap="square" rtlCol="0">
            <a:spAutoFit/>
          </a:bodyPr>
          <a:lstStyle/>
          <a:p>
            <a:pPr algn="ctr"/>
            <a:r>
              <a:rPr lang="en-US" i="1" dirty="0">
                <a:solidFill>
                  <a:schemeClr val="bg1"/>
                </a:solidFill>
              </a:rPr>
              <a:t>Graphics =Digital Imaging Specialist</a:t>
            </a:r>
          </a:p>
          <a:p>
            <a:pPr algn="ctr"/>
            <a:endParaRPr lang="en-US" i="1" dirty="0">
              <a:solidFill>
                <a:schemeClr val="bg1"/>
              </a:solidFill>
            </a:endParaRPr>
          </a:p>
          <a:p>
            <a:endParaRPr lang="en-US" dirty="0"/>
          </a:p>
        </p:txBody>
      </p:sp>
    </p:spTree>
    <p:extLst>
      <p:ext uri="{BB962C8B-B14F-4D97-AF65-F5344CB8AC3E}">
        <p14:creationId xmlns="" xmlns:p14="http://schemas.microsoft.com/office/powerpoint/2010/main" val="41912442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228600" y="1219200"/>
            <a:ext cx="3829050" cy="5105400"/>
          </a:xfrm>
        </p:spPr>
      </p:pic>
      <p:sp>
        <p:nvSpPr>
          <p:cNvPr id="2" name="Title 1"/>
          <p:cNvSpPr>
            <a:spLocks noGrp="1"/>
          </p:cNvSpPr>
          <p:nvPr>
            <p:ph type="title"/>
          </p:nvPr>
        </p:nvSpPr>
        <p:spPr>
          <a:xfrm>
            <a:off x="4038600" y="274638"/>
            <a:ext cx="3124200" cy="1143000"/>
          </a:xfrm>
        </p:spPr>
        <p:txBody>
          <a:bodyPr/>
          <a:lstStyle/>
          <a:p>
            <a:r>
              <a:rPr lang="en-US" i="1" dirty="0" smtClean="0">
                <a:solidFill>
                  <a:schemeClr val="bg1"/>
                </a:solidFill>
              </a:rPr>
              <a:t>Selection</a:t>
            </a:r>
            <a:endParaRPr lang="en-US" i="1" dirty="0">
              <a:solidFill>
                <a:schemeClr val="bg1"/>
              </a:solidFill>
            </a:endParaRPr>
          </a:p>
        </p:txBody>
      </p:sp>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581400" y="1885950"/>
            <a:ext cx="4114800" cy="3086100"/>
          </a:xfrm>
          <a:prstGeom prst="rect">
            <a:avLst/>
          </a:prstGeom>
        </p:spPr>
      </p:pic>
      <p:pic>
        <p:nvPicPr>
          <p:cNvPr id="3" name="Picture 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7239000" y="0"/>
            <a:ext cx="1641557" cy="6858000"/>
          </a:xfrm>
          <a:prstGeom prst="rect">
            <a:avLst/>
          </a:prstGeom>
        </p:spPr>
      </p:pic>
    </p:spTree>
    <p:extLst>
      <p:ext uri="{BB962C8B-B14F-4D97-AF65-F5344CB8AC3E}">
        <p14:creationId xmlns="" xmlns:p14="http://schemas.microsoft.com/office/powerpoint/2010/main" val="12513686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85750" y="0"/>
            <a:ext cx="8572500" cy="6858000"/>
          </a:xfrm>
          <a:prstGeom prst="rect">
            <a:avLst/>
          </a:prstGeom>
        </p:spPr>
      </p:pic>
    </p:spTree>
    <p:extLst>
      <p:ext uri="{BB962C8B-B14F-4D97-AF65-F5344CB8AC3E}">
        <p14:creationId xmlns="" xmlns:p14="http://schemas.microsoft.com/office/powerpoint/2010/main" val="10396456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381001" y="152400"/>
            <a:ext cx="8315126" cy="6652102"/>
          </a:xfrm>
        </p:spPr>
      </p:pic>
      <p:pic>
        <p:nvPicPr>
          <p:cNvPr id="3074"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20335011">
            <a:off x="533400" y="609601"/>
            <a:ext cx="1279525" cy="2560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783241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3397461265"/>
              </p:ext>
            </p:extLst>
          </p:nvPr>
        </p:nvGraphicFramePr>
        <p:xfrm>
          <a:off x="1066801" y="1295400"/>
          <a:ext cx="7031628" cy="4653222"/>
        </p:xfrm>
        <a:graphic>
          <a:graphicData uri="http://schemas.openxmlformats.org/drawingml/2006/table">
            <a:tbl>
              <a:tblPr>
                <a:tableStyleId>{5C22544A-7EE6-4342-B048-85BDC9FD1C3A}</a:tableStyleId>
              </a:tblPr>
              <a:tblGrid>
                <a:gridCol w="612830"/>
                <a:gridCol w="604871"/>
                <a:gridCol w="1082401"/>
                <a:gridCol w="1154031"/>
                <a:gridCol w="413859"/>
                <a:gridCol w="447684"/>
                <a:gridCol w="302436"/>
                <a:gridCol w="382024"/>
                <a:gridCol w="232796"/>
                <a:gridCol w="660583"/>
                <a:gridCol w="1138113"/>
              </a:tblGrid>
              <a:tr h="238900">
                <a:tc>
                  <a:txBody>
                    <a:bodyPr/>
                    <a:lstStyle/>
                    <a:p>
                      <a:pPr algn="l" fontAlgn="b"/>
                      <a:r>
                        <a:rPr lang="en-US" sz="700" u="none" strike="noStrike" dirty="0">
                          <a:effectLst/>
                        </a:rPr>
                        <a:t>Exhibit</a:t>
                      </a:r>
                      <a:endParaRPr lang="en-US" sz="700" b="1" i="0" u="none" strike="noStrike" dirty="0">
                        <a:solidFill>
                          <a:srgbClr val="000000"/>
                        </a:solidFill>
                        <a:effectLst/>
                        <a:latin typeface="Calibri"/>
                      </a:endParaRPr>
                    </a:p>
                  </a:txBody>
                  <a:tcPr marL="5973" marR="5973" marT="5973" marB="0" anchor="b"/>
                </a:tc>
                <a:tc>
                  <a:txBody>
                    <a:bodyPr/>
                    <a:lstStyle/>
                    <a:p>
                      <a:pPr algn="l" fontAlgn="b"/>
                      <a:r>
                        <a:rPr lang="en-US" sz="700" u="none" strike="noStrike">
                          <a:effectLst/>
                        </a:rPr>
                        <a:t>Object Author</a:t>
                      </a:r>
                      <a:endParaRPr lang="en-US" sz="700" b="1"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Object Title</a:t>
                      </a:r>
                      <a:endParaRPr lang="en-US" sz="700" b="1" i="0" u="none" strike="noStrike">
                        <a:solidFill>
                          <a:srgbClr val="000000"/>
                        </a:solidFill>
                        <a:effectLst/>
                        <a:latin typeface="Calibri"/>
                      </a:endParaRPr>
                    </a:p>
                  </a:txBody>
                  <a:tcPr marL="5973" marR="5973" marT="5973" marB="0" anchor="b"/>
                </a:tc>
                <a:tc>
                  <a:txBody>
                    <a:bodyPr/>
                    <a:lstStyle/>
                    <a:p>
                      <a:pPr algn="l" fontAlgn="b"/>
                      <a:r>
                        <a:rPr lang="en-US" sz="700" u="none" strike="noStrike" dirty="0">
                          <a:effectLst/>
                        </a:rPr>
                        <a:t>Object Medium</a:t>
                      </a:r>
                      <a:endParaRPr lang="en-US" sz="700" b="1" i="0" u="none" strike="noStrike" dirty="0">
                        <a:solidFill>
                          <a:srgbClr val="000000"/>
                        </a:solidFill>
                        <a:effectLst/>
                        <a:latin typeface="Calibri"/>
                      </a:endParaRPr>
                    </a:p>
                  </a:txBody>
                  <a:tcPr marL="5973" marR="5973" marT="5973" marB="0" anchor="b"/>
                </a:tc>
                <a:tc>
                  <a:txBody>
                    <a:bodyPr/>
                    <a:lstStyle/>
                    <a:p>
                      <a:pPr algn="l" fontAlgn="b"/>
                      <a:r>
                        <a:rPr lang="en-US" sz="700" u="none" strike="noStrike">
                          <a:effectLst/>
                        </a:rPr>
                        <a:t>Object Date</a:t>
                      </a:r>
                      <a:endParaRPr lang="en-US" sz="700" b="1"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Collection</a:t>
                      </a:r>
                      <a:endParaRPr lang="en-US" sz="700" b="1"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Folder</a:t>
                      </a:r>
                      <a:endParaRPr lang="en-US" sz="700" b="1"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Call#</a:t>
                      </a:r>
                      <a:endParaRPr lang="en-US" sz="700" b="1"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Scan?</a:t>
                      </a:r>
                      <a:endParaRPr lang="en-US" sz="700" b="1"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File Name</a:t>
                      </a:r>
                      <a:endParaRPr lang="en-US" sz="700" b="1"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Caption (max 60 words)</a:t>
                      </a:r>
                      <a:endParaRPr lang="en-US" sz="700" b="1" i="0" u="none" strike="noStrike">
                        <a:solidFill>
                          <a:srgbClr val="000000"/>
                        </a:solidFill>
                        <a:effectLst/>
                        <a:latin typeface="Calibri"/>
                      </a:endParaRPr>
                    </a:p>
                  </a:txBody>
                  <a:tcPr marL="5973" marR="5973" marT="5973" marB="0" anchor="b"/>
                </a:tc>
              </a:tr>
              <a:tr h="836150">
                <a:tc>
                  <a:txBody>
                    <a:bodyPr/>
                    <a:lstStyle/>
                    <a:p>
                      <a:pPr algn="l" fontAlgn="b"/>
                      <a:r>
                        <a:rPr lang="en-US" sz="700" u="none" strike="noStrike">
                          <a:effectLst/>
                        </a:rPr>
                        <a:t>Early Printing</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printed by Anton Koberger</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A leaf of the Liber chronicarum : a folio of the Nuremberg chronicle</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manuscript</a:t>
                      </a:r>
                      <a:endParaRPr lang="en-US" sz="700" b="0" i="0" u="none" strike="noStrike">
                        <a:solidFill>
                          <a:srgbClr val="000000"/>
                        </a:solidFill>
                        <a:effectLst/>
                        <a:latin typeface="Calibri"/>
                      </a:endParaRPr>
                    </a:p>
                  </a:txBody>
                  <a:tcPr marL="5973" marR="5973" marT="5973" marB="0" anchor="b"/>
                </a:tc>
                <a:tc>
                  <a:txBody>
                    <a:bodyPr/>
                    <a:lstStyle/>
                    <a:p>
                      <a:pPr algn="r" fontAlgn="b"/>
                      <a:r>
                        <a:rPr lang="en-US" sz="700" u="none" strike="noStrike">
                          <a:effectLst/>
                        </a:rPr>
                        <a:t>1483</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Nettie Hale Rand Collection of Fine Bindings and Printing</a:t>
                      </a:r>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CE53 .S336 1932</a:t>
                      </a:r>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r>
              <a:tr h="836150">
                <a:tc>
                  <a:txBody>
                    <a:bodyPr/>
                    <a:lstStyle/>
                    <a:p>
                      <a:pPr algn="l" fontAlgn="b"/>
                      <a:r>
                        <a:rPr lang="en-US" sz="700" u="none" strike="noStrike">
                          <a:effectLst/>
                        </a:rPr>
                        <a:t>Early Printing</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Catholic Church</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Book of Hours [Horae beatae Virginis Mariae ad usum Romanum]</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Manuscript on vellum. Roman script. Headings in red and gold; initials in gold on blue; twelve miniatures.</a:t>
                      </a:r>
                      <a:endParaRPr lang="en-US" sz="700" b="0" i="0" u="none" strike="noStrike">
                        <a:solidFill>
                          <a:srgbClr val="000000"/>
                        </a:solidFill>
                        <a:effectLst/>
                        <a:latin typeface="Calibri"/>
                      </a:endParaRPr>
                    </a:p>
                  </a:txBody>
                  <a:tcPr marL="5973" marR="5973" marT="5973" marB="0" anchor="b"/>
                </a:tc>
                <a:tc>
                  <a:txBody>
                    <a:bodyPr/>
                    <a:lstStyle/>
                    <a:p>
                      <a:pPr algn="r" fontAlgn="b"/>
                      <a:r>
                        <a:rPr lang="en-US" sz="700" u="none" strike="noStrike">
                          <a:effectLst/>
                        </a:rPr>
                        <a:t>1480</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Nettie Hale Rand Collection of Fine Bindings and Printing</a:t>
                      </a:r>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BX2080 .C37 1480</a:t>
                      </a:r>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r>
              <a:tr h="1767861">
                <a:tc>
                  <a:txBody>
                    <a:bodyPr/>
                    <a:lstStyle/>
                    <a:p>
                      <a:pPr algn="l" fontAlgn="b"/>
                      <a:r>
                        <a:rPr lang="en-US" sz="700" u="none" strike="noStrike">
                          <a:effectLst/>
                        </a:rPr>
                        <a:t>Bookmaking</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Loyd Haberly</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The crowning year and other poems</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Bound in orange leather, back with raised bands and letters: POEMS tooled in gold; front cover has on outer edge a single fillet, within which is a Maltese cross, at each corner, two square panels at upper end, and two oblong ones at lower, formed with fillets intersected near center by a crown ornamented with crosses, dots, squares, fleurs-de-lis, and pointillé.</a:t>
                      </a:r>
                      <a:endParaRPr lang="en-US" sz="700" b="0" i="0" u="none" strike="noStrike">
                        <a:solidFill>
                          <a:srgbClr val="000000"/>
                        </a:solidFill>
                        <a:effectLst/>
                        <a:latin typeface="Calibri"/>
                      </a:endParaRPr>
                    </a:p>
                  </a:txBody>
                  <a:tcPr marL="5973" marR="5973" marT="5973" marB="0" anchor="b"/>
                </a:tc>
                <a:tc>
                  <a:txBody>
                    <a:bodyPr/>
                    <a:lstStyle/>
                    <a:p>
                      <a:pPr algn="r" fontAlgn="b"/>
                      <a:r>
                        <a:rPr lang="en-US" sz="700" u="none" strike="noStrike">
                          <a:effectLst/>
                        </a:rPr>
                        <a:t>1937</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Nettie Hale Rand Collection of Fine Bindings and Printing</a:t>
                      </a:r>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PS3515 .A125 C7</a:t>
                      </a:r>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Colophon: "One hundred &amp; fifty copies of this book have been printed in the Paradiso type designed by the printer and Graily Hewitt from that used by Numeister, Gutenberg's errant apprentice, for the first printing of Dante's poem." Printed in red ink, with a tail piece in black.</a:t>
                      </a:r>
                      <a:endParaRPr lang="en-US" sz="700" b="0" i="0" u="none" strike="noStrike">
                        <a:solidFill>
                          <a:srgbClr val="000000"/>
                        </a:solidFill>
                        <a:effectLst/>
                        <a:latin typeface="Calibri"/>
                      </a:endParaRPr>
                    </a:p>
                  </a:txBody>
                  <a:tcPr marL="5973" marR="5973" marT="5973" marB="0" anchor="b"/>
                </a:tc>
              </a:tr>
              <a:tr h="974161">
                <a:tc>
                  <a:txBody>
                    <a:bodyPr/>
                    <a:lstStyle/>
                    <a:p>
                      <a:pPr algn="l" fontAlgn="b"/>
                      <a:r>
                        <a:rPr lang="en-US" sz="700" u="none" strike="noStrike">
                          <a:effectLst/>
                        </a:rPr>
                        <a:t>Bookmaking</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Robert Bridges: with wood-cuts from designs by Edward Burne-Jones.</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Eros &amp; Psyche; a poem in XII measures,</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Bound in white grained leather, back in gilt tooled panels, front side with gilt tooled round ornament, consisting of central flower surrounded by four butterflies, gilt top, uncut edges, pull-off case of boards covered with white linen.</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[Newtown, Mont., Wales] Gregynog, 1935</a:t>
                      </a:r>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Nettie Hale Rand Collection of Fine Bindings and Printing</a:t>
                      </a:r>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r>
                        <a:rPr lang="en-US" sz="700" u="none" strike="noStrike">
                          <a:effectLst/>
                        </a:rPr>
                        <a:t>PR4161 .B6 E7 1935</a:t>
                      </a:r>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a:solidFill>
                          <a:srgbClr val="000000"/>
                        </a:solidFill>
                        <a:effectLst/>
                        <a:latin typeface="Calibri"/>
                      </a:endParaRPr>
                    </a:p>
                  </a:txBody>
                  <a:tcPr marL="5973" marR="5973" marT="5973" marB="0" anchor="b"/>
                </a:tc>
                <a:tc>
                  <a:txBody>
                    <a:bodyPr/>
                    <a:lstStyle/>
                    <a:p>
                      <a:pPr algn="l" fontAlgn="b"/>
                      <a:endParaRPr lang="en-US" sz="700" b="0" i="0" u="none" strike="noStrike" dirty="0">
                        <a:solidFill>
                          <a:srgbClr val="000000"/>
                        </a:solidFill>
                        <a:effectLst/>
                        <a:latin typeface="Calibri"/>
                      </a:endParaRPr>
                    </a:p>
                  </a:txBody>
                  <a:tcPr marL="5973" marR="5973" marT="5973" marB="0" anchor="b"/>
                </a:tc>
              </a:tr>
            </a:tbl>
          </a:graphicData>
        </a:graphic>
      </p:graphicFrame>
      <p:sp>
        <p:nvSpPr>
          <p:cNvPr id="3" name="TextBox 2"/>
          <p:cNvSpPr txBox="1"/>
          <p:nvPr/>
        </p:nvSpPr>
        <p:spPr>
          <a:xfrm>
            <a:off x="2438400" y="304801"/>
            <a:ext cx="4188647" cy="769441"/>
          </a:xfrm>
          <a:prstGeom prst="rect">
            <a:avLst/>
          </a:prstGeom>
          <a:noFill/>
        </p:spPr>
        <p:txBody>
          <a:bodyPr wrap="none" lIns="91429" tIns="45714" rIns="91429" bIns="45714" rtlCol="0">
            <a:spAutoFit/>
          </a:bodyPr>
          <a:lstStyle/>
          <a:p>
            <a:r>
              <a:rPr lang="en-US" sz="4400" i="1" dirty="0">
                <a:solidFill>
                  <a:schemeClr val="bg1"/>
                </a:solidFill>
              </a:rPr>
              <a:t>Excel Entry Sheet</a:t>
            </a:r>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1101120">
            <a:off x="6133581" y="2466780"/>
            <a:ext cx="2441448" cy="1601166"/>
          </a:xfrm>
          <a:prstGeom prst="rect">
            <a:avLst/>
          </a:prstGeom>
        </p:spPr>
      </p:pic>
    </p:spTree>
    <p:extLst>
      <p:ext uri="{BB962C8B-B14F-4D97-AF65-F5344CB8AC3E}">
        <p14:creationId xmlns="" xmlns:p14="http://schemas.microsoft.com/office/powerpoint/2010/main" val="32815535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62000"/>
            <a:lum/>
            <a:extLst>
              <a:ext uri="{BEBA8EAE-BF5A-486C-A8C5-ECC9F3942E4B}">
                <a14:imgProps xmlns="" xmlns:a14="http://schemas.microsoft.com/office/drawing/2010/main">
                  <a14:imgLayer r:embed="rId4">
                    <a14:imgEffect>
                      <a14:sharpenSoften amount="78000"/>
                    </a14:imgEffect>
                  </a14:imgLayer>
                </a14:imgProps>
              </a:ext>
            </a:extLst>
          </a:blip>
          <a:srcRect/>
          <a:stretch>
            <a:fillRect t="-13000" r="2000" b="29000"/>
          </a:stretch>
        </a:blipFill>
        <a:effectLst/>
      </p:bgPr>
    </p:bg>
    <p:spTree>
      <p:nvGrpSpPr>
        <p:cNvPr id="1" name=""/>
        <p:cNvGrpSpPr/>
        <p:nvPr/>
      </p:nvGrpSpPr>
      <p:grpSpPr>
        <a:xfrm>
          <a:off x="0" y="0"/>
          <a:ext cx="0" cy="0"/>
          <a:chOff x="0" y="0"/>
          <a:chExt cx="0" cy="0"/>
        </a:xfrm>
      </p:grpSpPr>
      <p:sp>
        <p:nvSpPr>
          <p:cNvPr id="2" name="Content Placeholder 2"/>
          <p:cNvSpPr>
            <a:spLocks noGrp="1"/>
          </p:cNvSpPr>
          <p:nvPr>
            <p:ph idx="1"/>
          </p:nvPr>
        </p:nvSpPr>
        <p:spPr>
          <a:xfrm>
            <a:off x="0" y="6320118"/>
            <a:ext cx="9144000" cy="537882"/>
          </a:xfrm>
          <a:solidFill>
            <a:schemeClr val="bg1">
              <a:lumMod val="50000"/>
              <a:alpha val="50000"/>
            </a:schemeClr>
          </a:solidFill>
        </p:spPr>
        <p:txBody>
          <a:bodyPr anchor="ctr" anchorCtr="0">
            <a:normAutofit/>
          </a:bodyPr>
          <a:lstStyle/>
          <a:p>
            <a:pPr marL="0" indent="0" algn="ctr">
              <a:buNone/>
            </a:pPr>
            <a:r>
              <a:rPr lang="en-US" sz="2200" b="1" spc="538" dirty="0">
                <a:solidFill>
                  <a:schemeClr val="bg1"/>
                </a:solidFill>
              </a:rPr>
              <a:t>4</a:t>
            </a:r>
            <a:r>
              <a:rPr lang="en-US" sz="2200" b="1" spc="538" baseline="30000" dirty="0">
                <a:solidFill>
                  <a:schemeClr val="bg1"/>
                </a:solidFill>
              </a:rPr>
              <a:t>th</a:t>
            </a:r>
            <a:r>
              <a:rPr lang="en-US" sz="2200" b="1" spc="538" dirty="0">
                <a:solidFill>
                  <a:schemeClr val="bg1"/>
                </a:solidFill>
              </a:rPr>
              <a:t> FLOOR GALLERY</a:t>
            </a:r>
          </a:p>
        </p:txBody>
      </p:sp>
      <p:sp>
        <p:nvSpPr>
          <p:cNvPr id="3" name="TextBox 2"/>
          <p:cNvSpPr txBox="1"/>
          <p:nvPr/>
        </p:nvSpPr>
        <p:spPr>
          <a:xfrm>
            <a:off x="5264727" y="2405734"/>
            <a:ext cx="969818" cy="425735"/>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300" dirty="0">
                <a:solidFill>
                  <a:prstClr val="black"/>
                </a:solidFill>
              </a:rPr>
              <a:t>Interactive</a:t>
            </a:r>
            <a:r>
              <a:rPr lang="en-US" sz="1400" dirty="0">
                <a:solidFill>
                  <a:prstClr val="black"/>
                </a:solidFill>
              </a:rPr>
              <a:t/>
            </a:r>
            <a:br>
              <a:rPr lang="en-US" sz="1400" dirty="0">
                <a:solidFill>
                  <a:prstClr val="black"/>
                </a:solidFill>
              </a:rPr>
            </a:br>
            <a:r>
              <a:rPr lang="en-US" sz="1400" b="1" dirty="0">
                <a:solidFill>
                  <a:prstClr val="black"/>
                </a:solidFill>
              </a:rPr>
              <a:t>OPERA</a:t>
            </a:r>
          </a:p>
        </p:txBody>
      </p:sp>
      <p:sp>
        <p:nvSpPr>
          <p:cNvPr id="4" name="TextBox 3"/>
          <p:cNvSpPr txBox="1"/>
          <p:nvPr/>
        </p:nvSpPr>
        <p:spPr>
          <a:xfrm>
            <a:off x="1284108" y="2454165"/>
            <a:ext cx="1140438" cy="425735"/>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400" b="1" dirty="0">
                <a:solidFill>
                  <a:prstClr val="black"/>
                </a:solidFill>
              </a:rPr>
              <a:t>Music Boxes</a:t>
            </a:r>
          </a:p>
          <a:p>
            <a:pPr algn="ctr" defTabSz="914186">
              <a:lnSpc>
                <a:spcPts val="1255"/>
              </a:lnSpc>
            </a:pPr>
            <a:r>
              <a:rPr lang="en-US" sz="1400" b="1" dirty="0">
                <a:solidFill>
                  <a:prstClr val="black"/>
                </a:solidFill>
              </a:rPr>
              <a:t>&amp; </a:t>
            </a:r>
            <a:r>
              <a:rPr lang="en-US" sz="1400" b="1" dirty="0" err="1">
                <a:solidFill>
                  <a:prstClr val="black"/>
                </a:solidFill>
              </a:rPr>
              <a:t>Schnaufer</a:t>
            </a:r>
            <a:endParaRPr lang="en-US" sz="1400" b="1" dirty="0">
              <a:solidFill>
                <a:prstClr val="black"/>
              </a:solidFill>
            </a:endParaRPr>
          </a:p>
        </p:txBody>
      </p:sp>
      <p:sp>
        <p:nvSpPr>
          <p:cNvPr id="5" name="TextBox 4"/>
          <p:cNvSpPr txBox="1"/>
          <p:nvPr/>
        </p:nvSpPr>
        <p:spPr>
          <a:xfrm>
            <a:off x="2467092" y="3431786"/>
            <a:ext cx="927272" cy="592448"/>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400" b="1" dirty="0">
                <a:solidFill>
                  <a:prstClr val="black"/>
                </a:solidFill>
              </a:rPr>
              <a:t>Opry &amp; Country Music</a:t>
            </a:r>
          </a:p>
        </p:txBody>
      </p:sp>
      <p:sp>
        <p:nvSpPr>
          <p:cNvPr id="6" name="TextBox 5"/>
          <p:cNvSpPr txBox="1"/>
          <p:nvPr/>
        </p:nvSpPr>
        <p:spPr>
          <a:xfrm>
            <a:off x="1351463" y="1613649"/>
            <a:ext cx="588174" cy="425735"/>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400" b="1" dirty="0">
                <a:solidFill>
                  <a:prstClr val="black"/>
                </a:solidFill>
              </a:rPr>
              <a:t>Lula </a:t>
            </a:r>
            <a:r>
              <a:rPr lang="en-US" sz="1400" b="1" dirty="0" err="1">
                <a:solidFill>
                  <a:prstClr val="black"/>
                </a:solidFill>
              </a:rPr>
              <a:t>Naff</a:t>
            </a:r>
            <a:endParaRPr lang="en-US" sz="1400" b="1" dirty="0">
              <a:solidFill>
                <a:prstClr val="black"/>
              </a:solidFill>
            </a:endParaRPr>
          </a:p>
        </p:txBody>
      </p:sp>
      <p:sp>
        <p:nvSpPr>
          <p:cNvPr id="7" name="TextBox 6"/>
          <p:cNvSpPr txBox="1"/>
          <p:nvPr/>
        </p:nvSpPr>
        <p:spPr>
          <a:xfrm>
            <a:off x="619161" y="1613650"/>
            <a:ext cx="627749" cy="425735"/>
          </a:xfrm>
          <a:prstGeom prst="rect">
            <a:avLst/>
          </a:prstGeom>
          <a:solidFill>
            <a:schemeClr val="bg1">
              <a:alpha val="75000"/>
            </a:schemeClr>
          </a:solidFill>
          <a:ln w="25400">
            <a:solidFill>
              <a:srgbClr val="C00000"/>
            </a:solidFill>
          </a:ln>
        </p:spPr>
        <p:txBody>
          <a:bodyPr wrap="square" lIns="91418" tIns="45709" rIns="91418" bIns="45709" rtlCol="0">
            <a:spAutoFit/>
          </a:bodyPr>
          <a:lstStyle/>
          <a:p>
            <a:pPr algn="ctr" defTabSz="914186">
              <a:lnSpc>
                <a:spcPts val="1255"/>
              </a:lnSpc>
            </a:pPr>
            <a:r>
              <a:rPr lang="en-US" sz="1400" b="1" dirty="0">
                <a:solidFill>
                  <a:prstClr val="black"/>
                </a:solidFill>
              </a:rPr>
              <a:t>Patsy Cline</a:t>
            </a:r>
          </a:p>
        </p:txBody>
      </p:sp>
      <p:sp>
        <p:nvSpPr>
          <p:cNvPr id="8" name="TextBox 7"/>
          <p:cNvSpPr txBox="1"/>
          <p:nvPr/>
        </p:nvSpPr>
        <p:spPr>
          <a:xfrm>
            <a:off x="2342411" y="417374"/>
            <a:ext cx="752661" cy="308028"/>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r>
              <a:rPr lang="en-US" sz="1400" b="1" dirty="0">
                <a:solidFill>
                  <a:prstClr val="black"/>
                </a:solidFill>
              </a:rPr>
              <a:t>RADIO</a:t>
            </a:r>
          </a:p>
        </p:txBody>
      </p:sp>
      <p:sp>
        <p:nvSpPr>
          <p:cNvPr id="9" name="TextBox 8"/>
          <p:cNvSpPr txBox="1"/>
          <p:nvPr/>
        </p:nvSpPr>
        <p:spPr>
          <a:xfrm>
            <a:off x="7548179" y="2551802"/>
            <a:ext cx="883961" cy="425735"/>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400" b="1" dirty="0">
                <a:solidFill>
                  <a:prstClr val="black"/>
                </a:solidFill>
              </a:rPr>
              <a:t>THEATER</a:t>
            </a:r>
            <a:br>
              <a:rPr lang="en-US" sz="1400" b="1" dirty="0">
                <a:solidFill>
                  <a:prstClr val="black"/>
                </a:solidFill>
              </a:rPr>
            </a:br>
            <a:r>
              <a:rPr lang="en-US" sz="1400" dirty="0">
                <a:solidFill>
                  <a:prstClr val="black"/>
                </a:solidFill>
              </a:rPr>
              <a:t>Early TV</a:t>
            </a:r>
          </a:p>
        </p:txBody>
      </p:sp>
      <p:sp>
        <p:nvSpPr>
          <p:cNvPr id="10" name="TextBox 9"/>
          <p:cNvSpPr txBox="1"/>
          <p:nvPr/>
        </p:nvSpPr>
        <p:spPr>
          <a:xfrm>
            <a:off x="6788727" y="3933045"/>
            <a:ext cx="704296" cy="592448"/>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400" b="1" dirty="0">
                <a:solidFill>
                  <a:prstClr val="black"/>
                </a:solidFill>
              </a:rPr>
              <a:t>Opera, Met Tours</a:t>
            </a:r>
          </a:p>
        </p:txBody>
      </p:sp>
      <p:sp>
        <p:nvSpPr>
          <p:cNvPr id="11" name="TextBox 10"/>
          <p:cNvSpPr txBox="1"/>
          <p:nvPr/>
        </p:nvSpPr>
        <p:spPr>
          <a:xfrm>
            <a:off x="5403274" y="3933047"/>
            <a:ext cx="1202747" cy="425735"/>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400" b="1" dirty="0">
                <a:solidFill>
                  <a:prstClr val="black"/>
                </a:solidFill>
              </a:rPr>
              <a:t>Caruso, </a:t>
            </a:r>
            <a:br>
              <a:rPr lang="en-US" sz="1400" b="1" dirty="0">
                <a:solidFill>
                  <a:prstClr val="black"/>
                </a:solidFill>
              </a:rPr>
            </a:br>
            <a:r>
              <a:rPr lang="en-US" sz="1400" b="1" dirty="0">
                <a:solidFill>
                  <a:prstClr val="black"/>
                </a:solidFill>
              </a:rPr>
              <a:t>Gramophone</a:t>
            </a:r>
          </a:p>
        </p:txBody>
      </p:sp>
      <p:sp>
        <p:nvSpPr>
          <p:cNvPr id="12" name="TextBox 11"/>
          <p:cNvSpPr txBox="1"/>
          <p:nvPr/>
        </p:nvSpPr>
        <p:spPr>
          <a:xfrm>
            <a:off x="7758546" y="1676692"/>
            <a:ext cx="969818" cy="425735"/>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400" b="1" dirty="0">
                <a:solidFill>
                  <a:prstClr val="black"/>
                </a:solidFill>
              </a:rPr>
              <a:t>Marian</a:t>
            </a:r>
          </a:p>
          <a:p>
            <a:pPr algn="ctr" defTabSz="914186">
              <a:lnSpc>
                <a:spcPts val="1255"/>
              </a:lnSpc>
            </a:pPr>
            <a:r>
              <a:rPr lang="en-US" sz="1400" b="1" dirty="0">
                <a:solidFill>
                  <a:prstClr val="black"/>
                </a:solidFill>
              </a:rPr>
              <a:t>Anderson</a:t>
            </a:r>
          </a:p>
        </p:txBody>
      </p:sp>
      <p:sp>
        <p:nvSpPr>
          <p:cNvPr id="13" name="TextBox 12"/>
          <p:cNvSpPr txBox="1"/>
          <p:nvPr/>
        </p:nvSpPr>
        <p:spPr>
          <a:xfrm>
            <a:off x="6719456" y="1676692"/>
            <a:ext cx="944707" cy="425735"/>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400" b="1" dirty="0">
                <a:solidFill>
                  <a:prstClr val="black"/>
                </a:solidFill>
              </a:rPr>
              <a:t>Geraldine</a:t>
            </a:r>
          </a:p>
          <a:p>
            <a:pPr algn="ctr" defTabSz="914186">
              <a:lnSpc>
                <a:spcPts val="1255"/>
              </a:lnSpc>
            </a:pPr>
            <a:r>
              <a:rPr lang="en-US" sz="1400" b="1" dirty="0" err="1">
                <a:solidFill>
                  <a:prstClr val="black"/>
                </a:solidFill>
              </a:rPr>
              <a:t>Fararr</a:t>
            </a:r>
            <a:endParaRPr lang="en-US" sz="1400" b="1" dirty="0">
              <a:solidFill>
                <a:prstClr val="black"/>
              </a:solidFill>
            </a:endParaRPr>
          </a:p>
        </p:txBody>
      </p:sp>
      <p:cxnSp>
        <p:nvCxnSpPr>
          <p:cNvPr id="14" name="Straight Arrow Connector 13"/>
          <p:cNvCxnSpPr/>
          <p:nvPr/>
        </p:nvCxnSpPr>
        <p:spPr>
          <a:xfrm>
            <a:off x="200246" y="2526818"/>
            <a:ext cx="284665" cy="4038"/>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00245" y="2526819"/>
            <a:ext cx="0" cy="301448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16348" y="3506796"/>
            <a:ext cx="1571694" cy="874576"/>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defTabSz="914186">
              <a:lnSpc>
                <a:spcPts val="1255"/>
              </a:lnSpc>
            </a:pPr>
            <a:r>
              <a:rPr lang="en-US" sz="1300" dirty="0">
                <a:solidFill>
                  <a:prstClr val="black"/>
                </a:solidFill>
              </a:rPr>
              <a:t>Interactive:</a:t>
            </a:r>
            <a:r>
              <a:rPr lang="en-US" sz="1400" dirty="0">
                <a:solidFill>
                  <a:prstClr val="black"/>
                </a:solidFill>
              </a:rPr>
              <a:t/>
            </a:r>
            <a:br>
              <a:rPr lang="en-US" sz="1400" dirty="0">
                <a:solidFill>
                  <a:prstClr val="black"/>
                </a:solidFill>
              </a:rPr>
            </a:br>
            <a:r>
              <a:rPr lang="en-US" sz="1400" b="1" dirty="0">
                <a:solidFill>
                  <a:prstClr val="black"/>
                </a:solidFill>
              </a:rPr>
              <a:t>- Country Music</a:t>
            </a:r>
            <a:endParaRPr lang="en-US" sz="1400" dirty="0">
              <a:solidFill>
                <a:prstClr val="black"/>
              </a:solidFill>
            </a:endParaRPr>
          </a:p>
          <a:p>
            <a:pPr defTabSz="914186">
              <a:lnSpc>
                <a:spcPts val="1255"/>
              </a:lnSpc>
            </a:pPr>
            <a:r>
              <a:rPr lang="en-US" sz="1400" b="1" dirty="0">
                <a:solidFill>
                  <a:prstClr val="black"/>
                </a:solidFill>
              </a:rPr>
              <a:t>- Radio</a:t>
            </a:r>
          </a:p>
          <a:p>
            <a:pPr defTabSz="914186">
              <a:lnSpc>
                <a:spcPts val="1077"/>
              </a:lnSpc>
            </a:pPr>
            <a:r>
              <a:rPr lang="en-US" sz="1100" dirty="0">
                <a:solidFill>
                  <a:prstClr val="black"/>
                </a:solidFill>
              </a:rPr>
              <a:t>(Sign in book WSM, </a:t>
            </a:r>
            <a:r>
              <a:rPr lang="en-US" sz="1100" dirty="0" err="1">
                <a:solidFill>
                  <a:prstClr val="black"/>
                </a:solidFill>
              </a:rPr>
              <a:t>Naff</a:t>
            </a:r>
            <a:r>
              <a:rPr lang="en-US" sz="1100" dirty="0">
                <a:solidFill>
                  <a:prstClr val="black"/>
                </a:solidFill>
              </a:rPr>
              <a:t> Letters, Music Boxes)</a:t>
            </a:r>
          </a:p>
        </p:txBody>
      </p:sp>
      <p:sp>
        <p:nvSpPr>
          <p:cNvPr id="17" name="TextBox 16"/>
          <p:cNvSpPr txBox="1"/>
          <p:nvPr/>
        </p:nvSpPr>
        <p:spPr>
          <a:xfrm>
            <a:off x="311006" y="4507209"/>
            <a:ext cx="1295400" cy="308028"/>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r>
              <a:rPr lang="en-US" sz="1400" b="1" dirty="0">
                <a:solidFill>
                  <a:prstClr val="black"/>
                </a:solidFill>
              </a:rPr>
              <a:t>WSM Radio</a:t>
            </a:r>
          </a:p>
        </p:txBody>
      </p:sp>
      <p:cxnSp>
        <p:nvCxnSpPr>
          <p:cNvPr id="18" name="Straight Arrow Connector 17"/>
          <p:cNvCxnSpPr>
            <a:stCxn id="4" idx="1"/>
          </p:cNvCxnSpPr>
          <p:nvPr/>
        </p:nvCxnSpPr>
        <p:spPr>
          <a:xfrm flipH="1">
            <a:off x="887792" y="2667033"/>
            <a:ext cx="396316" cy="574736"/>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1"/>
          </p:cNvCxnSpPr>
          <p:nvPr/>
        </p:nvCxnSpPr>
        <p:spPr>
          <a:xfrm flipH="1" flipV="1">
            <a:off x="1615460" y="3189585"/>
            <a:ext cx="851632" cy="538425"/>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1" idx="0"/>
          </p:cNvCxnSpPr>
          <p:nvPr/>
        </p:nvCxnSpPr>
        <p:spPr>
          <a:xfrm flipV="1">
            <a:off x="6004648" y="3189586"/>
            <a:ext cx="714808" cy="743461"/>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49636" y="2823247"/>
            <a:ext cx="346364" cy="366337"/>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0" idx="0"/>
          </p:cNvCxnSpPr>
          <p:nvPr/>
        </p:nvCxnSpPr>
        <p:spPr>
          <a:xfrm flipV="1">
            <a:off x="7140875" y="3241771"/>
            <a:ext cx="334306" cy="691274"/>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2"/>
          </p:cNvCxnSpPr>
          <p:nvPr/>
        </p:nvCxnSpPr>
        <p:spPr>
          <a:xfrm>
            <a:off x="7990160" y="2977537"/>
            <a:ext cx="295013" cy="264235"/>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8667992" y="2510670"/>
            <a:ext cx="268191" cy="0"/>
          </a:xfrm>
          <a:prstGeom prst="line">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774999" y="4235825"/>
            <a:ext cx="1024415" cy="425735"/>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300" dirty="0">
                <a:solidFill>
                  <a:prstClr val="black"/>
                </a:solidFill>
              </a:rPr>
              <a:t>Interactive</a:t>
            </a:r>
            <a:r>
              <a:rPr lang="en-US" sz="1400" dirty="0">
                <a:solidFill>
                  <a:prstClr val="black"/>
                </a:solidFill>
              </a:rPr>
              <a:t/>
            </a:r>
            <a:br>
              <a:rPr lang="en-US" sz="1400" dirty="0">
                <a:solidFill>
                  <a:prstClr val="black"/>
                </a:solidFill>
              </a:rPr>
            </a:br>
            <a:r>
              <a:rPr lang="en-US" sz="1400" b="1" dirty="0">
                <a:solidFill>
                  <a:prstClr val="black"/>
                </a:solidFill>
              </a:rPr>
              <a:t>MUSIC</a:t>
            </a:r>
          </a:p>
        </p:txBody>
      </p:sp>
      <p:sp>
        <p:nvSpPr>
          <p:cNvPr id="28" name="TextBox 27"/>
          <p:cNvSpPr txBox="1"/>
          <p:nvPr/>
        </p:nvSpPr>
        <p:spPr>
          <a:xfrm>
            <a:off x="290226" y="4975413"/>
            <a:ext cx="1783414" cy="1182353"/>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defTabSz="914186">
              <a:lnSpc>
                <a:spcPts val="1255"/>
              </a:lnSpc>
            </a:pPr>
            <a:r>
              <a:rPr lang="en-US" sz="1300" dirty="0">
                <a:solidFill>
                  <a:prstClr val="black"/>
                </a:solidFill>
              </a:rPr>
              <a:t>Interactive-AV:</a:t>
            </a:r>
            <a:r>
              <a:rPr lang="en-US" sz="1400" dirty="0">
                <a:solidFill>
                  <a:prstClr val="black"/>
                </a:solidFill>
              </a:rPr>
              <a:t/>
            </a:r>
            <a:br>
              <a:rPr lang="en-US" sz="1400" dirty="0">
                <a:solidFill>
                  <a:prstClr val="black"/>
                </a:solidFill>
              </a:rPr>
            </a:br>
            <a:r>
              <a:rPr lang="en-US" sz="1400" b="1" dirty="0">
                <a:solidFill>
                  <a:prstClr val="black"/>
                </a:solidFill>
              </a:rPr>
              <a:t>- Country Music</a:t>
            </a:r>
            <a:endParaRPr lang="en-US" sz="1400" dirty="0">
              <a:solidFill>
                <a:prstClr val="black"/>
              </a:solidFill>
            </a:endParaRPr>
          </a:p>
          <a:p>
            <a:pPr defTabSz="914186">
              <a:lnSpc>
                <a:spcPts val="1255"/>
              </a:lnSpc>
            </a:pPr>
            <a:r>
              <a:rPr lang="en-US" sz="1400" b="1" dirty="0">
                <a:solidFill>
                  <a:prstClr val="black"/>
                </a:solidFill>
              </a:rPr>
              <a:t>- Radio</a:t>
            </a:r>
          </a:p>
          <a:p>
            <a:pPr defTabSz="914186">
              <a:lnSpc>
                <a:spcPts val="1255"/>
              </a:lnSpc>
            </a:pPr>
            <a:r>
              <a:rPr lang="en-US" sz="1400" b="1" dirty="0">
                <a:solidFill>
                  <a:prstClr val="black"/>
                </a:solidFill>
              </a:rPr>
              <a:t>- Opera</a:t>
            </a:r>
          </a:p>
          <a:p>
            <a:pPr defTabSz="914186">
              <a:lnSpc>
                <a:spcPts val="1077"/>
              </a:lnSpc>
            </a:pPr>
            <a:r>
              <a:rPr lang="en-US" sz="1100" dirty="0">
                <a:solidFill>
                  <a:prstClr val="black"/>
                </a:solidFill>
              </a:rPr>
              <a:t>(Jack Hurst, Judge Interviews, E. R. Murrow, C. Gramophone, </a:t>
            </a:r>
            <a:r>
              <a:rPr lang="en-US" sz="1100" dirty="0" err="1">
                <a:solidFill>
                  <a:prstClr val="black"/>
                </a:solidFill>
              </a:rPr>
              <a:t>Schnaufer</a:t>
            </a:r>
            <a:r>
              <a:rPr lang="en-US" sz="1100" dirty="0">
                <a:solidFill>
                  <a:prstClr val="black"/>
                </a:solidFill>
              </a:rPr>
              <a:t>)</a:t>
            </a:r>
          </a:p>
        </p:txBody>
      </p:sp>
      <p:cxnSp>
        <p:nvCxnSpPr>
          <p:cNvPr id="92" name="Straight Arrow Connector 91"/>
          <p:cNvCxnSpPr/>
          <p:nvPr/>
        </p:nvCxnSpPr>
        <p:spPr>
          <a:xfrm flipH="1">
            <a:off x="8648040" y="2738731"/>
            <a:ext cx="288142" cy="0"/>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620001" y="3706908"/>
            <a:ext cx="1179413" cy="425735"/>
          </a:xfrm>
          <a:prstGeom prst="rect">
            <a:avLst/>
          </a:prstGeom>
          <a:solidFill>
            <a:schemeClr val="bg1">
              <a:alpha val="75000"/>
            </a:schemeClr>
          </a:solidFill>
          <a:ln w="28575">
            <a:solidFill>
              <a:srgbClr val="C00000"/>
            </a:solidFill>
          </a:ln>
        </p:spPr>
        <p:txBody>
          <a:bodyPr wrap="square" lIns="91418" tIns="45709" rIns="91418" bIns="45709" rtlCol="0">
            <a:spAutoFit/>
          </a:bodyPr>
          <a:lstStyle/>
          <a:p>
            <a:pPr algn="ctr" defTabSz="914186">
              <a:lnSpc>
                <a:spcPts val="1255"/>
              </a:lnSpc>
            </a:pPr>
            <a:r>
              <a:rPr lang="en-US" sz="1400" b="1" dirty="0">
                <a:solidFill>
                  <a:prstClr val="black"/>
                </a:solidFill>
              </a:rPr>
              <a:t>MUSIC</a:t>
            </a:r>
          </a:p>
          <a:p>
            <a:pPr algn="ctr" defTabSz="914186">
              <a:lnSpc>
                <a:spcPts val="1255"/>
              </a:lnSpc>
            </a:pPr>
            <a:r>
              <a:rPr lang="en-US" sz="1400" b="1" dirty="0">
                <a:solidFill>
                  <a:prstClr val="black"/>
                </a:solidFill>
              </a:rPr>
              <a:t>Performance</a:t>
            </a:r>
          </a:p>
        </p:txBody>
      </p:sp>
      <p:cxnSp>
        <p:nvCxnSpPr>
          <p:cNvPr id="106" name="Straight Arrow Connector 105"/>
          <p:cNvCxnSpPr/>
          <p:nvPr/>
        </p:nvCxnSpPr>
        <p:spPr>
          <a:xfrm>
            <a:off x="200246" y="2738732"/>
            <a:ext cx="284665" cy="1343"/>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a:off x="200246" y="2962804"/>
            <a:ext cx="284665" cy="1343"/>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endCxn id="28" idx="1"/>
          </p:cNvCxnSpPr>
          <p:nvPr/>
        </p:nvCxnSpPr>
        <p:spPr>
          <a:xfrm>
            <a:off x="200245" y="5541304"/>
            <a:ext cx="89981" cy="2528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a:endCxn id="17" idx="1"/>
          </p:cNvCxnSpPr>
          <p:nvPr/>
        </p:nvCxnSpPr>
        <p:spPr>
          <a:xfrm flipV="1">
            <a:off x="200244" y="4661223"/>
            <a:ext cx="110762" cy="38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endCxn id="16" idx="1"/>
          </p:cNvCxnSpPr>
          <p:nvPr/>
        </p:nvCxnSpPr>
        <p:spPr>
          <a:xfrm>
            <a:off x="200244" y="3925589"/>
            <a:ext cx="116104" cy="1849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8936182" y="1343004"/>
            <a:ext cx="0" cy="116766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8648040" y="2940437"/>
            <a:ext cx="288142" cy="0"/>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8936182" y="2738983"/>
            <a:ext cx="0" cy="170471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30" idx="3"/>
          </p:cNvCxnSpPr>
          <p:nvPr/>
        </p:nvCxnSpPr>
        <p:spPr>
          <a:xfrm flipV="1">
            <a:off x="8799414" y="3910708"/>
            <a:ext cx="136769" cy="906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25" idx="3"/>
          </p:cNvCxnSpPr>
          <p:nvPr/>
        </p:nvCxnSpPr>
        <p:spPr>
          <a:xfrm flipV="1">
            <a:off x="8799414" y="4443699"/>
            <a:ext cx="136769" cy="4994"/>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7574155" y="571388"/>
            <a:ext cx="1467475" cy="797642"/>
          </a:xfrm>
          <a:prstGeom prst="rect">
            <a:avLst/>
          </a:prstGeom>
          <a:solidFill>
            <a:schemeClr val="bg1">
              <a:alpha val="82000"/>
            </a:schemeClr>
          </a:solidFill>
          <a:ln w="28575">
            <a:solidFill>
              <a:srgbClr val="C00000"/>
            </a:solidFill>
          </a:ln>
        </p:spPr>
        <p:txBody>
          <a:bodyPr wrap="square" lIns="91418" tIns="45709" rIns="91418" bIns="45709" rtlCol="0">
            <a:spAutoFit/>
          </a:bodyPr>
          <a:lstStyle/>
          <a:p>
            <a:pPr algn="ctr" defTabSz="914186">
              <a:lnSpc>
                <a:spcPts val="1077"/>
              </a:lnSpc>
            </a:pPr>
            <a:r>
              <a:rPr lang="en-US" sz="1300" dirty="0">
                <a:solidFill>
                  <a:prstClr val="black"/>
                </a:solidFill>
              </a:rPr>
              <a:t>Interactive</a:t>
            </a:r>
            <a:r>
              <a:rPr lang="en-US" sz="1400" dirty="0">
                <a:solidFill>
                  <a:prstClr val="black"/>
                </a:solidFill>
              </a:rPr>
              <a:t/>
            </a:r>
            <a:br>
              <a:rPr lang="en-US" sz="1400" dirty="0">
                <a:solidFill>
                  <a:prstClr val="black"/>
                </a:solidFill>
              </a:rPr>
            </a:br>
            <a:r>
              <a:rPr lang="en-US" sz="1400" b="1" dirty="0">
                <a:solidFill>
                  <a:prstClr val="black"/>
                </a:solidFill>
              </a:rPr>
              <a:t>THEATER</a:t>
            </a:r>
            <a:br>
              <a:rPr lang="en-US" sz="1400" b="1" dirty="0">
                <a:solidFill>
                  <a:prstClr val="black"/>
                </a:solidFill>
              </a:rPr>
            </a:br>
            <a:r>
              <a:rPr lang="en-US" sz="1100" dirty="0">
                <a:solidFill>
                  <a:prstClr val="black"/>
                </a:solidFill>
              </a:rPr>
              <a:t>(Ryman Programs,  Grand Tour Programs, Theatre, A. Woollcott)</a:t>
            </a:r>
            <a:endParaRPr lang="en-US" sz="1100" b="1" dirty="0">
              <a:solidFill>
                <a:prstClr val="black"/>
              </a:solidFill>
            </a:endParaRPr>
          </a:p>
        </p:txBody>
      </p:sp>
    </p:spTree>
    <p:extLst>
      <p:ext uri="{BB962C8B-B14F-4D97-AF65-F5344CB8AC3E}">
        <p14:creationId xmlns="" xmlns:p14="http://schemas.microsoft.com/office/powerpoint/2010/main" val="19143231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386730"/>
            <a:ext cx="9144000" cy="6084541"/>
          </a:xfrm>
          <a:prstGeom prst="rect">
            <a:avLst/>
          </a:prstGeom>
        </p:spPr>
      </p:pic>
    </p:spTree>
    <p:extLst>
      <p:ext uri="{BB962C8B-B14F-4D97-AF65-F5344CB8AC3E}">
        <p14:creationId xmlns="" xmlns:p14="http://schemas.microsoft.com/office/powerpoint/2010/main" val="22208001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chemeClr val="bg1"/>
                </a:solidFill>
              </a:rPr>
              <a:t>Touchscreens</a:t>
            </a:r>
            <a:endParaRPr lang="en-US" i="1" dirty="0">
              <a:solidFill>
                <a:schemeClr val="bg1"/>
              </a:solidFill>
            </a:endParaRPr>
          </a:p>
        </p:txBody>
      </p:sp>
      <p:pic>
        <p:nvPicPr>
          <p:cNvPr id="512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4801" y="3505201"/>
            <a:ext cx="4107873" cy="2737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3855" y="1295401"/>
            <a:ext cx="9144000" cy="1810037"/>
          </a:xfrm>
          <a:prstGeom prst="rect">
            <a:avLst/>
          </a:prstGeom>
        </p:spPr>
      </p:pic>
      <p:pic>
        <p:nvPicPr>
          <p:cNvPr id="7" name="Content Placeholder 6"/>
          <p:cNvPicPr>
            <a:picLocks noGrp="1" noChangeAspect="1"/>
          </p:cNvPicPr>
          <p:nvPr>
            <p:ph idx="1"/>
          </p:nvPr>
        </p:nvPicPr>
        <p:blipFill>
          <a:blip r:embed="rId5" cstate="print">
            <a:extLst>
              <a:ext uri="{28A0092B-C50C-407E-A947-70E740481C1C}">
                <a14:useLocalDpi xmlns="" xmlns:a14="http://schemas.microsoft.com/office/drawing/2010/main" val="0"/>
              </a:ext>
            </a:extLst>
          </a:blip>
          <a:stretch>
            <a:fillRect/>
          </a:stretch>
        </p:blipFill>
        <p:spPr>
          <a:xfrm>
            <a:off x="4876801" y="3505201"/>
            <a:ext cx="3672417" cy="2754313"/>
          </a:xfrm>
        </p:spPr>
      </p:pic>
    </p:spTree>
    <p:extLst>
      <p:ext uri="{BB962C8B-B14F-4D97-AF65-F5344CB8AC3E}">
        <p14:creationId xmlns="" xmlns:p14="http://schemas.microsoft.com/office/powerpoint/2010/main" val="34893033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 y="4114800"/>
            <a:ext cx="3962400" cy="26354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47800" y="301080"/>
            <a:ext cx="6506398" cy="769441"/>
          </a:xfrm>
          <a:prstGeom prst="rect">
            <a:avLst/>
          </a:prstGeom>
          <a:noFill/>
        </p:spPr>
        <p:txBody>
          <a:bodyPr wrap="none" lIns="91429" tIns="45714" rIns="91429" bIns="45714" rtlCol="0">
            <a:spAutoFit/>
          </a:bodyPr>
          <a:lstStyle/>
          <a:p>
            <a:pPr algn="ctr"/>
            <a:r>
              <a:rPr lang="en-US" sz="4400" i="1" dirty="0">
                <a:solidFill>
                  <a:schemeClr val="bg1"/>
                </a:solidFill>
              </a:rPr>
              <a:t>Other </a:t>
            </a:r>
            <a:r>
              <a:rPr lang="en-US" sz="4400" i="1" dirty="0" err="1">
                <a:solidFill>
                  <a:schemeClr val="bg1"/>
                </a:solidFill>
              </a:rPr>
              <a:t>Firesign</a:t>
            </a:r>
            <a:r>
              <a:rPr lang="en-US" sz="4400" i="1" dirty="0">
                <a:solidFill>
                  <a:schemeClr val="bg1"/>
                </a:solidFill>
              </a:rPr>
              <a:t> Applications</a:t>
            </a:r>
          </a:p>
        </p:txBody>
      </p:sp>
      <p:pic>
        <p:nvPicPr>
          <p:cNvPr id="3" name="Picture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356307" y="2743200"/>
            <a:ext cx="2574280" cy="3733800"/>
          </a:xfrm>
          <a:prstGeom prst="rect">
            <a:avLst/>
          </a:prstGeom>
        </p:spPr>
      </p:pic>
      <p:pic>
        <p:nvPicPr>
          <p:cNvPr id="7170"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590801" y="1207413"/>
            <a:ext cx="3486323" cy="27873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291694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i="1" dirty="0" smtClean="0">
                <a:solidFill>
                  <a:schemeClr val="bg1"/>
                </a:solidFill>
              </a:rPr>
              <a:t>Publicity</a:t>
            </a:r>
            <a:endParaRPr lang="en-US" i="1" dirty="0">
              <a:solidFill>
                <a:schemeClr val="bg1"/>
              </a:solidFill>
            </a:endParaRPr>
          </a:p>
        </p:txBody>
      </p:sp>
      <p:pic>
        <p:nvPicPr>
          <p:cNvPr id="5" name="Content Placeholder 4"/>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1524001" y="1600200"/>
            <a:ext cx="6090709" cy="4568032"/>
          </a:xfrm>
        </p:spPr>
      </p:pic>
    </p:spTree>
    <p:extLst>
      <p:ext uri="{BB962C8B-B14F-4D97-AF65-F5344CB8AC3E}">
        <p14:creationId xmlns="" xmlns:p14="http://schemas.microsoft.com/office/powerpoint/2010/main" val="40775193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chemeClr val="bg1"/>
                </a:solidFill>
              </a:rPr>
              <a:t>Programs</a:t>
            </a:r>
            <a:endParaRPr lang="en-US" i="1" dirty="0">
              <a:solidFill>
                <a:schemeClr val="bg1"/>
              </a:solidFill>
            </a:endParaRPr>
          </a:p>
        </p:txBody>
      </p:sp>
      <p:pic>
        <p:nvPicPr>
          <p:cNvPr id="5" name="Content Placeholder 4"/>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905508" y="1600201"/>
            <a:ext cx="7332986" cy="4525963"/>
          </a:xfrm>
        </p:spPr>
      </p:pic>
    </p:spTree>
    <p:extLst>
      <p:ext uri="{BB962C8B-B14F-4D97-AF65-F5344CB8AC3E}">
        <p14:creationId xmlns="" xmlns:p14="http://schemas.microsoft.com/office/powerpoint/2010/main" val="18647683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182609"/>
            <a:ext cx="9144000" cy="6492781"/>
          </a:xfrm>
          <a:prstGeom prst="rect">
            <a:avLst/>
          </a:prstGeom>
        </p:spPr>
      </p:pic>
    </p:spTree>
    <p:extLst>
      <p:ext uri="{BB962C8B-B14F-4D97-AF65-F5344CB8AC3E}">
        <p14:creationId xmlns="" xmlns:p14="http://schemas.microsoft.com/office/powerpoint/2010/main" val="22280100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2438400"/>
            <a:ext cx="6172200" cy="3416320"/>
          </a:xfrm>
          <a:prstGeom prst="rect">
            <a:avLst/>
          </a:prstGeom>
        </p:spPr>
        <p:txBody>
          <a:bodyPr wrap="square" lIns="91429" tIns="45714" rIns="91429" bIns="45714">
            <a:spAutoFit/>
          </a:bodyPr>
          <a:lstStyle/>
          <a:p>
            <a:pPr lvl="0"/>
            <a:r>
              <a:rPr lang="en-US" i="1" dirty="0" smtClean="0">
                <a:solidFill>
                  <a:schemeClr val="bg1"/>
                </a:solidFill>
              </a:rPr>
              <a:t>①Success </a:t>
            </a:r>
            <a:r>
              <a:rPr lang="en-US" i="1" dirty="0">
                <a:solidFill>
                  <a:schemeClr val="bg1"/>
                </a:solidFill>
              </a:rPr>
              <a:t>brings requests for </a:t>
            </a:r>
            <a:r>
              <a:rPr lang="en-US" i="1" dirty="0" smtClean="0">
                <a:solidFill>
                  <a:schemeClr val="bg1"/>
                </a:solidFill>
              </a:rPr>
              <a:t>collaboration</a:t>
            </a:r>
          </a:p>
          <a:p>
            <a:pPr lvl="0"/>
            <a:endParaRPr lang="en-US" i="1" dirty="0">
              <a:solidFill>
                <a:schemeClr val="bg1"/>
              </a:solidFill>
            </a:endParaRPr>
          </a:p>
          <a:p>
            <a:pPr marL="742863" lvl="1" indent="-285717">
              <a:buFont typeface="Arial" pitchFamily="34" charset="0"/>
              <a:buChar char="•"/>
            </a:pPr>
            <a:r>
              <a:rPr lang="en-US" i="1" dirty="0">
                <a:solidFill>
                  <a:schemeClr val="bg1"/>
                </a:solidFill>
              </a:rPr>
              <a:t>Clear mission is critical for exhibit proposals</a:t>
            </a:r>
          </a:p>
          <a:p>
            <a:pPr marL="742863" lvl="1" indent="-285717">
              <a:buFont typeface="Arial" pitchFamily="34" charset="0"/>
              <a:buChar char="•"/>
            </a:pPr>
            <a:r>
              <a:rPr lang="en-US" i="1" dirty="0">
                <a:solidFill>
                  <a:schemeClr val="bg1"/>
                </a:solidFill>
              </a:rPr>
              <a:t>Create multi-year plan for exhibits</a:t>
            </a:r>
          </a:p>
          <a:p>
            <a:pPr marL="742863" lvl="1" indent="-285717">
              <a:buFont typeface="Arial" pitchFamily="34" charset="0"/>
              <a:buChar char="•"/>
            </a:pPr>
            <a:r>
              <a:rPr lang="en-US" i="1" dirty="0">
                <a:solidFill>
                  <a:schemeClr val="bg1"/>
                </a:solidFill>
              </a:rPr>
              <a:t>Faculty and students can support the program</a:t>
            </a:r>
          </a:p>
          <a:p>
            <a:pPr marL="742863" lvl="1" indent="-285717">
              <a:buFont typeface="Arial" pitchFamily="34" charset="0"/>
              <a:buChar char="•"/>
            </a:pPr>
            <a:r>
              <a:rPr lang="en-US" i="1" dirty="0">
                <a:solidFill>
                  <a:schemeClr val="bg1"/>
                </a:solidFill>
              </a:rPr>
              <a:t>Visibility can lead to more in-kind gifts</a:t>
            </a:r>
          </a:p>
          <a:p>
            <a:pPr lvl="0"/>
            <a:endParaRPr lang="en-US" i="1" dirty="0" smtClean="0">
              <a:solidFill>
                <a:schemeClr val="bg1"/>
              </a:solidFill>
            </a:endParaRPr>
          </a:p>
          <a:p>
            <a:pPr lvl="0"/>
            <a:r>
              <a:rPr lang="en-US" i="1" dirty="0" smtClean="0">
                <a:solidFill>
                  <a:schemeClr val="bg1"/>
                </a:solidFill>
              </a:rPr>
              <a:t>②Staff </a:t>
            </a:r>
            <a:r>
              <a:rPr lang="en-US" i="1" dirty="0">
                <a:solidFill>
                  <a:schemeClr val="bg1"/>
                </a:solidFill>
              </a:rPr>
              <a:t>are interested in participating and the work supports their instruction</a:t>
            </a:r>
          </a:p>
          <a:p>
            <a:pPr lvl="0"/>
            <a:endParaRPr lang="en-US" i="1" dirty="0" smtClean="0">
              <a:solidFill>
                <a:schemeClr val="bg1"/>
              </a:solidFill>
            </a:endParaRPr>
          </a:p>
          <a:p>
            <a:pPr lvl="0"/>
            <a:r>
              <a:rPr lang="en-US" i="1" dirty="0" smtClean="0">
                <a:solidFill>
                  <a:schemeClr val="bg1"/>
                </a:solidFill>
              </a:rPr>
              <a:t>③Evaluation </a:t>
            </a:r>
            <a:r>
              <a:rPr lang="en-US" i="1" dirty="0">
                <a:solidFill>
                  <a:schemeClr val="bg1"/>
                </a:solidFill>
              </a:rPr>
              <a:t>methods: tour counts, comment books, </a:t>
            </a:r>
            <a:r>
              <a:rPr lang="en-US" i="1" dirty="0" smtClean="0">
                <a:solidFill>
                  <a:schemeClr val="bg1"/>
                </a:solidFill>
              </a:rPr>
              <a:t>publicity, gate at Special Collections</a:t>
            </a:r>
            <a:endParaRPr lang="en-US" i="1" dirty="0">
              <a:solidFill>
                <a:schemeClr val="bg1"/>
              </a:solidFill>
            </a:endParaRPr>
          </a:p>
        </p:txBody>
      </p:sp>
      <p:pic>
        <p:nvPicPr>
          <p:cNvPr id="1126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12" y="1219200"/>
            <a:ext cx="9144000" cy="1066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flipH="1">
            <a:off x="1219200" y="304801"/>
            <a:ext cx="5791200" cy="769441"/>
          </a:xfrm>
          <a:prstGeom prst="rect">
            <a:avLst/>
          </a:prstGeom>
          <a:noFill/>
        </p:spPr>
        <p:txBody>
          <a:bodyPr wrap="square" lIns="91429" tIns="45714" rIns="91429" bIns="45714" rtlCol="0">
            <a:spAutoFit/>
          </a:bodyPr>
          <a:lstStyle/>
          <a:p>
            <a:pPr algn="ctr"/>
            <a:r>
              <a:rPr lang="en-US" sz="4400" i="1" dirty="0">
                <a:solidFill>
                  <a:schemeClr val="bg1"/>
                </a:solidFill>
              </a:rPr>
              <a:t>What We Learned</a:t>
            </a:r>
          </a:p>
        </p:txBody>
      </p:sp>
    </p:spTree>
    <p:extLst>
      <p:ext uri="{BB962C8B-B14F-4D97-AF65-F5344CB8AC3E}">
        <p14:creationId xmlns="" xmlns:p14="http://schemas.microsoft.com/office/powerpoint/2010/main" val="19057846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solidFill>
                  <a:schemeClr val="bg1"/>
                </a:solidFill>
              </a:rPr>
              <a:t>Coming Soon: Stage and Screen</a:t>
            </a:r>
            <a:endParaRPr lang="en-US" i="1"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999825" y="2262128"/>
            <a:ext cx="2667000" cy="3324343"/>
          </a:xfrm>
          <a:prstGeom prst="rect">
            <a:avLst/>
          </a:prstGeom>
        </p:spPr>
      </p:pic>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28600" y="2209799"/>
            <a:ext cx="2690484" cy="3429000"/>
          </a:xfrm>
          <a:prstGeom prst="rect">
            <a:avLst/>
          </a:prstGeom>
        </p:spPr>
      </p:pic>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200400" y="1371600"/>
            <a:ext cx="2562819" cy="5105400"/>
          </a:xfrm>
          <a:prstGeom prst="rect">
            <a:avLst/>
          </a:prstGeom>
        </p:spPr>
      </p:pic>
    </p:spTree>
    <p:extLst>
      <p:ext uri="{BB962C8B-B14F-4D97-AF65-F5344CB8AC3E}">
        <p14:creationId xmlns="" xmlns:p14="http://schemas.microsoft.com/office/powerpoint/2010/main" val="35366435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chemeClr val="bg1"/>
                </a:solidFill>
              </a:rPr>
              <a:t>Resources</a:t>
            </a:r>
            <a:endParaRPr lang="en-US" i="1" dirty="0">
              <a:solidFill>
                <a:schemeClr val="bg1"/>
              </a:solidFill>
            </a:endParaRPr>
          </a:p>
        </p:txBody>
      </p:sp>
      <p:sp>
        <p:nvSpPr>
          <p:cNvPr id="3" name="Content Placeholder 2"/>
          <p:cNvSpPr>
            <a:spLocks noGrp="1"/>
          </p:cNvSpPr>
          <p:nvPr>
            <p:ph idx="1"/>
          </p:nvPr>
        </p:nvSpPr>
        <p:spPr/>
        <p:txBody>
          <a:bodyPr>
            <a:normAutofit fontScale="77500" lnSpcReduction="20000"/>
          </a:bodyPr>
          <a:lstStyle/>
          <a:p>
            <a:r>
              <a:rPr lang="en-US" sz="2400" dirty="0"/>
              <a:t>ANSI/NISO Z39.79-2001, </a:t>
            </a:r>
            <a:r>
              <a:rPr lang="en-US" sz="2400" i="1" dirty="0"/>
              <a:t>Environmental Conditions for Exhibiting Library and Archival  Materials,</a:t>
            </a:r>
            <a:r>
              <a:rPr lang="en-US" sz="2400" dirty="0"/>
              <a:t> National Information Standards Organization, 2001 </a:t>
            </a:r>
            <a:r>
              <a:rPr lang="en-US" sz="2400" dirty="0">
                <a:hlinkClick r:id="rId2"/>
              </a:rPr>
              <a:t>http://www.kb.dk/export/sites/kb_dk/da/kb/nb/bev/Z39-79-2001_Udstillingsstandard.pdf</a:t>
            </a:r>
            <a:r>
              <a:rPr lang="en-US" sz="2400" dirty="0"/>
              <a:t> </a:t>
            </a:r>
          </a:p>
          <a:p>
            <a:r>
              <a:rPr lang="en-US" sz="2600" dirty="0"/>
              <a:t>“Exhibition Standards,” Smithsonian Institution, August 2002 </a:t>
            </a:r>
            <a:r>
              <a:rPr lang="en-US" sz="2600" dirty="0">
                <a:hlinkClick r:id="rId3"/>
              </a:rPr>
              <a:t>http://www.si.edu/opanda/Reports/EXStandards.pdf</a:t>
            </a:r>
            <a:r>
              <a:rPr lang="en-US" sz="2600" dirty="0"/>
              <a:t> </a:t>
            </a:r>
          </a:p>
          <a:p>
            <a:r>
              <a:rPr lang="en-US" sz="2600" i="1" dirty="0"/>
              <a:t>Guidance for Exhibiting Archive and Library Materials, </a:t>
            </a:r>
            <a:r>
              <a:rPr lang="en-US" sz="2600" dirty="0"/>
              <a:t>National Preservation Office</a:t>
            </a:r>
            <a:r>
              <a:rPr lang="en-US" sz="2600" i="1" dirty="0"/>
              <a:t> </a:t>
            </a:r>
            <a:r>
              <a:rPr lang="en-US" sz="2600" dirty="0"/>
              <a:t>(2000) </a:t>
            </a:r>
            <a:r>
              <a:rPr lang="en-US" sz="2600" dirty="0">
                <a:hlinkClick r:id="rId4"/>
              </a:rPr>
              <a:t>http://www.bl.uk/blpac/pdf/exhibition.pdf</a:t>
            </a:r>
            <a:r>
              <a:rPr lang="en-US" sz="2600" dirty="0"/>
              <a:t> </a:t>
            </a:r>
          </a:p>
          <a:p>
            <a:r>
              <a:rPr lang="en-US" sz="2600" dirty="0"/>
              <a:t>“Standards, ”American Association of Museums </a:t>
            </a:r>
            <a:r>
              <a:rPr lang="en-US" sz="2600" dirty="0">
                <a:hlinkClick r:id="rId5"/>
              </a:rPr>
              <a:t>http://www.aam-us.org/aboutmuseums/standards/stbp.cfm#bp</a:t>
            </a:r>
            <a:r>
              <a:rPr lang="en-US" sz="2600" dirty="0"/>
              <a:t> </a:t>
            </a:r>
          </a:p>
          <a:p>
            <a:r>
              <a:rPr lang="en-US" sz="2800" dirty="0"/>
              <a:t>“Statement of Professional Standards and Ethics,” AASLH  (2002) </a:t>
            </a:r>
            <a:r>
              <a:rPr lang="en-US" sz="2800" dirty="0">
                <a:hlinkClick r:id="rId6"/>
              </a:rPr>
              <a:t>http://www.aaslh.org/ethics.htm</a:t>
            </a:r>
            <a:r>
              <a:rPr lang="en-US" sz="2800" dirty="0"/>
              <a:t> </a:t>
            </a:r>
          </a:p>
          <a:p>
            <a:r>
              <a:rPr lang="en-US" sz="2600" dirty="0"/>
              <a:t>Toby J. Raphael, “Preventive Conservation and the Exhibition Process: Development of Exhibit Guidelines and Standards for Conservation,” </a:t>
            </a:r>
            <a:r>
              <a:rPr lang="en-US" sz="2600" i="1" dirty="0"/>
              <a:t>Journal of the American Institute for Conservation</a:t>
            </a:r>
            <a:r>
              <a:rPr lang="en-US" sz="2600" dirty="0"/>
              <a:t>, Vol. 44 No.3, Fall-Winter, 2005, Available on JSTOR </a:t>
            </a:r>
            <a:r>
              <a:rPr lang="en-US" sz="2600" dirty="0">
                <a:hlinkClick r:id="rId7"/>
              </a:rPr>
              <a:t>http://www.jstor.org/stable/40025154</a:t>
            </a:r>
            <a:r>
              <a:rPr lang="en-US" sz="2600" dirty="0"/>
              <a:t> </a:t>
            </a:r>
            <a:endParaRPr lang="en-US" sz="2600" i="1" dirty="0"/>
          </a:p>
          <a:p>
            <a:endParaRPr lang="en-US" dirty="0"/>
          </a:p>
        </p:txBody>
      </p:sp>
    </p:spTree>
    <p:extLst>
      <p:ext uri="{BB962C8B-B14F-4D97-AF65-F5344CB8AC3E}">
        <p14:creationId xmlns="" xmlns:p14="http://schemas.microsoft.com/office/powerpoint/2010/main" val="25736659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1085</TotalTime>
  <Words>2899</Words>
  <Application>Microsoft Office PowerPoint</Application>
  <PresentationFormat>On-screen Show (4:3)</PresentationFormat>
  <Paragraphs>261</Paragraphs>
  <Slides>29</Slides>
  <Notes>27</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Office Theme</vt:lpstr>
      <vt:lpstr>1_Office Theme</vt:lpstr>
      <vt:lpstr> Vanderbilt Libraries:  </vt:lpstr>
      <vt:lpstr>Slide 2</vt:lpstr>
      <vt:lpstr>Slide 3</vt:lpstr>
      <vt:lpstr>Exhibition Needs</vt:lpstr>
      <vt:lpstr>Mission</vt:lpstr>
      <vt:lpstr>Slide 6</vt:lpstr>
      <vt:lpstr>Slide 7</vt:lpstr>
      <vt:lpstr>Slide 8</vt:lpstr>
      <vt:lpstr>Slide 9</vt:lpstr>
      <vt:lpstr>Slide 10</vt:lpstr>
      <vt:lpstr>Slide 11</vt:lpstr>
      <vt:lpstr>Slide 12</vt:lpstr>
      <vt:lpstr>Cases</vt:lpstr>
      <vt:lpstr>Slide 14</vt:lpstr>
      <vt:lpstr>Exhibits Team</vt:lpstr>
      <vt:lpstr>Selection</vt:lpstr>
      <vt:lpstr>Slide 17</vt:lpstr>
      <vt:lpstr>Slide 18</vt:lpstr>
      <vt:lpstr>Slide 19</vt:lpstr>
      <vt:lpstr>Slide 20</vt:lpstr>
      <vt:lpstr>Slide 21</vt:lpstr>
      <vt:lpstr>Touchscreens</vt:lpstr>
      <vt:lpstr>Slide 23</vt:lpstr>
      <vt:lpstr>Publicity</vt:lpstr>
      <vt:lpstr>Programs</vt:lpstr>
      <vt:lpstr>Slide 26</vt:lpstr>
      <vt:lpstr>Slide 27</vt:lpstr>
      <vt:lpstr>Coming Soon: Stage and Screen</vt:lpstr>
      <vt:lpstr>Resources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Vanderbilt Libraries: The Sixties at 50</dc:title>
  <dc:creator>Walker, Celia S</dc:creator>
  <cp:lastModifiedBy>Millsaps College</cp:lastModifiedBy>
  <cp:revision>92</cp:revision>
  <cp:lastPrinted>2011-05-27T20:32:48Z</cp:lastPrinted>
  <dcterms:created xsi:type="dcterms:W3CDTF">2011-05-03T15:32:58Z</dcterms:created>
  <dcterms:modified xsi:type="dcterms:W3CDTF">2012-05-15T21:21:56Z</dcterms:modified>
</cp:coreProperties>
</file>