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8" r:id="rId1"/>
  </p:sldMasterIdLst>
  <p:notesMasterIdLst>
    <p:notesMasterId r:id="rId28"/>
  </p:notesMasterIdLst>
  <p:sldIdLst>
    <p:sldId id="256" r:id="rId2"/>
    <p:sldId id="271" r:id="rId3"/>
    <p:sldId id="287" r:id="rId4"/>
    <p:sldId id="288" r:id="rId5"/>
    <p:sldId id="258" r:id="rId6"/>
    <p:sldId id="289" r:id="rId7"/>
    <p:sldId id="273" r:id="rId8"/>
    <p:sldId id="290" r:id="rId9"/>
    <p:sldId id="291" r:id="rId10"/>
    <p:sldId id="292" r:id="rId11"/>
    <p:sldId id="274" r:id="rId12"/>
    <p:sldId id="293" r:id="rId13"/>
    <p:sldId id="285" r:id="rId14"/>
    <p:sldId id="275" r:id="rId15"/>
    <p:sldId id="276" r:id="rId16"/>
    <p:sldId id="294" r:id="rId17"/>
    <p:sldId id="295" r:id="rId18"/>
    <p:sldId id="267" r:id="rId19"/>
    <p:sldId id="266" r:id="rId20"/>
    <p:sldId id="272" r:id="rId21"/>
    <p:sldId id="286" r:id="rId22"/>
    <p:sldId id="270" r:id="rId23"/>
    <p:sldId id="283" r:id="rId24"/>
    <p:sldId id="284" r:id="rId25"/>
    <p:sldId id="282" r:id="rId26"/>
    <p:sldId id="29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42" autoAdjust="0"/>
    <p:restoredTop sz="77815" autoAdjust="0"/>
  </p:normalViewPr>
  <p:slideViewPr>
    <p:cSldViewPr>
      <p:cViewPr>
        <p:scale>
          <a:sx n="80" d="100"/>
          <a:sy n="80" d="100"/>
        </p:scale>
        <p:origin x="-706" y="-163"/>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A25742-FB5E-4A2A-A134-ABC2F0A8CCD5}" type="datetimeFigureOut">
              <a:rPr lang="en-US" smtClean="0"/>
              <a:pPr/>
              <a:t>5/3/2012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B8BDE8-78F0-4D74-94B4-2FA9DB313628}" type="slidenum">
              <a:rPr lang="en-US" smtClean="0"/>
              <a:pPr/>
              <a:t>‹#›</a:t>
            </a:fld>
            <a:endParaRPr lang="en-US"/>
          </a:p>
        </p:txBody>
      </p:sp>
    </p:spTree>
    <p:extLst>
      <p:ext uri="{BB962C8B-B14F-4D97-AF65-F5344CB8AC3E}">
        <p14:creationId xmlns="" xmlns:p14="http://schemas.microsoft.com/office/powerpoint/2010/main" val="3224729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good group from each state.</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3</a:t>
            </a:fld>
            <a:endParaRPr lang="en-US"/>
          </a:p>
        </p:txBody>
      </p:sp>
    </p:spTree>
    <p:extLst>
      <p:ext uri="{BB962C8B-B14F-4D97-AF65-F5344CB8AC3E}">
        <p14:creationId xmlns="" xmlns:p14="http://schemas.microsoft.com/office/powerpoint/2010/main" val="2726971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expected</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4</a:t>
            </a:fld>
            <a:endParaRPr lang="en-US"/>
          </a:p>
        </p:txBody>
      </p:sp>
    </p:spTree>
    <p:extLst>
      <p:ext uri="{BB962C8B-B14F-4D97-AF65-F5344CB8AC3E}">
        <p14:creationId xmlns="" xmlns:p14="http://schemas.microsoft.com/office/powerpoint/2010/main" val="3637800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add a graph for this…</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Expected more volunteers!</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6</a:t>
            </a:fld>
            <a:endParaRPr lang="en-US"/>
          </a:p>
        </p:txBody>
      </p:sp>
    </p:spTree>
    <p:extLst>
      <p:ext uri="{BB962C8B-B14F-4D97-AF65-F5344CB8AC3E}">
        <p14:creationId xmlns="" xmlns:p14="http://schemas.microsoft.com/office/powerpoint/2010/main" val="323279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major</a:t>
            </a:r>
            <a:r>
              <a:rPr lang="en-US" baseline="0" dirty="0" smtClean="0"/>
              <a:t> groups</a:t>
            </a:r>
          </a:p>
          <a:p>
            <a:r>
              <a:rPr lang="en-US" baseline="0" dirty="0" smtClean="0"/>
              <a:t>-staff 50-59 </a:t>
            </a:r>
          </a:p>
          <a:p>
            <a:r>
              <a:rPr lang="en-US" baseline="0" dirty="0" smtClean="0"/>
              <a:t>Still had a wide range for the survey</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7</a:t>
            </a:fld>
            <a:endParaRPr lang="en-US"/>
          </a:p>
        </p:txBody>
      </p:sp>
    </p:spTree>
    <p:extLst>
      <p:ext uri="{BB962C8B-B14F-4D97-AF65-F5344CB8AC3E}">
        <p14:creationId xmlns="" xmlns:p14="http://schemas.microsoft.com/office/powerpoint/2010/main" val="4124070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to give an idea of who we are </a:t>
            </a:r>
            <a:r>
              <a:rPr lang="en-US" dirty="0" err="1" smtClean="0"/>
              <a:t>deali</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8</a:t>
            </a:fld>
            <a:endParaRPr lang="en-US"/>
          </a:p>
        </p:txBody>
      </p:sp>
    </p:spTree>
    <p:extLst>
      <p:ext uri="{BB962C8B-B14F-4D97-AF65-F5344CB8AC3E}">
        <p14:creationId xmlns="" xmlns:p14="http://schemas.microsoft.com/office/powerpoint/2010/main" val="3648865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are welling to</a:t>
            </a:r>
            <a:r>
              <a:rPr lang="en-US" baseline="0" dirty="0" smtClean="0"/>
              <a:t> drive for our product</a:t>
            </a:r>
          </a:p>
          <a:p>
            <a:r>
              <a:rPr lang="en-US" baseline="0" dirty="0" smtClean="0"/>
              <a:t>-Louisiana drove less (between 16-30 minutes)</a:t>
            </a:r>
          </a:p>
          <a:p>
            <a:r>
              <a:rPr lang="en-US" baseline="0" dirty="0" smtClean="0"/>
              <a:t>-Alabama drove further (most over 2 hours)</a:t>
            </a:r>
          </a:p>
          <a:p>
            <a:r>
              <a:rPr lang="en-US" baseline="0" dirty="0" smtClean="0"/>
              <a:t>                 -held at universities( most happen to be two to three hours apart)</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9</a:t>
            </a:fld>
            <a:endParaRPr lang="en-US"/>
          </a:p>
        </p:txBody>
      </p:sp>
    </p:spTree>
    <p:extLst>
      <p:ext uri="{BB962C8B-B14F-4D97-AF65-F5344CB8AC3E}">
        <p14:creationId xmlns="" xmlns:p14="http://schemas.microsoft.com/office/powerpoint/2010/main" val="3170756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survey monkey comparison</a:t>
            </a:r>
          </a:p>
          <a:p>
            <a:r>
              <a:rPr lang="en-US" dirty="0" smtClean="0"/>
              <a:t>Manager said they supported over 100</a:t>
            </a:r>
            <a:r>
              <a:rPr lang="en-US" baseline="0" dirty="0" smtClean="0"/>
              <a:t> dollars</a:t>
            </a:r>
          </a:p>
          <a:p>
            <a:r>
              <a:rPr lang="en-US" baseline="0" dirty="0" smtClean="0"/>
              <a:t>   -For the most part kept their word</a:t>
            </a:r>
          </a:p>
          <a:p>
            <a:r>
              <a:rPr lang="en-US" sz="1200" kern="1200" dirty="0" smtClean="0">
                <a:solidFill>
                  <a:schemeClr val="tx1"/>
                </a:solidFill>
                <a:effectLst/>
                <a:latin typeface="+mn-lt"/>
                <a:ea typeface="+mn-ea"/>
                <a:cs typeface="+mn-cs"/>
              </a:rPr>
              <a:t>45 respondents that paid their own way 19 were students or personal interest people </a:t>
            </a:r>
          </a:p>
          <a:p>
            <a:r>
              <a:rPr lang="en-US" sz="1200" kern="1200" dirty="0" smtClean="0">
                <a:solidFill>
                  <a:schemeClr val="tx1"/>
                </a:solidFill>
                <a:effectLst/>
                <a:latin typeface="+mn-lt"/>
                <a:ea typeface="+mn-ea"/>
                <a:cs typeface="+mn-cs"/>
              </a:rPr>
              <a:t>25% of staff were not paid any amount</a:t>
            </a:r>
            <a:endParaRPr lang="en-US" sz="1200" kern="1200" dirty="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Some</a:t>
            </a:r>
            <a:r>
              <a:rPr lang="en-US" sz="1200" kern="1200" baseline="0" dirty="0" smtClean="0">
                <a:solidFill>
                  <a:schemeClr val="tx1"/>
                </a:solidFill>
                <a:effectLst/>
                <a:latin typeface="+mn-lt"/>
                <a:ea typeface="+mn-ea"/>
                <a:cs typeface="+mn-cs"/>
              </a:rPr>
              <a:t> volunteers received funding but not many</a:t>
            </a:r>
          </a:p>
          <a:p>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th</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B8BDE8-78F0-4D74-94B4-2FA9DB313628}" type="slidenum">
              <a:rPr lang="en-US" smtClean="0"/>
              <a:pPr/>
              <a:t>10</a:t>
            </a:fld>
            <a:endParaRPr lang="en-US"/>
          </a:p>
        </p:txBody>
      </p:sp>
    </p:spTree>
    <p:extLst>
      <p:ext uri="{BB962C8B-B14F-4D97-AF65-F5344CB8AC3E}">
        <p14:creationId xmlns="" xmlns:p14="http://schemas.microsoft.com/office/powerpoint/2010/main" val="2749130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different from other survey which said that most received training</a:t>
            </a:r>
            <a:r>
              <a:rPr lang="en-US" baseline="0" dirty="0" smtClean="0"/>
              <a:t> on the job.</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Since the three years of the survey of historical repositories, the market of continuing education workshops has grown in the tri-state area and it seems that more and more people are relying on these workshops for training. The ATC has been a big part in creating products for the market of workshops. The ATC workshops have also shown to be reaching students and personal interest people who may not have access to on-the-job training.</a:t>
            </a:r>
          </a:p>
          <a:p>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12</a:t>
            </a:fld>
            <a:endParaRPr lang="en-US"/>
          </a:p>
        </p:txBody>
      </p:sp>
    </p:spTree>
    <p:extLst>
      <p:ext uri="{BB962C8B-B14F-4D97-AF65-F5344CB8AC3E}">
        <p14:creationId xmlns="" xmlns:p14="http://schemas.microsoft.com/office/powerpoint/2010/main" val="3902761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13</a:t>
            </a:fld>
            <a:endParaRPr lang="en-US"/>
          </a:p>
        </p:txBody>
      </p:sp>
    </p:spTree>
    <p:extLst>
      <p:ext uri="{BB962C8B-B14F-4D97-AF65-F5344CB8AC3E}">
        <p14:creationId xmlns="" xmlns:p14="http://schemas.microsoft.com/office/powerpoint/2010/main" val="4026546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most part, the two groups agreed on similar things</a:t>
            </a:r>
          </a:p>
          <a:p>
            <a:r>
              <a:rPr lang="en-US" dirty="0" smtClean="0"/>
              <a:t>Workshops on preservation and arrangement were highly attended but workshops on digitalization were</a:t>
            </a:r>
            <a:r>
              <a:rPr lang="en-US" baseline="0" dirty="0" smtClean="0"/>
              <a:t> poorly attended. Why?</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14</a:t>
            </a:fld>
            <a:endParaRPr lang="en-US"/>
          </a:p>
        </p:txBody>
      </p:sp>
    </p:spTree>
    <p:extLst>
      <p:ext uri="{BB962C8B-B14F-4D97-AF65-F5344CB8AC3E}">
        <p14:creationId xmlns="" xmlns:p14="http://schemas.microsoft.com/office/powerpoint/2010/main" val="2980669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ATC trainers played to their strengths. Certain topics were </a:t>
            </a:r>
            <a:r>
              <a:rPr lang="en-US" dirty="0" err="1" smtClean="0"/>
              <a:t>untackled</a:t>
            </a:r>
            <a:r>
              <a:rPr lang="en-US" dirty="0" smtClean="0"/>
              <a:t> because of a lack of confidence</a:t>
            </a:r>
            <a:r>
              <a:rPr lang="en-US" baseline="0" dirty="0" smtClean="0"/>
              <a:t> on these subjects.</a:t>
            </a:r>
          </a:p>
          <a:p>
            <a:r>
              <a:rPr lang="en-US" baseline="0" dirty="0" smtClean="0"/>
              <a:t>Topics fell more in line with what managers wanted.</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15</a:t>
            </a:fld>
            <a:endParaRPr lang="en-US"/>
          </a:p>
        </p:txBody>
      </p:sp>
    </p:spTree>
    <p:extLst>
      <p:ext uri="{BB962C8B-B14F-4D97-AF65-F5344CB8AC3E}">
        <p14:creationId xmlns="" xmlns:p14="http://schemas.microsoft.com/office/powerpoint/2010/main" val="3241728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ATC</a:t>
            </a:r>
            <a:r>
              <a:rPr lang="en-US" baseline="0" dirty="0" smtClean="0"/>
              <a:t> is building confidence</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Knowledge is being passed. Not</a:t>
            </a:r>
            <a:r>
              <a:rPr lang="en-US" baseline="0" dirty="0" smtClean="0"/>
              <a:t> to a great degree but it is there</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17</a:t>
            </a:fld>
            <a:endParaRPr lang="en-US"/>
          </a:p>
        </p:txBody>
      </p:sp>
    </p:spTree>
    <p:extLst>
      <p:ext uri="{BB962C8B-B14F-4D97-AF65-F5344CB8AC3E}">
        <p14:creationId xmlns="" xmlns:p14="http://schemas.microsoft.com/office/powerpoint/2010/main" val="3484119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Respondent mostly</a:t>
            </a:r>
            <a:r>
              <a:rPr lang="en-US" baseline="0" dirty="0" smtClean="0"/>
              <a:t> fall between range of 1-50%</a:t>
            </a:r>
          </a:p>
          <a:p>
            <a:r>
              <a:rPr lang="en-US" baseline="0" dirty="0" smtClean="0"/>
              <a:t>Performance change is coming because of ATC workshops</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18</a:t>
            </a:fld>
            <a:endParaRPr lang="en-US"/>
          </a:p>
        </p:txBody>
      </p:sp>
    </p:spTree>
    <p:extLst>
      <p:ext uri="{BB962C8B-B14F-4D97-AF65-F5344CB8AC3E}">
        <p14:creationId xmlns="" xmlns:p14="http://schemas.microsoft.com/office/powerpoint/2010/main" val="1370234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Very</a:t>
            </a:r>
            <a:r>
              <a:rPr lang="en-US" baseline="0" dirty="0" smtClean="0"/>
              <a:t> few are say negative things about there awareness and ability to communicate about archival issues</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Tell</a:t>
            </a:r>
            <a:r>
              <a:rPr lang="en-US" baseline="0" dirty="0" smtClean="0"/>
              <a:t> audience</a:t>
            </a:r>
          </a:p>
          <a:p>
            <a:r>
              <a:rPr lang="en-US" baseline="0" dirty="0" smtClean="0"/>
              <a:t>-people are seeking to learn more because of the ATC</a:t>
            </a:r>
          </a:p>
          <a:p>
            <a:r>
              <a:rPr lang="en-US" baseline="0" dirty="0" smtClean="0"/>
              <a:t>-people are confident looking for material on the web</a:t>
            </a:r>
          </a:p>
          <a:p>
            <a:r>
              <a:rPr lang="en-US" baseline="0" dirty="0" smtClean="0"/>
              <a:t>-Some are felling more valued</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Respondents</a:t>
            </a:r>
            <a:r>
              <a:rPr lang="en-US" baseline="0" dirty="0" smtClean="0"/>
              <a:t> are up in archival knowledge</a:t>
            </a:r>
          </a:p>
          <a:p>
            <a:r>
              <a:rPr lang="en-US" baseline="0" dirty="0" smtClean="0"/>
              <a:t>  -maybe not to the amount we want but there are progressing</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21</a:t>
            </a:fld>
            <a:endParaRPr lang="en-US"/>
          </a:p>
        </p:txBody>
      </p:sp>
    </p:spTree>
    <p:extLst>
      <p:ext uri="{BB962C8B-B14F-4D97-AF65-F5344CB8AC3E}">
        <p14:creationId xmlns="" xmlns:p14="http://schemas.microsoft.com/office/powerpoint/2010/main" val="498234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We’ll find some typical comments to read to them…</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Indicate question</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23</a:t>
            </a:fld>
            <a:endParaRPr lang="en-US"/>
          </a:p>
        </p:txBody>
      </p:sp>
    </p:spTree>
    <p:extLst>
      <p:ext uri="{BB962C8B-B14F-4D97-AF65-F5344CB8AC3E}">
        <p14:creationId xmlns="" xmlns:p14="http://schemas.microsoft.com/office/powerpoint/2010/main" val="208388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24</a:t>
            </a:fld>
            <a:endParaRPr lang="en-US"/>
          </a:p>
        </p:txBody>
      </p:sp>
    </p:spTree>
    <p:extLst>
      <p:ext uri="{BB962C8B-B14F-4D97-AF65-F5344CB8AC3E}">
        <p14:creationId xmlns="" xmlns:p14="http://schemas.microsoft.com/office/powerpoint/2010/main" val="2845659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Things</a:t>
            </a:r>
            <a:r>
              <a:rPr lang="en-US" baseline="0" dirty="0" smtClean="0"/>
              <a:t> to say</a:t>
            </a:r>
          </a:p>
          <a:p>
            <a:r>
              <a:rPr lang="en-US" baseline="0" dirty="0" smtClean="0"/>
              <a:t>-reached people beyond our desired audience</a:t>
            </a:r>
          </a:p>
          <a:p>
            <a:r>
              <a:rPr lang="en-US" baseline="0" dirty="0" smtClean="0"/>
              <a:t>-helped people with physical and intellectual task associated with archives</a:t>
            </a:r>
          </a:p>
          <a:p>
            <a:r>
              <a:rPr lang="en-US" baseline="0" dirty="0" smtClean="0"/>
              <a:t>-need to build different strengths</a:t>
            </a:r>
            <a:endParaRPr lang="en-US" dirty="0"/>
          </a:p>
        </p:txBody>
      </p:sp>
      <p:sp>
        <p:nvSpPr>
          <p:cNvPr id="4" name="Slide Number Placeholder 3"/>
          <p:cNvSpPr>
            <a:spLocks noGrp="1"/>
          </p:cNvSpPr>
          <p:nvPr>
            <p:ph type="sldNum" sz="quarter" idx="10"/>
          </p:nvPr>
        </p:nvSpPr>
        <p:spPr/>
        <p:txBody>
          <a:bodyPr/>
          <a:lstStyle/>
          <a:p>
            <a:fld id="{22B8BDE8-78F0-4D74-94B4-2FA9DB313628}" type="slidenum">
              <a:rPr lang="en-US" smtClean="0"/>
              <a:pPr/>
              <a:t>25</a:t>
            </a:fld>
            <a:endParaRPr lang="en-US"/>
          </a:p>
        </p:txBody>
      </p:sp>
    </p:spTree>
    <p:extLst>
      <p:ext uri="{BB962C8B-B14F-4D97-AF65-F5344CB8AC3E}">
        <p14:creationId xmlns="" xmlns:p14="http://schemas.microsoft.com/office/powerpoint/2010/main" val="28788904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cstate="print">
            <a:duotone>
              <a:schemeClr val="accent1">
                <a:shade val="45000"/>
                <a:satMod val="135000"/>
              </a:schemeClr>
              <a:prstClr val="white"/>
            </a:duotone>
          </a:blip>
          <a:stretch>
            <a:fillRect/>
          </a:stretch>
        </p:blipFill>
        <p:spPr>
          <a:xfrm>
            <a:off x="7754112" y="0"/>
            <a:ext cx="73152" cy="6858000"/>
          </a:xfrm>
          <a:prstGeom prst="rect">
            <a:avLst/>
          </a:prstGeom>
        </p:spPr>
      </p:pic>
      <p:pic>
        <p:nvPicPr>
          <p:cNvPr id="7" name="Picture 6" descr="1_05.jpg"/>
          <p:cNvPicPr>
            <a:picLocks noChangeAspect="1"/>
          </p:cNvPicPr>
          <p:nvPr/>
        </p:nvPicPr>
        <p:blipFill>
          <a:blip r:embed="rId3" cstate="print"/>
          <a:stretch>
            <a:fillRect/>
          </a:stretch>
        </p:blipFill>
        <p:spPr>
          <a:xfrm>
            <a:off x="7810500" y="0"/>
            <a:ext cx="1333500" cy="6858000"/>
          </a:xfrm>
          <a:prstGeom prst="rect">
            <a:avLst/>
          </a:prstGeom>
        </p:spPr>
      </p:pic>
      <p:grpSp>
        <p:nvGrpSpPr>
          <p:cNvPr id="4" name="Group 17"/>
          <p:cNvGrpSpPr/>
          <p:nvPr/>
        </p:nvGrpSpPr>
        <p:grpSpPr>
          <a:xfrm>
            <a:off x="0" y="6630352"/>
            <a:ext cx="9144000" cy="22860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1371600"/>
            <a:ext cx="6781800" cy="1069975"/>
          </a:xfrm>
        </p:spPr>
        <p:txBody>
          <a:bodyPr bIns="0" anchor="b" anchorCtr="0">
            <a:noAutofit/>
          </a:bodyPr>
          <a:lstStyle>
            <a:lvl1pPr>
              <a:defRPr sz="4200" baseline="0"/>
            </a:lvl1pPr>
          </a:lstStyle>
          <a:p>
            <a:r>
              <a:rPr lang="en-US" smtClean="0"/>
              <a:t>Click to edit Master title style</a:t>
            </a:r>
            <a:endParaRPr lang="en-US" dirty="0"/>
          </a:p>
        </p:txBody>
      </p:sp>
      <p:sp>
        <p:nvSpPr>
          <p:cNvPr id="3" name="Subtitle 2"/>
          <p:cNvSpPr>
            <a:spLocks noGrp="1"/>
          </p:cNvSpPr>
          <p:nvPr>
            <p:ph type="subTitle" idx="1"/>
          </p:nvPr>
        </p:nvSpPr>
        <p:spPr>
          <a:xfrm>
            <a:off x="457200" y="2438400"/>
            <a:ext cx="6781800" cy="7620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Date Placeholder 18"/>
          <p:cNvSpPr>
            <a:spLocks noGrp="1"/>
          </p:cNvSpPr>
          <p:nvPr>
            <p:ph type="dt" sz="half" idx="10"/>
          </p:nvPr>
        </p:nvSpPr>
        <p:spPr>
          <a:xfrm>
            <a:off x="6210300" y="6610350"/>
            <a:ext cx="1524000" cy="228600"/>
          </a:xfrm>
        </p:spPr>
        <p:txBody>
          <a:bodyPr/>
          <a:lstStyle/>
          <a:p>
            <a:fld id="{CFD6F4B8-451A-4EB9-95D8-AB7ECFA4B12B}" type="datetimeFigureOut">
              <a:rPr lang="en-US" smtClean="0"/>
              <a:pPr/>
              <a:t>5/3/2012</a:t>
            </a:fld>
            <a:endParaRPr lang="en-US"/>
          </a:p>
        </p:txBody>
      </p:sp>
      <p:sp>
        <p:nvSpPr>
          <p:cNvPr id="20" name="Slide Number Placeholder 19"/>
          <p:cNvSpPr>
            <a:spLocks noGrp="1"/>
          </p:cNvSpPr>
          <p:nvPr>
            <p:ph type="sldNum" sz="quarter" idx="11"/>
          </p:nvPr>
        </p:nvSpPr>
        <p:spPr>
          <a:xfrm>
            <a:off x="7924800" y="6610350"/>
            <a:ext cx="1198880" cy="228600"/>
          </a:xfrm>
        </p:spPr>
        <p:txBody>
          <a:bodyPr/>
          <a:lstStyle/>
          <a:p>
            <a:fld id="{01739C5D-086E-4469-95F8-4C23E0B32439}" type="slidenum">
              <a:rPr lang="en-US" smtClean="0"/>
              <a:pPr/>
              <a:t>‹#›</a:t>
            </a:fld>
            <a:endParaRPr lang="en-US"/>
          </a:p>
        </p:txBody>
      </p:sp>
      <p:sp>
        <p:nvSpPr>
          <p:cNvPr id="21" name="Footer Placeholder 20"/>
          <p:cNvSpPr>
            <a:spLocks noGrp="1"/>
          </p:cNvSpPr>
          <p:nvPr>
            <p:ph type="ftr" sz="quarter" idx="12"/>
          </p:nvPr>
        </p:nvSpPr>
        <p:spPr>
          <a:xfrm>
            <a:off x="457200" y="6611112"/>
            <a:ext cx="5600700" cy="228600"/>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6631305"/>
            <a:ext cx="9144000" cy="22860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cstate="print">
            <a:duotone>
              <a:schemeClr val="accent2">
                <a:shade val="45000"/>
                <a:satMod val="135000"/>
              </a:schemeClr>
              <a:prstClr val="white"/>
            </a:duotone>
          </a:blip>
          <a:stretch>
            <a:fillRect/>
          </a:stretch>
        </p:blipFill>
        <p:spPr>
          <a:xfrm>
            <a:off x="0" y="403860"/>
            <a:ext cx="9144000" cy="53340"/>
          </a:xfrm>
          <a:prstGeom prst="rect">
            <a:avLst/>
          </a:prstGeom>
        </p:spPr>
      </p:pic>
      <p:pic>
        <p:nvPicPr>
          <p:cNvPr id="10" name="Picture 9" descr="2_01.jpg"/>
          <p:cNvPicPr>
            <a:picLocks noChangeAspect="1"/>
          </p:cNvPicPr>
          <p:nvPr/>
        </p:nvPicPr>
        <p:blipFill>
          <a:blip r:embed="rId3" cstate="print"/>
          <a:stretch>
            <a:fillRect/>
          </a:stretch>
        </p:blipFill>
        <p:spPr>
          <a:xfrm>
            <a:off x="0" y="0"/>
            <a:ext cx="9144000" cy="40386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fld id="{CFD6F4B8-451A-4EB9-95D8-AB7ECFA4B12B}" type="datetimeFigureOut">
              <a:rPr lang="en-US" smtClean="0"/>
              <a:pPr/>
              <a:t>5/3/2012</a:t>
            </a:fld>
            <a:endParaRPr lang="en-US"/>
          </a:p>
        </p:txBody>
      </p:sp>
      <p:sp>
        <p:nvSpPr>
          <p:cNvPr id="18" name="Slide Number Placeholder 17"/>
          <p:cNvSpPr>
            <a:spLocks noGrp="1"/>
          </p:cNvSpPr>
          <p:nvPr>
            <p:ph type="sldNum" sz="quarter" idx="11"/>
          </p:nvPr>
        </p:nvSpPr>
        <p:spPr/>
        <p:txBody>
          <a:bodyPr/>
          <a:lstStyle/>
          <a:p>
            <a:fld id="{01739C5D-086E-4469-95F8-4C23E0B32439}" type="slidenum">
              <a:rPr lang="en-US" smtClean="0"/>
              <a:pPr/>
              <a:t>‹#›</a:t>
            </a:fld>
            <a:endParaRPr lang="en-US"/>
          </a:p>
        </p:txBody>
      </p:sp>
      <p:sp>
        <p:nvSpPr>
          <p:cNvPr id="20" name="Footer Placeholder 19"/>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6629400"/>
            <a:ext cx="7705726" cy="22860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0" y="5245101"/>
            <a:ext cx="6934199" cy="1155700"/>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0" y="4114800"/>
            <a:ext cx="6934199" cy="1130300"/>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descr="9_01.jpg"/>
          <p:cNvPicPr>
            <a:picLocks noChangeAspect="1"/>
          </p:cNvPicPr>
          <p:nvPr/>
        </p:nvPicPr>
        <p:blipFill>
          <a:blip r:embed="rId2" cstate="print"/>
          <a:stretch>
            <a:fillRect/>
          </a:stretch>
        </p:blipFill>
        <p:spPr>
          <a:xfrm>
            <a:off x="0" y="0"/>
            <a:ext cx="1363980" cy="6858000"/>
          </a:xfrm>
          <a:prstGeom prst="rect">
            <a:avLst/>
          </a:prstGeom>
        </p:spPr>
      </p:pic>
      <p:sp>
        <p:nvSpPr>
          <p:cNvPr id="24" name="Date Placeholder 23"/>
          <p:cNvSpPr>
            <a:spLocks noGrp="1"/>
          </p:cNvSpPr>
          <p:nvPr>
            <p:ph type="dt" sz="half" idx="10"/>
          </p:nvPr>
        </p:nvSpPr>
        <p:spPr>
          <a:xfrm>
            <a:off x="7162800" y="6610350"/>
            <a:ext cx="1524000" cy="246888"/>
          </a:xfrm>
        </p:spPr>
        <p:txBody>
          <a:bodyPr/>
          <a:lstStyle/>
          <a:p>
            <a:fld id="{CFD6F4B8-451A-4EB9-95D8-AB7ECFA4B12B}" type="datetimeFigureOut">
              <a:rPr lang="en-US" smtClean="0"/>
              <a:pPr/>
              <a:t>5/3/2012</a:t>
            </a:fld>
            <a:endParaRPr lang="en-US"/>
          </a:p>
        </p:txBody>
      </p:sp>
      <p:sp>
        <p:nvSpPr>
          <p:cNvPr id="25" name="Slide Number Placeholder 24"/>
          <p:cNvSpPr>
            <a:spLocks noGrp="1"/>
          </p:cNvSpPr>
          <p:nvPr>
            <p:ph type="sldNum" sz="quarter" idx="11"/>
          </p:nvPr>
        </p:nvSpPr>
        <p:spPr>
          <a:xfrm>
            <a:off x="8742680" y="6610350"/>
            <a:ext cx="381000" cy="246888"/>
          </a:xfrm>
        </p:spPr>
        <p:txBody>
          <a:bodyPr/>
          <a:lstStyle/>
          <a:p>
            <a:fld id="{01739C5D-086E-4469-95F8-4C23E0B32439}" type="slidenum">
              <a:rPr lang="en-US" smtClean="0"/>
              <a:pPr/>
              <a:t>‹#›</a:t>
            </a:fld>
            <a:endParaRPr lang="en-US"/>
          </a:p>
        </p:txBody>
      </p:sp>
      <p:sp>
        <p:nvSpPr>
          <p:cNvPr id="26" name="Footer Placeholder 25"/>
          <p:cNvSpPr>
            <a:spLocks noGrp="1"/>
          </p:cNvSpPr>
          <p:nvPr>
            <p:ph type="ftr" sz="quarter" idx="12"/>
          </p:nvPr>
        </p:nvSpPr>
        <p:spPr>
          <a:xfrm>
            <a:off x="1524000" y="6610350"/>
            <a:ext cx="5562600" cy="247650"/>
          </a:xfrm>
        </p:spPr>
        <p:txBody>
          <a:bodyPr/>
          <a:lstStyle/>
          <a:p>
            <a:endParaRPr lang="en-US"/>
          </a:p>
        </p:txBody>
      </p:sp>
      <p:pic>
        <p:nvPicPr>
          <p:cNvPr id="20" name="Picture 19" descr="vert_bar_02.png"/>
          <p:cNvPicPr preferRelativeResize="0">
            <a:picLocks/>
          </p:cNvPicPr>
          <p:nvPr/>
        </p:nvPicPr>
        <p:blipFill>
          <a:blip r:embed="rId3" cstate="print">
            <a:duotone>
              <a:schemeClr val="accent3">
                <a:shade val="45000"/>
                <a:satMod val="135000"/>
              </a:schemeClr>
              <a:prstClr val="white"/>
            </a:duotone>
          </a:blip>
          <a:stretch>
            <a:fillRect/>
          </a:stretch>
        </p:blipFill>
        <p:spPr>
          <a:xfrm>
            <a:off x="1362456" y="0"/>
            <a:ext cx="73152"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cstate="print">
            <a:duotone>
              <a:schemeClr val="accent4">
                <a:shade val="45000"/>
                <a:satMod val="135000"/>
              </a:schemeClr>
              <a:prstClr val="white"/>
            </a:duotone>
          </a:blip>
          <a:stretch>
            <a:fillRect/>
          </a:stretch>
        </p:blipFill>
        <p:spPr>
          <a:xfrm>
            <a:off x="0" y="403860"/>
            <a:ext cx="9144000" cy="5334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descr="3_01.jpg"/>
          <p:cNvPicPr>
            <a:picLocks noChangeAspect="1"/>
          </p:cNvPicPr>
          <p:nvPr/>
        </p:nvPicPr>
        <p:blipFill>
          <a:blip r:embed="rId3" cstate="print"/>
          <a:stretch>
            <a:fillRect/>
          </a:stretch>
        </p:blipFill>
        <p:spPr>
          <a:xfrm>
            <a:off x="0" y="0"/>
            <a:ext cx="9144000" cy="403860"/>
          </a:xfrm>
          <a:prstGeom prst="rect">
            <a:avLst/>
          </a:prstGeom>
        </p:spPr>
      </p:pic>
      <p:sp>
        <p:nvSpPr>
          <p:cNvPr id="14" name="Content Placeholder 13"/>
          <p:cNvSpPr>
            <a:spLocks noGrp="1"/>
          </p:cNvSpPr>
          <p:nvPr>
            <p:ph sz="quarter" idx="13"/>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6631305"/>
            <a:ext cx="9144000" cy="22860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fld id="{CFD6F4B8-451A-4EB9-95D8-AB7ECFA4B12B}" type="datetimeFigureOut">
              <a:rPr lang="en-US" smtClean="0"/>
              <a:pPr/>
              <a:t>5/3/2012</a:t>
            </a:fld>
            <a:endParaRPr lang="en-US"/>
          </a:p>
        </p:txBody>
      </p:sp>
      <p:sp>
        <p:nvSpPr>
          <p:cNvPr id="21" name="Slide Number Placeholder 20"/>
          <p:cNvSpPr>
            <a:spLocks noGrp="1"/>
          </p:cNvSpPr>
          <p:nvPr>
            <p:ph type="sldNum" sz="quarter" idx="16"/>
          </p:nvPr>
        </p:nvSpPr>
        <p:spPr/>
        <p:txBody>
          <a:bodyPr/>
          <a:lstStyle/>
          <a:p>
            <a:fld id="{01739C5D-086E-4469-95F8-4C23E0B32439}" type="slidenum">
              <a:rPr lang="en-US" smtClean="0"/>
              <a:pPr/>
              <a:t>‹#›</a:t>
            </a:fld>
            <a:endParaRPr lang="en-US"/>
          </a:p>
        </p:txBody>
      </p:sp>
      <p:sp>
        <p:nvSpPr>
          <p:cNvPr id="22" name="Footer Placeholder 21"/>
          <p:cNvSpPr>
            <a:spLocks noGrp="1"/>
          </p:cNvSpPr>
          <p:nvPr>
            <p:ph type="ftr" sz="quarter" idx="17"/>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981200"/>
            <a:ext cx="4040188" cy="41116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descr="4_01.jpg"/>
          <p:cNvPicPr>
            <a:picLocks noChangeAspect="1"/>
          </p:cNvPicPr>
          <p:nvPr/>
        </p:nvPicPr>
        <p:blipFill>
          <a:blip r:embed="rId2" cstate="print"/>
          <a:stretch>
            <a:fillRect/>
          </a:stretch>
        </p:blipFill>
        <p:spPr>
          <a:xfrm>
            <a:off x="0" y="0"/>
            <a:ext cx="9144000" cy="403860"/>
          </a:xfrm>
          <a:prstGeom prst="rect">
            <a:avLst/>
          </a:prstGeom>
        </p:spPr>
      </p:pic>
      <p:sp>
        <p:nvSpPr>
          <p:cNvPr id="15" name="Text Placeholder 2"/>
          <p:cNvSpPr>
            <a:spLocks noGrp="1"/>
          </p:cNvSpPr>
          <p:nvPr>
            <p:ph type="body" idx="13"/>
          </p:nvPr>
        </p:nvSpPr>
        <p:spPr>
          <a:xfrm>
            <a:off x="4648200" y="1981200"/>
            <a:ext cx="4040188" cy="41116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2438400"/>
            <a:ext cx="40386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2438400"/>
            <a:ext cx="40386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cstate="print">
            <a:duotone>
              <a:schemeClr val="accent5">
                <a:shade val="45000"/>
                <a:satMod val="135000"/>
              </a:schemeClr>
              <a:prstClr val="white"/>
            </a:duotone>
          </a:blip>
          <a:stretch>
            <a:fillRect/>
          </a:stretch>
        </p:blipFill>
        <p:spPr>
          <a:xfrm>
            <a:off x="0" y="403860"/>
            <a:ext cx="9144000" cy="53340"/>
          </a:xfrm>
          <a:prstGeom prst="rect">
            <a:avLst/>
          </a:prstGeom>
        </p:spPr>
      </p:pic>
      <p:grpSp>
        <p:nvGrpSpPr>
          <p:cNvPr id="4" name="Group 17"/>
          <p:cNvGrpSpPr/>
          <p:nvPr/>
        </p:nvGrpSpPr>
        <p:grpSpPr>
          <a:xfrm>
            <a:off x="0" y="6631305"/>
            <a:ext cx="9144000" cy="22860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fld id="{CFD6F4B8-451A-4EB9-95D8-AB7ECFA4B12B}" type="datetimeFigureOut">
              <a:rPr lang="en-US" smtClean="0"/>
              <a:pPr/>
              <a:t>5/3/2012</a:t>
            </a:fld>
            <a:endParaRPr lang="en-US"/>
          </a:p>
        </p:txBody>
      </p:sp>
      <p:sp>
        <p:nvSpPr>
          <p:cNvPr id="24" name="Slide Number Placeholder 23"/>
          <p:cNvSpPr>
            <a:spLocks noGrp="1"/>
          </p:cNvSpPr>
          <p:nvPr>
            <p:ph type="sldNum" sz="quarter" idx="17"/>
          </p:nvPr>
        </p:nvSpPr>
        <p:spPr/>
        <p:txBody>
          <a:bodyPr/>
          <a:lstStyle/>
          <a:p>
            <a:fld id="{01739C5D-086E-4469-95F8-4C23E0B32439}" type="slidenum">
              <a:rPr lang="en-US" smtClean="0"/>
              <a:pPr/>
              <a:t>‹#›</a:t>
            </a:fld>
            <a:endParaRPr lang="en-US"/>
          </a:p>
        </p:txBody>
      </p:sp>
      <p:sp>
        <p:nvSpPr>
          <p:cNvPr id="25" name="Footer Placeholder 24"/>
          <p:cNvSpPr>
            <a:spLocks noGrp="1"/>
          </p:cNvSpPr>
          <p:nvPr>
            <p:ph type="ftr" sz="quarter" idx="18"/>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descr="2_01.jpg"/>
          <p:cNvPicPr>
            <a:picLocks noChangeAspect="1"/>
          </p:cNvPicPr>
          <p:nvPr/>
        </p:nvPicPr>
        <p:blipFill>
          <a:blip r:embed="rId2" cstate="print"/>
          <a:stretch>
            <a:fillRect/>
          </a:stretch>
        </p:blipFill>
        <p:spPr>
          <a:xfrm>
            <a:off x="0" y="0"/>
            <a:ext cx="9144000" cy="403860"/>
          </a:xfrm>
          <a:prstGeom prst="rect">
            <a:avLst/>
          </a:prstGeom>
        </p:spPr>
      </p:pic>
      <p:pic>
        <p:nvPicPr>
          <p:cNvPr id="11" name="Picture 10" descr="bar_06.png"/>
          <p:cNvPicPr>
            <a:picLocks noChangeAspect="1"/>
          </p:cNvPicPr>
          <p:nvPr/>
        </p:nvPicPr>
        <p:blipFill>
          <a:blip r:embed="rId3" cstate="print">
            <a:duotone>
              <a:schemeClr val="accent6">
                <a:shade val="45000"/>
                <a:satMod val="135000"/>
              </a:schemeClr>
              <a:prstClr val="white"/>
            </a:duotone>
          </a:blip>
          <a:stretch>
            <a:fillRect/>
          </a:stretch>
        </p:blipFill>
        <p:spPr>
          <a:xfrm>
            <a:off x="0" y="403860"/>
            <a:ext cx="9144000" cy="53340"/>
          </a:xfrm>
          <a:prstGeom prst="rect">
            <a:avLst/>
          </a:prstGeom>
        </p:spPr>
      </p:pic>
      <p:grpSp>
        <p:nvGrpSpPr>
          <p:cNvPr id="3" name="Group 11"/>
          <p:cNvGrpSpPr/>
          <p:nvPr/>
        </p:nvGrpSpPr>
        <p:grpSpPr>
          <a:xfrm>
            <a:off x="0" y="6631305"/>
            <a:ext cx="9144000" cy="22860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fld id="{CFD6F4B8-451A-4EB9-95D8-AB7ECFA4B12B}" type="datetimeFigureOut">
              <a:rPr lang="en-US" smtClean="0"/>
              <a:pPr/>
              <a:t>5/3/2012</a:t>
            </a:fld>
            <a:endParaRPr lang="en-US"/>
          </a:p>
        </p:txBody>
      </p:sp>
      <p:sp>
        <p:nvSpPr>
          <p:cNvPr id="17" name="Slide Number Placeholder 16"/>
          <p:cNvSpPr>
            <a:spLocks noGrp="1"/>
          </p:cNvSpPr>
          <p:nvPr>
            <p:ph type="sldNum" sz="quarter" idx="11"/>
          </p:nvPr>
        </p:nvSpPr>
        <p:spPr/>
        <p:txBody>
          <a:bodyPr/>
          <a:lstStyle/>
          <a:p>
            <a:fld id="{01739C5D-086E-4469-95F8-4C23E0B32439}" type="slidenum">
              <a:rPr lang="en-US" smtClean="0"/>
              <a:pPr/>
              <a:t>‹#›</a:t>
            </a:fld>
            <a:endParaRPr lang="en-US"/>
          </a:p>
        </p:txBody>
      </p:sp>
      <p:sp>
        <p:nvSpPr>
          <p:cNvPr id="18" name="Footer Placeholder 17"/>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6631305"/>
            <a:ext cx="9144000" cy="22860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fld id="{CFD6F4B8-451A-4EB9-95D8-AB7ECFA4B12B}" type="datetimeFigureOut">
              <a:rPr lang="en-US" smtClean="0"/>
              <a:pPr/>
              <a:t>5/3/2012</a:t>
            </a:fld>
            <a:endParaRPr lang="en-US"/>
          </a:p>
        </p:txBody>
      </p:sp>
      <p:sp>
        <p:nvSpPr>
          <p:cNvPr id="14" name="Slide Number Placeholder 13"/>
          <p:cNvSpPr>
            <a:spLocks noGrp="1"/>
          </p:cNvSpPr>
          <p:nvPr>
            <p:ph type="sldNum" sz="quarter" idx="11"/>
          </p:nvPr>
        </p:nvSpPr>
        <p:spPr/>
        <p:txBody>
          <a:bodyPr/>
          <a:lstStyle/>
          <a:p>
            <a:fld id="{01739C5D-086E-4469-95F8-4C23E0B32439}" type="slidenum">
              <a:rPr lang="en-US" smtClean="0"/>
              <a:pPr/>
              <a:t>‹#›</a:t>
            </a:fld>
            <a:endParaRPr lang="en-US"/>
          </a:p>
        </p:txBody>
      </p:sp>
      <p:sp>
        <p:nvSpPr>
          <p:cNvPr id="22" name="Footer Placeholder 21"/>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descr="3_01.jpg"/>
          <p:cNvPicPr>
            <a:picLocks noChangeAspect="1"/>
          </p:cNvPicPr>
          <p:nvPr/>
        </p:nvPicPr>
        <p:blipFill>
          <a:blip r:embed="rId2" cstate="print"/>
          <a:stretch>
            <a:fillRect/>
          </a:stretch>
        </p:blipFill>
        <p:spPr>
          <a:xfrm>
            <a:off x="0" y="0"/>
            <a:ext cx="9144000" cy="403860"/>
          </a:xfrm>
          <a:prstGeom prst="rect">
            <a:avLst/>
          </a:prstGeom>
        </p:spPr>
      </p:pic>
      <p:sp>
        <p:nvSpPr>
          <p:cNvPr id="13" name="Text Placeholder 2"/>
          <p:cNvSpPr>
            <a:spLocks noGrp="1"/>
          </p:cNvSpPr>
          <p:nvPr>
            <p:ph type="title"/>
          </p:nvPr>
        </p:nvSpPr>
        <p:spPr>
          <a:xfrm>
            <a:off x="457200" y="1524000"/>
            <a:ext cx="3352800" cy="9144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524000"/>
            <a:ext cx="42672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2514599"/>
            <a:ext cx="3352800" cy="3127248"/>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cstate="print">
            <a:duotone>
              <a:schemeClr val="accent1">
                <a:shade val="45000"/>
                <a:satMod val="135000"/>
              </a:schemeClr>
              <a:prstClr val="white"/>
            </a:duotone>
          </a:blip>
          <a:stretch>
            <a:fillRect/>
          </a:stretch>
        </p:blipFill>
        <p:spPr>
          <a:xfrm>
            <a:off x="0" y="403860"/>
            <a:ext cx="9144000" cy="53340"/>
          </a:xfrm>
          <a:prstGeom prst="rect">
            <a:avLst/>
          </a:prstGeom>
        </p:spPr>
      </p:pic>
      <p:grpSp>
        <p:nvGrpSpPr>
          <p:cNvPr id="2" name="Group 15"/>
          <p:cNvGrpSpPr/>
          <p:nvPr/>
        </p:nvGrpSpPr>
        <p:grpSpPr>
          <a:xfrm>
            <a:off x="0" y="6631305"/>
            <a:ext cx="9144000" cy="22860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fld id="{CFD6F4B8-451A-4EB9-95D8-AB7ECFA4B12B}" type="datetimeFigureOut">
              <a:rPr lang="en-US" smtClean="0"/>
              <a:pPr/>
              <a:t>5/3/2012</a:t>
            </a:fld>
            <a:endParaRPr lang="en-US"/>
          </a:p>
        </p:txBody>
      </p:sp>
      <p:sp>
        <p:nvSpPr>
          <p:cNvPr id="21" name="Slide Number Placeholder 20"/>
          <p:cNvSpPr>
            <a:spLocks noGrp="1"/>
          </p:cNvSpPr>
          <p:nvPr>
            <p:ph type="sldNum" sz="quarter" idx="16"/>
          </p:nvPr>
        </p:nvSpPr>
        <p:spPr/>
        <p:txBody>
          <a:bodyPr/>
          <a:lstStyle/>
          <a:p>
            <a:fld id="{01739C5D-086E-4469-95F8-4C23E0B32439}" type="slidenum">
              <a:rPr lang="en-US" smtClean="0"/>
              <a:pPr/>
              <a:t>‹#›</a:t>
            </a:fld>
            <a:endParaRPr lang="en-US"/>
          </a:p>
        </p:txBody>
      </p:sp>
      <p:sp>
        <p:nvSpPr>
          <p:cNvPr id="22" name="Footer Placeholder 21"/>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6631305"/>
            <a:ext cx="9144000" cy="22860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527048"/>
            <a:ext cx="3355848" cy="9144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554480"/>
            <a:ext cx="4270248" cy="4059936"/>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514600"/>
            <a:ext cx="3355848" cy="3127248"/>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D6F4B8-451A-4EB9-95D8-AB7ECFA4B12B}" type="datetimeFigureOut">
              <a:rPr lang="en-US" smtClean="0"/>
              <a:pPr/>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39C5D-086E-4469-95F8-4C23E0B32439}" type="slidenum">
              <a:rPr lang="en-US" smtClean="0"/>
              <a:pPr/>
              <a:t>‹#›</a:t>
            </a:fld>
            <a:endParaRPr lang="en-US"/>
          </a:p>
        </p:txBody>
      </p:sp>
      <p:pic>
        <p:nvPicPr>
          <p:cNvPr id="8" name="Picture 7" descr="4_01.jpg"/>
          <p:cNvPicPr>
            <a:picLocks noChangeAspect="1"/>
          </p:cNvPicPr>
          <p:nvPr/>
        </p:nvPicPr>
        <p:blipFill>
          <a:blip r:embed="rId2" cstate="print"/>
          <a:stretch>
            <a:fillRect/>
          </a:stretch>
        </p:blipFill>
        <p:spPr>
          <a:xfrm>
            <a:off x="0" y="0"/>
            <a:ext cx="9144000" cy="403860"/>
          </a:xfrm>
          <a:prstGeom prst="rect">
            <a:avLst/>
          </a:prstGeom>
        </p:spPr>
      </p:pic>
      <p:pic>
        <p:nvPicPr>
          <p:cNvPr id="9" name="Picture 8" descr="bar_06.png"/>
          <p:cNvPicPr>
            <a:picLocks noChangeAspect="1"/>
          </p:cNvPicPr>
          <p:nvPr/>
        </p:nvPicPr>
        <p:blipFill>
          <a:blip r:embed="rId3" cstate="print">
            <a:duotone>
              <a:schemeClr val="accent2">
                <a:shade val="45000"/>
                <a:satMod val="135000"/>
              </a:schemeClr>
              <a:prstClr val="white"/>
            </a:duotone>
          </a:blip>
          <a:stretch>
            <a:fillRect/>
          </a:stretch>
        </p:blipFill>
        <p:spPr>
          <a:xfrm>
            <a:off x="0" y="403860"/>
            <a:ext cx="9144000" cy="53340"/>
          </a:xfrm>
          <a:prstGeom prst="rect">
            <a:avLst/>
          </a:prstGeom>
        </p:spPr>
      </p:pic>
      <p:cxnSp>
        <p:nvCxnSpPr>
          <p:cNvPr id="10" name="Straight Connector 9"/>
          <p:cNvCxnSpPr/>
          <p:nvPr/>
        </p:nvCxnSpPr>
        <p:spPr>
          <a:xfrm>
            <a:off x="4419600" y="1524000"/>
            <a:ext cx="42672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5637212"/>
            <a:ext cx="42672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6631305"/>
            <a:ext cx="9144000" cy="22860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fld id="{CFD6F4B8-451A-4EB9-95D8-AB7ECFA4B12B}" type="datetimeFigureOut">
              <a:rPr lang="en-US" smtClean="0"/>
              <a:pPr/>
              <a:t>5/3/2012</a:t>
            </a:fld>
            <a:endParaRPr lang="en-US"/>
          </a:p>
        </p:txBody>
      </p:sp>
      <p:sp>
        <p:nvSpPr>
          <p:cNvPr id="23" name="Slide Number Placeholder 22"/>
          <p:cNvSpPr>
            <a:spLocks noGrp="1"/>
          </p:cNvSpPr>
          <p:nvPr>
            <p:ph type="sldNum" sz="quarter" idx="11"/>
          </p:nvPr>
        </p:nvSpPr>
        <p:spPr/>
        <p:txBody>
          <a:bodyPr/>
          <a:lstStyle/>
          <a:p>
            <a:fld id="{01739C5D-086E-4469-95F8-4C23E0B32439}" type="slidenum">
              <a:rPr lang="en-US" smtClean="0"/>
              <a:pPr/>
              <a:t>‹#›</a:t>
            </a:fld>
            <a:endParaRPr lang="en-US"/>
          </a:p>
        </p:txBody>
      </p:sp>
      <p:sp>
        <p:nvSpPr>
          <p:cNvPr id="24" name="Footer Placeholder 23"/>
          <p:cNvSpPr>
            <a:spLocks noGrp="1"/>
          </p:cNvSpPr>
          <p:nvPr>
            <p:ph type="ftr" sz="quarter" idx="12"/>
          </p:nvPr>
        </p:nvSpPr>
        <p:spPr/>
        <p:txBody>
          <a:bodyPr/>
          <a:lstStyle/>
          <a:p>
            <a:endParaRPr lang="en-US"/>
          </a:p>
        </p:txBody>
      </p:sp>
      <p:pic>
        <p:nvPicPr>
          <p:cNvPr id="11" name="Picture 10" descr="bar_06.png"/>
          <p:cNvPicPr>
            <a:picLocks noChangeAspect="1"/>
          </p:cNvPicPr>
          <p:nvPr/>
        </p:nvPicPr>
        <p:blipFill>
          <a:blip r:embed="rId2" cstate="print">
            <a:duotone>
              <a:schemeClr val="accent2">
                <a:shade val="45000"/>
                <a:satMod val="135000"/>
              </a:schemeClr>
              <a:prstClr val="white"/>
            </a:duotone>
          </a:blip>
          <a:stretch>
            <a:fillRect/>
          </a:stretch>
        </p:blipFill>
        <p:spPr>
          <a:xfrm>
            <a:off x="0" y="403860"/>
            <a:ext cx="9144000" cy="53340"/>
          </a:xfrm>
          <a:prstGeom prst="rect">
            <a:avLst/>
          </a:prstGeom>
        </p:spPr>
      </p:pic>
      <p:pic>
        <p:nvPicPr>
          <p:cNvPr id="14" name="Picture 13" descr="2_01.jpg"/>
          <p:cNvPicPr>
            <a:picLocks noChangeAspect="1"/>
          </p:cNvPicPr>
          <p:nvPr/>
        </p:nvPicPr>
        <p:blipFill>
          <a:blip r:embed="rId3" cstate="print"/>
          <a:stretch>
            <a:fillRect/>
          </a:stretch>
        </p:blipFill>
        <p:spPr>
          <a:xfrm>
            <a:off x="0" y="0"/>
            <a:ext cx="9144000" cy="40386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9085"/>
            <a:ext cx="2057400" cy="553707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585216"/>
            <a:ext cx="6019800" cy="55412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6631305"/>
            <a:ext cx="9144000" cy="22860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fld id="{CFD6F4B8-451A-4EB9-95D8-AB7ECFA4B12B}" type="datetimeFigureOut">
              <a:rPr lang="en-US" smtClean="0"/>
              <a:pPr/>
              <a:t>5/3/2012</a:t>
            </a:fld>
            <a:endParaRPr lang="en-US"/>
          </a:p>
        </p:txBody>
      </p:sp>
      <p:sp>
        <p:nvSpPr>
          <p:cNvPr id="23" name="Slide Number Placeholder 22"/>
          <p:cNvSpPr>
            <a:spLocks noGrp="1"/>
          </p:cNvSpPr>
          <p:nvPr>
            <p:ph type="sldNum" sz="quarter" idx="11"/>
          </p:nvPr>
        </p:nvSpPr>
        <p:spPr/>
        <p:txBody>
          <a:bodyPr/>
          <a:lstStyle/>
          <a:p>
            <a:fld id="{01739C5D-086E-4469-95F8-4C23E0B32439}" type="slidenum">
              <a:rPr lang="en-US" smtClean="0"/>
              <a:pPr/>
              <a:t>‹#›</a:t>
            </a:fld>
            <a:endParaRPr lang="en-US"/>
          </a:p>
        </p:txBody>
      </p:sp>
      <p:sp>
        <p:nvSpPr>
          <p:cNvPr id="24" name="Footer Placeholder 23"/>
          <p:cNvSpPr>
            <a:spLocks noGrp="1"/>
          </p:cNvSpPr>
          <p:nvPr>
            <p:ph type="ftr" sz="quarter" idx="12"/>
          </p:nvPr>
        </p:nvSpPr>
        <p:spPr/>
        <p:txBody>
          <a:bodyPr/>
          <a:lstStyle/>
          <a:p>
            <a:endParaRPr lang="en-US"/>
          </a:p>
        </p:txBody>
      </p:sp>
      <p:pic>
        <p:nvPicPr>
          <p:cNvPr id="11" name="Picture 10" descr="bar_06.png"/>
          <p:cNvPicPr>
            <a:picLocks noChangeAspect="1"/>
          </p:cNvPicPr>
          <p:nvPr/>
        </p:nvPicPr>
        <p:blipFill>
          <a:blip r:embed="rId2" cstate="print">
            <a:duotone>
              <a:schemeClr val="accent2">
                <a:shade val="45000"/>
                <a:satMod val="135000"/>
              </a:schemeClr>
              <a:prstClr val="white"/>
            </a:duotone>
          </a:blip>
          <a:stretch>
            <a:fillRect/>
          </a:stretch>
        </p:blipFill>
        <p:spPr>
          <a:xfrm>
            <a:off x="0" y="403860"/>
            <a:ext cx="9144000" cy="53340"/>
          </a:xfrm>
          <a:prstGeom prst="rect">
            <a:avLst/>
          </a:prstGeom>
        </p:spPr>
      </p:pic>
      <p:pic>
        <p:nvPicPr>
          <p:cNvPr id="14" name="Picture 13" descr="2_01.jpg"/>
          <p:cNvPicPr>
            <a:picLocks noChangeAspect="1"/>
          </p:cNvPicPr>
          <p:nvPr/>
        </p:nvPicPr>
        <p:blipFill>
          <a:blip r:embed="rId3" cstate="print"/>
          <a:stretch>
            <a:fillRect/>
          </a:stretch>
        </p:blipFill>
        <p:spPr>
          <a:xfrm>
            <a:off x="0" y="0"/>
            <a:ext cx="9144000" cy="4038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67000"/>
                <a:shade val="93000"/>
                <a:satMod val="110000"/>
                <a:lumMod val="90000"/>
              </a:schemeClr>
            </a:gs>
            <a:gs pos="0">
              <a:schemeClr val="bg2">
                <a:tint val="85000"/>
                <a:shade val="75000"/>
                <a:satMod val="120000"/>
              </a:schemeClr>
            </a:gs>
            <a:gs pos="100000">
              <a:schemeClr val="bg2">
                <a:tint val="86000"/>
                <a:shade val="50000"/>
                <a:satMod val="130000"/>
              </a:schemeClr>
            </a:gs>
          </a:gsLst>
          <a:lin ang="5400000" scaled="0"/>
          <a:tileRect/>
        </a:gradFill>
        <a:effectLst/>
      </p:bgPr>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bg1">
                  <a:alpha val="0"/>
                </a:schemeClr>
              </a:gs>
              <a:gs pos="34000">
                <a:schemeClr val="bg1">
                  <a:lumMod val="75000"/>
                  <a:alpha val="61000"/>
                </a:schemeClr>
              </a:gs>
              <a:gs pos="38000">
                <a:schemeClr val="bg1">
                  <a:lumMod val="75000"/>
                  <a:alpha val="76000"/>
                </a:scheme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990600"/>
            <a:ext cx="8229600" cy="9144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981200"/>
            <a:ext cx="8229600" cy="4144963"/>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6610350"/>
            <a:ext cx="1524000" cy="228600"/>
          </a:xfrm>
          <a:prstGeom prst="rect">
            <a:avLst/>
          </a:prstGeom>
        </p:spPr>
        <p:txBody>
          <a:bodyPr vert="horz" lIns="91440" tIns="45720" rIns="91440" bIns="45720" rtlCol="0" anchor="ctr"/>
          <a:lstStyle>
            <a:lvl1pPr algn="r">
              <a:defRPr sz="900" baseline="0">
                <a:solidFill>
                  <a:schemeClr val="tx1"/>
                </a:solidFill>
              </a:defRPr>
            </a:lvl1pPr>
          </a:lstStyle>
          <a:p>
            <a:fld id="{CFD6F4B8-451A-4EB9-95D8-AB7ECFA4B12B}" type="datetimeFigureOut">
              <a:rPr lang="en-US" smtClean="0"/>
              <a:pPr/>
              <a:t>5/3/2012</a:t>
            </a:fld>
            <a:endParaRPr lang="en-US"/>
          </a:p>
        </p:txBody>
      </p:sp>
      <p:sp>
        <p:nvSpPr>
          <p:cNvPr id="5" name="Footer Placeholder 4"/>
          <p:cNvSpPr>
            <a:spLocks noGrp="1"/>
          </p:cNvSpPr>
          <p:nvPr>
            <p:ph type="ftr" sz="quarter" idx="3"/>
          </p:nvPr>
        </p:nvSpPr>
        <p:spPr>
          <a:xfrm>
            <a:off x="457200" y="6610350"/>
            <a:ext cx="6629400" cy="228600"/>
          </a:xfrm>
          <a:prstGeom prst="rect">
            <a:avLst/>
          </a:prstGeom>
        </p:spPr>
        <p:txBody>
          <a:bodyPr vert="horz" lIns="91440" tIns="45720" rIns="91440" bIns="45720" rtlCol="0" anchor="ctr"/>
          <a:lstStyle>
            <a:lvl1pPr algn="r">
              <a:defRPr sz="900" baseline="0">
                <a:solidFill>
                  <a:schemeClr val="tx1"/>
                </a:solidFill>
              </a:defRPr>
            </a:lvl1pPr>
          </a:lstStyle>
          <a:p>
            <a:endParaRPr lang="en-US"/>
          </a:p>
        </p:txBody>
      </p:sp>
      <p:sp>
        <p:nvSpPr>
          <p:cNvPr id="6" name="Slide Number Placeholder 5"/>
          <p:cNvSpPr>
            <a:spLocks noGrp="1"/>
          </p:cNvSpPr>
          <p:nvPr>
            <p:ph type="sldNum" sz="quarter" idx="4"/>
          </p:nvPr>
        </p:nvSpPr>
        <p:spPr>
          <a:xfrm>
            <a:off x="8742680" y="6610350"/>
            <a:ext cx="381000" cy="228600"/>
          </a:xfrm>
          <a:prstGeom prst="rect">
            <a:avLst/>
          </a:prstGeom>
        </p:spPr>
        <p:txBody>
          <a:bodyPr vert="horz" lIns="91440" tIns="45720" rIns="91440" bIns="45720" rtlCol="0" anchor="ctr"/>
          <a:lstStyle>
            <a:lvl1pPr algn="r">
              <a:defRPr sz="900" baseline="0">
                <a:solidFill>
                  <a:schemeClr val="tx1"/>
                </a:solidFill>
              </a:defRPr>
            </a:lvl1pPr>
          </a:lstStyle>
          <a:p>
            <a:fld id="{01739C5D-086E-4469-95F8-4C23E0B324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7200" y="990600"/>
            <a:ext cx="6781800" cy="1069975"/>
          </a:xfrm>
        </p:spPr>
        <p:txBody>
          <a:bodyPr>
            <a:normAutofit fontScale="90000"/>
          </a:bodyPr>
          <a:lstStyle/>
          <a:p>
            <a:r>
              <a:rPr lang="en-US" dirty="0" smtClean="0">
                <a:solidFill>
                  <a:schemeClr val="tx1"/>
                </a:solidFill>
              </a:rPr>
              <a:t>Archival Training Collaborative</a:t>
            </a:r>
            <a:br>
              <a:rPr lang="en-US" dirty="0" smtClean="0">
                <a:solidFill>
                  <a:schemeClr val="tx1"/>
                </a:solidFill>
              </a:rPr>
            </a:br>
            <a:r>
              <a:rPr lang="en-US" dirty="0" smtClean="0">
                <a:solidFill>
                  <a:schemeClr val="tx1"/>
                </a:solidFill>
              </a:rPr>
              <a:t>Impact Survey</a:t>
            </a:r>
            <a:endParaRPr lang="en-US" dirty="0">
              <a:solidFill>
                <a:schemeClr val="tx1"/>
              </a:solidFill>
            </a:endParaRPr>
          </a:p>
        </p:txBody>
      </p:sp>
      <p:sp>
        <p:nvSpPr>
          <p:cNvPr id="5" name="Subtitle 4"/>
          <p:cNvSpPr>
            <a:spLocks noGrp="1"/>
          </p:cNvSpPr>
          <p:nvPr>
            <p:ph type="subTitle" idx="1"/>
          </p:nvPr>
        </p:nvSpPr>
        <p:spPr>
          <a:xfrm>
            <a:off x="457200" y="2438400"/>
            <a:ext cx="6781800" cy="1447800"/>
          </a:xfrm>
        </p:spPr>
        <p:txBody>
          <a:bodyPr>
            <a:normAutofit/>
          </a:bodyPr>
          <a:lstStyle/>
          <a:p>
            <a:r>
              <a:rPr lang="en-US" dirty="0" smtClean="0">
                <a:solidFill>
                  <a:schemeClr val="tx1"/>
                </a:solidFill>
              </a:rPr>
              <a:t>By James Williamson, M.L.I.S</a:t>
            </a:r>
          </a:p>
          <a:p>
            <a:r>
              <a:rPr lang="en-US" dirty="0" smtClean="0">
                <a:solidFill>
                  <a:schemeClr val="tx1"/>
                </a:solidFill>
              </a:rPr>
              <a:t>Graduate Assistant</a:t>
            </a:r>
          </a:p>
          <a:p>
            <a:r>
              <a:rPr lang="en-US" dirty="0" smtClean="0">
                <a:solidFill>
                  <a:schemeClr val="tx1"/>
                </a:solidFill>
              </a:rPr>
              <a:t>Louisiana State University</a:t>
            </a:r>
            <a:endParaRPr lang="en-US" dirty="0">
              <a:solidFill>
                <a:schemeClr val="tx1"/>
              </a:solidFill>
            </a:endParaRPr>
          </a:p>
        </p:txBody>
      </p:sp>
    </p:spTree>
    <p:extLst>
      <p:ext uri="{BB962C8B-B14F-4D97-AF65-F5344CB8AC3E}">
        <p14:creationId xmlns="" xmlns:p14="http://schemas.microsoft.com/office/powerpoint/2010/main" val="18371687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4800" b="1" dirty="0" smtClean="0"/>
              <a:t>Impact Survey Highlights!</a:t>
            </a:r>
            <a:endParaRPr lang="en-US" sz="4800" b="1" dirty="0"/>
          </a:p>
        </p:txBody>
      </p:sp>
      <p:sp>
        <p:nvSpPr>
          <p:cNvPr id="5" name="Subtitle 4"/>
          <p:cNvSpPr>
            <a:spLocks noGrp="1"/>
          </p:cNvSpPr>
          <p:nvPr>
            <p:ph type="subTitle" idx="1"/>
          </p:nvPr>
        </p:nvSpPr>
        <p:spPr/>
        <p:txBody>
          <a:bodyPr/>
          <a:lstStyle/>
          <a:p>
            <a:r>
              <a:rPr lang="en-US" dirty="0" smtClean="0">
                <a:solidFill>
                  <a:schemeClr val="tx1"/>
                </a:solidFill>
              </a:rPr>
              <a:t>Or How I Learned to Stop Worrying and Love Statistics</a:t>
            </a:r>
            <a:r>
              <a:rPr lang="en-US" dirty="0" smtClean="0"/>
              <a:t>.</a:t>
            </a:r>
            <a:endParaRPr lang="en-US" dirty="0"/>
          </a:p>
        </p:txBody>
      </p:sp>
    </p:spTree>
    <p:extLst>
      <p:ext uri="{BB962C8B-B14F-4D97-AF65-F5344CB8AC3E}">
        <p14:creationId xmlns="" xmlns:p14="http://schemas.microsoft.com/office/powerpoint/2010/main" val="17754404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2514600"/>
          </a:xfrm>
        </p:spPr>
        <p:txBody>
          <a:bodyPr/>
          <a:lstStyle/>
          <a:p>
            <a:r>
              <a:rPr lang="en-US" b="1" dirty="0" smtClean="0">
                <a:solidFill>
                  <a:schemeClr val="tx1"/>
                </a:solidFill>
              </a:rPr>
              <a:t>ATC Impact Survey:</a:t>
            </a:r>
            <a:br>
              <a:rPr lang="en-US" b="1" dirty="0" smtClean="0">
                <a:solidFill>
                  <a:schemeClr val="tx1"/>
                </a:solidFill>
              </a:rPr>
            </a:br>
            <a:r>
              <a:rPr lang="en-US" b="1" dirty="0">
                <a:solidFill>
                  <a:schemeClr val="tx1"/>
                </a:solidFill>
              </a:rPr>
              <a:t>I</a:t>
            </a:r>
            <a:r>
              <a:rPr lang="en-US" b="1" dirty="0" smtClean="0">
                <a:solidFill>
                  <a:schemeClr val="tx1"/>
                </a:solidFill>
              </a:rPr>
              <a:t>n </a:t>
            </a:r>
            <a:r>
              <a:rPr lang="en-US" b="1" dirty="0">
                <a:solidFill>
                  <a:schemeClr val="tx1"/>
                </a:solidFill>
              </a:rPr>
              <a:t>which state did you participate in a workshop?</a:t>
            </a: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596140513"/>
              </p:ext>
            </p:extLst>
          </p:nvPr>
        </p:nvGraphicFramePr>
        <p:xfrm>
          <a:off x="685800" y="2743200"/>
          <a:ext cx="7391400" cy="2514600"/>
        </p:xfrm>
        <a:graphic>
          <a:graphicData uri="http://schemas.openxmlformats.org/drawingml/2006/table">
            <a:tbl>
              <a:tblPr firstRow="1" bandRow="1">
                <a:tableStyleId>{69CF1AB2-1976-4502-BF36-3FF5EA218861}</a:tableStyleId>
              </a:tblPr>
              <a:tblGrid>
                <a:gridCol w="2463800"/>
                <a:gridCol w="2463800"/>
                <a:gridCol w="2463800"/>
              </a:tblGrid>
              <a:tr h="502920">
                <a:tc>
                  <a:txBody>
                    <a:bodyPr/>
                    <a:lstStyle/>
                    <a:p>
                      <a:r>
                        <a:rPr lang="en-US" dirty="0" smtClean="0"/>
                        <a:t>Answer</a:t>
                      </a:r>
                      <a:endParaRPr lang="en-US" dirty="0"/>
                    </a:p>
                  </a:txBody>
                  <a:tcPr/>
                </a:tc>
                <a:tc>
                  <a:txBody>
                    <a:bodyPr/>
                    <a:lstStyle/>
                    <a:p>
                      <a:r>
                        <a:rPr lang="en-US" dirty="0" smtClean="0"/>
                        <a:t>Response</a:t>
                      </a:r>
                      <a:endParaRPr lang="en-US" dirty="0"/>
                    </a:p>
                  </a:txBody>
                  <a:tcPr/>
                </a:tc>
                <a:tc>
                  <a:txBody>
                    <a:bodyPr/>
                    <a:lstStyle/>
                    <a:p>
                      <a:r>
                        <a:rPr lang="en-US" dirty="0" smtClean="0"/>
                        <a:t>%</a:t>
                      </a:r>
                      <a:endParaRPr lang="en-US" dirty="0"/>
                    </a:p>
                  </a:txBody>
                  <a:tcPr/>
                </a:tc>
              </a:tr>
              <a:tr h="502920">
                <a:tc>
                  <a:txBody>
                    <a:bodyPr/>
                    <a:lstStyle/>
                    <a:p>
                      <a:r>
                        <a:rPr lang="en-US" dirty="0" smtClean="0"/>
                        <a:t>Alabama</a:t>
                      </a:r>
                      <a:endParaRPr lang="en-US" dirty="0"/>
                    </a:p>
                  </a:txBody>
                  <a:tcPr/>
                </a:tc>
                <a:tc>
                  <a:txBody>
                    <a:bodyPr/>
                    <a:lstStyle/>
                    <a:p>
                      <a:r>
                        <a:rPr lang="en-US" dirty="0" smtClean="0"/>
                        <a:t>28</a:t>
                      </a:r>
                      <a:endParaRPr lang="en-US" dirty="0"/>
                    </a:p>
                  </a:txBody>
                  <a:tcPr/>
                </a:tc>
                <a:tc>
                  <a:txBody>
                    <a:bodyPr/>
                    <a:lstStyle/>
                    <a:p>
                      <a:r>
                        <a:rPr lang="en-US" dirty="0" smtClean="0"/>
                        <a:t>28%</a:t>
                      </a:r>
                      <a:endParaRPr lang="en-US" dirty="0"/>
                    </a:p>
                  </a:txBody>
                  <a:tcPr/>
                </a:tc>
              </a:tr>
              <a:tr h="502920">
                <a:tc>
                  <a:txBody>
                    <a:bodyPr/>
                    <a:lstStyle/>
                    <a:p>
                      <a:r>
                        <a:rPr lang="en-US" dirty="0" smtClean="0"/>
                        <a:t>Mississippi</a:t>
                      </a:r>
                      <a:endParaRPr lang="en-US" dirty="0"/>
                    </a:p>
                  </a:txBody>
                  <a:tcPr/>
                </a:tc>
                <a:tc>
                  <a:txBody>
                    <a:bodyPr/>
                    <a:lstStyle/>
                    <a:p>
                      <a:r>
                        <a:rPr lang="en-US" dirty="0" smtClean="0"/>
                        <a:t>27</a:t>
                      </a:r>
                      <a:endParaRPr lang="en-US" dirty="0"/>
                    </a:p>
                  </a:txBody>
                  <a:tcPr/>
                </a:tc>
                <a:tc>
                  <a:txBody>
                    <a:bodyPr/>
                    <a:lstStyle/>
                    <a:p>
                      <a:r>
                        <a:rPr lang="en-US" dirty="0" smtClean="0"/>
                        <a:t>27&amp;</a:t>
                      </a:r>
                      <a:endParaRPr lang="en-US" dirty="0"/>
                    </a:p>
                  </a:txBody>
                  <a:tcPr/>
                </a:tc>
              </a:tr>
              <a:tr h="502920">
                <a:tc>
                  <a:txBody>
                    <a:bodyPr/>
                    <a:lstStyle/>
                    <a:p>
                      <a:r>
                        <a:rPr lang="en-US" dirty="0" smtClean="0"/>
                        <a:t>Louisiana</a:t>
                      </a:r>
                      <a:endParaRPr lang="en-US" dirty="0"/>
                    </a:p>
                  </a:txBody>
                  <a:tcPr/>
                </a:tc>
                <a:tc>
                  <a:txBody>
                    <a:bodyPr/>
                    <a:lstStyle/>
                    <a:p>
                      <a:r>
                        <a:rPr lang="en-US" dirty="0" smtClean="0"/>
                        <a:t>46</a:t>
                      </a:r>
                      <a:endParaRPr lang="en-US" dirty="0"/>
                    </a:p>
                  </a:txBody>
                  <a:tcPr/>
                </a:tc>
                <a:tc>
                  <a:txBody>
                    <a:bodyPr/>
                    <a:lstStyle/>
                    <a:p>
                      <a:r>
                        <a:rPr lang="en-US" dirty="0" smtClean="0"/>
                        <a:t>46%</a:t>
                      </a:r>
                      <a:endParaRPr lang="en-US" dirty="0"/>
                    </a:p>
                  </a:txBody>
                  <a:tcPr/>
                </a:tc>
              </a:tr>
              <a:tr h="502920">
                <a:tc>
                  <a:txBody>
                    <a:bodyPr/>
                    <a:lstStyle/>
                    <a:p>
                      <a:r>
                        <a:rPr lang="en-US" dirty="0" smtClean="0"/>
                        <a:t>Total</a:t>
                      </a:r>
                      <a:endParaRPr lang="en-US" dirty="0"/>
                    </a:p>
                  </a:txBody>
                  <a:tcPr/>
                </a:tc>
                <a:tc>
                  <a:txBody>
                    <a:bodyPr/>
                    <a:lstStyle/>
                    <a:p>
                      <a:r>
                        <a:rPr lang="en-US" dirty="0" smtClean="0"/>
                        <a:t>101</a:t>
                      </a:r>
                      <a:endParaRPr lang="en-US" dirty="0"/>
                    </a:p>
                  </a:txBody>
                  <a:tcPr/>
                </a:tc>
                <a:tc>
                  <a:txBody>
                    <a:bodyPr/>
                    <a:lstStyle/>
                    <a:p>
                      <a:r>
                        <a:rPr lang="en-US" dirty="0" smtClean="0"/>
                        <a:t>100%</a:t>
                      </a:r>
                      <a:endParaRPr lang="en-US" dirty="0"/>
                    </a:p>
                  </a:txBody>
                  <a:tcPr/>
                </a:tc>
              </a:tr>
            </a:tbl>
          </a:graphicData>
        </a:graphic>
      </p:graphicFrame>
    </p:spTree>
    <p:extLst>
      <p:ext uri="{BB962C8B-B14F-4D97-AF65-F5344CB8AC3E}">
        <p14:creationId xmlns="" xmlns:p14="http://schemas.microsoft.com/office/powerpoint/2010/main" val="22322965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1"/>
                </a:solidFill>
              </a:rPr>
              <a:t>ATC Impact Survey:</a:t>
            </a:r>
            <a:br>
              <a:rPr lang="en-US" b="1" dirty="0" smtClean="0">
                <a:solidFill>
                  <a:schemeClr val="tx1"/>
                </a:solidFill>
              </a:rPr>
            </a:br>
            <a:r>
              <a:rPr lang="en-US" b="1" dirty="0" smtClean="0">
                <a:solidFill>
                  <a:schemeClr val="tx1"/>
                </a:solidFill>
              </a:rPr>
              <a:t>Gender Demographics</a:t>
            </a:r>
            <a:endParaRPr lang="en-US" b="1"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221289356"/>
              </p:ext>
            </p:extLst>
          </p:nvPr>
        </p:nvGraphicFramePr>
        <p:xfrm>
          <a:off x="1447800" y="2743200"/>
          <a:ext cx="6248400" cy="2514600"/>
        </p:xfrm>
        <a:graphic>
          <a:graphicData uri="http://schemas.openxmlformats.org/drawingml/2006/table">
            <a:tbl>
              <a:tblPr firstRow="1" bandRow="1">
                <a:tableStyleId>{69CF1AB2-1976-4502-BF36-3FF5EA218861}</a:tableStyleId>
              </a:tblPr>
              <a:tblGrid>
                <a:gridCol w="2082800"/>
                <a:gridCol w="2082800"/>
                <a:gridCol w="2082800"/>
              </a:tblGrid>
              <a:tr h="628650">
                <a:tc>
                  <a:txBody>
                    <a:bodyPr/>
                    <a:lstStyle/>
                    <a:p>
                      <a:r>
                        <a:rPr lang="en-US" dirty="0" smtClean="0"/>
                        <a:t>Answer</a:t>
                      </a:r>
                      <a:endParaRPr lang="en-US" dirty="0"/>
                    </a:p>
                  </a:txBody>
                  <a:tcPr/>
                </a:tc>
                <a:tc>
                  <a:txBody>
                    <a:bodyPr/>
                    <a:lstStyle/>
                    <a:p>
                      <a:r>
                        <a:rPr lang="en-US" dirty="0" smtClean="0"/>
                        <a:t>Response</a:t>
                      </a:r>
                      <a:endParaRPr lang="en-US" dirty="0"/>
                    </a:p>
                  </a:txBody>
                  <a:tcPr/>
                </a:tc>
                <a:tc>
                  <a:txBody>
                    <a:bodyPr/>
                    <a:lstStyle/>
                    <a:p>
                      <a:r>
                        <a:rPr lang="en-US" dirty="0" smtClean="0"/>
                        <a:t>%</a:t>
                      </a:r>
                      <a:endParaRPr lang="en-US" dirty="0"/>
                    </a:p>
                  </a:txBody>
                  <a:tcPr/>
                </a:tc>
              </a:tr>
              <a:tr h="628650">
                <a:tc>
                  <a:txBody>
                    <a:bodyPr/>
                    <a:lstStyle/>
                    <a:p>
                      <a:r>
                        <a:rPr lang="en-US" dirty="0" smtClean="0"/>
                        <a:t>Male</a:t>
                      </a:r>
                      <a:endParaRPr lang="en-US" dirty="0"/>
                    </a:p>
                  </a:txBody>
                  <a:tcPr/>
                </a:tc>
                <a:tc>
                  <a:txBody>
                    <a:bodyPr/>
                    <a:lstStyle/>
                    <a:p>
                      <a:r>
                        <a:rPr lang="en-US" dirty="0" smtClean="0"/>
                        <a:t>14</a:t>
                      </a:r>
                      <a:endParaRPr lang="en-US" dirty="0"/>
                    </a:p>
                  </a:txBody>
                  <a:tcPr/>
                </a:tc>
                <a:tc>
                  <a:txBody>
                    <a:bodyPr/>
                    <a:lstStyle/>
                    <a:p>
                      <a:r>
                        <a:rPr lang="en-US" dirty="0" smtClean="0"/>
                        <a:t>13%</a:t>
                      </a:r>
                      <a:endParaRPr lang="en-US" dirty="0"/>
                    </a:p>
                  </a:txBody>
                  <a:tcPr/>
                </a:tc>
              </a:tr>
              <a:tr h="628650">
                <a:tc>
                  <a:txBody>
                    <a:bodyPr/>
                    <a:lstStyle/>
                    <a:p>
                      <a:r>
                        <a:rPr lang="en-US" dirty="0" smtClean="0"/>
                        <a:t>Female</a:t>
                      </a:r>
                      <a:endParaRPr lang="en-US" dirty="0"/>
                    </a:p>
                  </a:txBody>
                  <a:tcPr/>
                </a:tc>
                <a:tc>
                  <a:txBody>
                    <a:bodyPr/>
                    <a:lstStyle/>
                    <a:p>
                      <a:r>
                        <a:rPr lang="en-US" dirty="0" smtClean="0"/>
                        <a:t>90</a:t>
                      </a:r>
                      <a:endParaRPr lang="en-US" dirty="0"/>
                    </a:p>
                  </a:txBody>
                  <a:tcPr/>
                </a:tc>
                <a:tc>
                  <a:txBody>
                    <a:bodyPr/>
                    <a:lstStyle/>
                    <a:p>
                      <a:r>
                        <a:rPr lang="en-US" dirty="0" smtClean="0"/>
                        <a:t>87%</a:t>
                      </a:r>
                      <a:endParaRPr lang="en-US" dirty="0"/>
                    </a:p>
                  </a:txBody>
                  <a:tcPr/>
                </a:tc>
              </a:tr>
              <a:tr h="628650">
                <a:tc>
                  <a:txBody>
                    <a:bodyPr/>
                    <a:lstStyle/>
                    <a:p>
                      <a:r>
                        <a:rPr lang="en-US" dirty="0" smtClean="0"/>
                        <a:t>Total</a:t>
                      </a:r>
                      <a:endParaRPr lang="en-US" dirty="0"/>
                    </a:p>
                  </a:txBody>
                  <a:tcPr/>
                </a:tc>
                <a:tc>
                  <a:txBody>
                    <a:bodyPr/>
                    <a:lstStyle/>
                    <a:p>
                      <a:r>
                        <a:rPr lang="en-US" dirty="0" smtClean="0"/>
                        <a:t>104</a:t>
                      </a:r>
                      <a:endParaRPr lang="en-US" dirty="0"/>
                    </a:p>
                  </a:txBody>
                  <a:tcPr/>
                </a:tc>
                <a:tc>
                  <a:txBody>
                    <a:bodyPr/>
                    <a:lstStyle/>
                    <a:p>
                      <a:r>
                        <a:rPr lang="en-US" dirty="0" smtClean="0"/>
                        <a:t>100%</a:t>
                      </a:r>
                      <a:endParaRPr lang="en-US" dirty="0"/>
                    </a:p>
                  </a:txBody>
                  <a:tcPr/>
                </a:tc>
              </a:tr>
            </a:tbl>
          </a:graphicData>
        </a:graphic>
      </p:graphicFrame>
    </p:spTree>
    <p:extLst>
      <p:ext uri="{BB962C8B-B14F-4D97-AF65-F5344CB8AC3E}">
        <p14:creationId xmlns="" xmlns:p14="http://schemas.microsoft.com/office/powerpoint/2010/main" val="169645139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normAutofit fontScale="90000"/>
          </a:bodyPr>
          <a:lstStyle/>
          <a:p>
            <a:r>
              <a:rPr lang="en-US" dirty="0" smtClean="0"/>
              <a:t/>
            </a:r>
            <a:br>
              <a:rPr lang="en-US" dirty="0" smtClean="0"/>
            </a:br>
            <a:r>
              <a:rPr lang="en-US" b="1" dirty="0" smtClean="0">
                <a:solidFill>
                  <a:schemeClr val="tx1"/>
                </a:solidFill>
              </a:rPr>
              <a:t>ATC Impact Survey:</a:t>
            </a:r>
            <a:br>
              <a:rPr lang="en-US" b="1" dirty="0" smtClean="0">
                <a:solidFill>
                  <a:schemeClr val="tx1"/>
                </a:solidFill>
              </a:rPr>
            </a:br>
            <a:r>
              <a:rPr lang="en-US" b="1" dirty="0" smtClean="0">
                <a:solidFill>
                  <a:schemeClr val="tx1"/>
                </a:solidFill>
              </a:rPr>
              <a:t>What </a:t>
            </a:r>
            <a:r>
              <a:rPr lang="en-US" b="1" dirty="0">
                <a:solidFill>
                  <a:schemeClr val="tx1"/>
                </a:solidFill>
              </a:rPr>
              <a:t>is your age range?</a:t>
            </a:r>
          </a:p>
        </p:txBody>
      </p:sp>
      <p:pic>
        <p:nvPicPr>
          <p:cNvPr id="3074" name="Picture 2"/>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1500" y="2057400"/>
            <a:ext cx="8077200" cy="3886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90600" y="6216134"/>
            <a:ext cx="7239000" cy="369332"/>
          </a:xfrm>
          <a:prstGeom prst="rect">
            <a:avLst/>
          </a:prstGeom>
          <a:noFill/>
        </p:spPr>
        <p:txBody>
          <a:bodyPr wrap="square" rtlCol="0">
            <a:spAutoFit/>
          </a:bodyPr>
          <a:lstStyle/>
          <a:p>
            <a:r>
              <a:rPr lang="en-US" dirty="0" smtClean="0"/>
              <a:t>*Note: 104 total respondents answered this question</a:t>
            </a:r>
            <a:endParaRPr lang="en-US" dirty="0"/>
          </a:p>
        </p:txBody>
      </p:sp>
    </p:spTree>
    <p:extLst>
      <p:ext uri="{BB962C8B-B14F-4D97-AF65-F5344CB8AC3E}">
        <p14:creationId xmlns="" xmlns:p14="http://schemas.microsoft.com/office/powerpoint/2010/main" val="675740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1"/>
                </a:solidFill>
              </a:rPr>
              <a:t>ATC Impact Survey:</a:t>
            </a:r>
            <a:br>
              <a:rPr lang="en-US" b="1" dirty="0" smtClean="0">
                <a:solidFill>
                  <a:schemeClr val="tx1"/>
                </a:solidFill>
              </a:rPr>
            </a:br>
            <a:r>
              <a:rPr lang="en-US" b="1" dirty="0" smtClean="0">
                <a:solidFill>
                  <a:schemeClr val="tx1"/>
                </a:solidFill>
              </a:rPr>
              <a:t>What </a:t>
            </a:r>
            <a:r>
              <a:rPr lang="en-US" b="1" dirty="0">
                <a:solidFill>
                  <a:schemeClr val="tx1"/>
                </a:solidFill>
              </a:rPr>
              <a:t>is your status in your institution?</a:t>
            </a: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929916407"/>
              </p:ext>
            </p:extLst>
          </p:nvPr>
        </p:nvGraphicFramePr>
        <p:xfrm>
          <a:off x="457200" y="2590800"/>
          <a:ext cx="8229600" cy="3139440"/>
        </p:xfrm>
        <a:graphic>
          <a:graphicData uri="http://schemas.openxmlformats.org/drawingml/2006/table">
            <a:tbl>
              <a:tblPr firstRow="1" bandRow="1">
                <a:tableStyleId>{69CF1AB2-1976-4502-BF36-3FF5EA218861}</a:tableStyleId>
              </a:tblPr>
              <a:tblGrid>
                <a:gridCol w="2743200"/>
                <a:gridCol w="2743200"/>
                <a:gridCol w="2743200"/>
              </a:tblGrid>
              <a:tr h="370840">
                <a:tc>
                  <a:txBody>
                    <a:bodyPr/>
                    <a:lstStyle/>
                    <a:p>
                      <a:r>
                        <a:rPr lang="en-US" dirty="0" smtClean="0"/>
                        <a:t>Answer</a:t>
                      </a:r>
                      <a:endParaRPr lang="en-US" dirty="0"/>
                    </a:p>
                  </a:txBody>
                  <a:tcPr/>
                </a:tc>
                <a:tc>
                  <a:txBody>
                    <a:bodyPr/>
                    <a:lstStyle/>
                    <a:p>
                      <a:r>
                        <a:rPr lang="en-US" dirty="0" smtClean="0"/>
                        <a:t>Response</a:t>
                      </a:r>
                      <a:endParaRPr lang="en-US" dirty="0"/>
                    </a:p>
                  </a:txBody>
                  <a:tcPr/>
                </a:tc>
                <a:tc>
                  <a:txBody>
                    <a:bodyPr/>
                    <a:lstStyle/>
                    <a:p>
                      <a:r>
                        <a:rPr lang="en-US" dirty="0" smtClean="0"/>
                        <a:t>%</a:t>
                      </a:r>
                      <a:endParaRPr lang="en-US" dirty="0"/>
                    </a:p>
                  </a:txBody>
                  <a:tcPr/>
                </a:tc>
              </a:tr>
              <a:tr h="370840">
                <a:tc>
                  <a:txBody>
                    <a:bodyPr/>
                    <a:lstStyle/>
                    <a:p>
                      <a:r>
                        <a:rPr lang="en-US" dirty="0" smtClean="0"/>
                        <a:t>Staff</a:t>
                      </a:r>
                      <a:endParaRPr lang="en-US" dirty="0"/>
                    </a:p>
                  </a:txBody>
                  <a:tcPr/>
                </a:tc>
                <a:tc>
                  <a:txBody>
                    <a:bodyPr/>
                    <a:lstStyle/>
                    <a:p>
                      <a:r>
                        <a:rPr lang="en-US" dirty="0" smtClean="0"/>
                        <a:t>66</a:t>
                      </a:r>
                      <a:endParaRPr lang="en-US" dirty="0"/>
                    </a:p>
                  </a:txBody>
                  <a:tcPr/>
                </a:tc>
                <a:tc>
                  <a:txBody>
                    <a:bodyPr/>
                    <a:lstStyle/>
                    <a:p>
                      <a:r>
                        <a:rPr lang="en-US" dirty="0" smtClean="0"/>
                        <a:t>63%</a:t>
                      </a:r>
                      <a:endParaRPr lang="en-US" dirty="0"/>
                    </a:p>
                  </a:txBody>
                  <a:tcPr/>
                </a:tc>
              </a:tr>
              <a:tr h="370840">
                <a:tc>
                  <a:txBody>
                    <a:bodyPr/>
                    <a:lstStyle/>
                    <a:p>
                      <a:r>
                        <a:rPr lang="en-US" dirty="0" smtClean="0"/>
                        <a:t>Volunteer</a:t>
                      </a:r>
                      <a:endParaRPr lang="en-US" dirty="0"/>
                    </a:p>
                  </a:txBody>
                  <a:tcPr/>
                </a:tc>
                <a:tc>
                  <a:txBody>
                    <a:bodyPr/>
                    <a:lstStyle/>
                    <a:p>
                      <a:r>
                        <a:rPr lang="en-US" dirty="0" smtClean="0"/>
                        <a:t>7</a:t>
                      </a:r>
                      <a:endParaRPr lang="en-US" dirty="0"/>
                    </a:p>
                  </a:txBody>
                  <a:tcPr/>
                </a:tc>
                <a:tc>
                  <a:txBody>
                    <a:bodyPr/>
                    <a:lstStyle/>
                    <a:p>
                      <a:r>
                        <a:rPr lang="en-US" dirty="0" smtClean="0"/>
                        <a:t>7%</a:t>
                      </a:r>
                      <a:endParaRPr lang="en-US" dirty="0"/>
                    </a:p>
                  </a:txBody>
                  <a:tcPr/>
                </a:tc>
              </a:tr>
              <a:tr h="370840">
                <a:tc>
                  <a:txBody>
                    <a:bodyPr/>
                    <a:lstStyle/>
                    <a:p>
                      <a:r>
                        <a:rPr lang="en-US" dirty="0" smtClean="0"/>
                        <a:t>Both</a:t>
                      </a:r>
                      <a:endParaRPr lang="en-US" dirty="0"/>
                    </a:p>
                  </a:txBody>
                  <a:tcPr/>
                </a:tc>
                <a:tc>
                  <a:txBody>
                    <a:bodyPr/>
                    <a:lstStyle/>
                    <a:p>
                      <a:r>
                        <a:rPr lang="en-US" dirty="0" smtClean="0"/>
                        <a:t>3</a:t>
                      </a:r>
                      <a:endParaRPr lang="en-US" dirty="0"/>
                    </a:p>
                  </a:txBody>
                  <a:tcPr/>
                </a:tc>
                <a:tc>
                  <a:txBody>
                    <a:bodyPr/>
                    <a:lstStyle/>
                    <a:p>
                      <a:r>
                        <a:rPr lang="en-US" dirty="0" smtClean="0"/>
                        <a:t>3%</a:t>
                      </a:r>
                      <a:endParaRPr lang="en-US" dirty="0"/>
                    </a:p>
                  </a:txBody>
                  <a:tcPr/>
                </a:tc>
              </a:tr>
              <a:tr h="370840">
                <a:tc>
                  <a:txBody>
                    <a:bodyPr/>
                    <a:lstStyle/>
                    <a:p>
                      <a:r>
                        <a:rPr lang="en-US" dirty="0" smtClean="0"/>
                        <a:t>Student</a:t>
                      </a:r>
                      <a:endParaRPr lang="en-US" dirty="0"/>
                    </a:p>
                  </a:txBody>
                  <a:tcPr/>
                </a:tc>
                <a:tc>
                  <a:txBody>
                    <a:bodyPr/>
                    <a:lstStyle/>
                    <a:p>
                      <a:r>
                        <a:rPr lang="en-US" dirty="0" smtClean="0"/>
                        <a:t>14</a:t>
                      </a:r>
                      <a:endParaRPr lang="en-US" dirty="0"/>
                    </a:p>
                  </a:txBody>
                  <a:tcPr/>
                </a:tc>
                <a:tc>
                  <a:txBody>
                    <a:bodyPr/>
                    <a:lstStyle/>
                    <a:p>
                      <a:r>
                        <a:rPr lang="en-US" dirty="0" smtClean="0"/>
                        <a:t>13%</a:t>
                      </a:r>
                      <a:endParaRPr lang="en-US" dirty="0"/>
                    </a:p>
                  </a:txBody>
                  <a:tcPr/>
                </a:tc>
              </a:tr>
              <a:tr h="370840">
                <a:tc>
                  <a:txBody>
                    <a:bodyPr/>
                    <a:lstStyle/>
                    <a:p>
                      <a:r>
                        <a:rPr lang="en-US" dirty="0" smtClean="0"/>
                        <a:t>None of the above;</a:t>
                      </a:r>
                      <a:r>
                        <a:rPr lang="en-US" baseline="0" dirty="0" smtClean="0"/>
                        <a:t> I just took the workshop out of interest</a:t>
                      </a:r>
                      <a:endParaRPr lang="en-US" dirty="0"/>
                    </a:p>
                  </a:txBody>
                  <a:tcPr/>
                </a:tc>
                <a:tc>
                  <a:txBody>
                    <a:bodyPr/>
                    <a:lstStyle/>
                    <a:p>
                      <a:r>
                        <a:rPr lang="en-US" dirty="0" smtClean="0"/>
                        <a:t>14</a:t>
                      </a:r>
                      <a:endParaRPr lang="en-US" dirty="0"/>
                    </a:p>
                  </a:txBody>
                  <a:tcPr/>
                </a:tc>
                <a:tc>
                  <a:txBody>
                    <a:bodyPr/>
                    <a:lstStyle/>
                    <a:p>
                      <a:r>
                        <a:rPr lang="en-US" dirty="0" smtClean="0"/>
                        <a:t>13%</a:t>
                      </a:r>
                      <a:endParaRPr lang="en-US" dirty="0"/>
                    </a:p>
                  </a:txBody>
                  <a:tcPr/>
                </a:tc>
              </a:tr>
              <a:tr h="370840">
                <a:tc>
                  <a:txBody>
                    <a:bodyPr/>
                    <a:lstStyle/>
                    <a:p>
                      <a:r>
                        <a:rPr lang="en-US" dirty="0" smtClean="0"/>
                        <a:t>Total</a:t>
                      </a:r>
                      <a:endParaRPr lang="en-US" dirty="0"/>
                    </a:p>
                  </a:txBody>
                  <a:tcPr/>
                </a:tc>
                <a:tc>
                  <a:txBody>
                    <a:bodyPr/>
                    <a:lstStyle/>
                    <a:p>
                      <a:r>
                        <a:rPr lang="en-US" dirty="0" smtClean="0"/>
                        <a:t>104</a:t>
                      </a:r>
                      <a:endParaRPr lang="en-US" dirty="0"/>
                    </a:p>
                  </a:txBody>
                  <a:tcPr/>
                </a:tc>
                <a:tc>
                  <a:txBody>
                    <a:bodyPr/>
                    <a:lstStyle/>
                    <a:p>
                      <a:r>
                        <a:rPr lang="en-US" dirty="0" smtClean="0"/>
                        <a:t>100%</a:t>
                      </a:r>
                      <a:endParaRPr lang="en-US" dirty="0"/>
                    </a:p>
                  </a:txBody>
                  <a:tcPr/>
                </a:tc>
              </a:tr>
            </a:tbl>
          </a:graphicData>
        </a:graphic>
      </p:graphicFrame>
    </p:spTree>
    <p:extLst>
      <p:ext uri="{BB962C8B-B14F-4D97-AF65-F5344CB8AC3E}">
        <p14:creationId xmlns="" xmlns:p14="http://schemas.microsoft.com/office/powerpoint/2010/main" val="3509111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71600"/>
          </a:xfrm>
        </p:spPr>
        <p:txBody>
          <a:bodyPr>
            <a:normAutofit fontScale="90000"/>
          </a:bodyPr>
          <a:lstStyle/>
          <a:p>
            <a:r>
              <a:rPr lang="en-US" b="1" dirty="0" smtClean="0">
                <a:solidFill>
                  <a:schemeClr val="tx1"/>
                </a:solidFill>
              </a:rPr>
              <a:t>ATC Impact Survey:</a:t>
            </a:r>
            <a:br>
              <a:rPr lang="en-US" b="1" dirty="0" smtClean="0">
                <a:solidFill>
                  <a:schemeClr val="tx1"/>
                </a:solidFill>
              </a:rPr>
            </a:br>
            <a:r>
              <a:rPr lang="en-US" b="1" dirty="0" smtClean="0">
                <a:solidFill>
                  <a:schemeClr val="tx1"/>
                </a:solidFill>
              </a:rPr>
              <a:t>Status in a institution compared to the age of the respondents</a:t>
            </a:r>
            <a:endParaRPr lang="en-US" b="1"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769194429"/>
              </p:ext>
            </p:extLst>
          </p:nvPr>
        </p:nvGraphicFramePr>
        <p:xfrm>
          <a:off x="1295401" y="2057399"/>
          <a:ext cx="7391398" cy="4150360"/>
        </p:xfrm>
        <a:graphic>
          <a:graphicData uri="http://schemas.openxmlformats.org/drawingml/2006/table">
            <a:tbl>
              <a:tblPr firstRow="1" bandRow="1">
                <a:tableStyleId>{69CF1AB2-1976-4502-BF36-3FF5EA218861}</a:tableStyleId>
              </a:tblPr>
              <a:tblGrid>
                <a:gridCol w="1055914"/>
                <a:gridCol w="1055914"/>
                <a:gridCol w="1164771"/>
                <a:gridCol w="947057"/>
                <a:gridCol w="1055914"/>
                <a:gridCol w="1055914"/>
                <a:gridCol w="1055914"/>
              </a:tblGrid>
              <a:tr h="685800">
                <a:tc>
                  <a:txBody>
                    <a:bodyPr/>
                    <a:lstStyle/>
                    <a:p>
                      <a:endParaRPr lang="en-US" dirty="0"/>
                    </a:p>
                  </a:txBody>
                  <a:tcPr/>
                </a:tc>
                <a:tc>
                  <a:txBody>
                    <a:bodyPr/>
                    <a:lstStyle/>
                    <a:p>
                      <a:r>
                        <a:rPr lang="en-US" dirty="0" smtClean="0"/>
                        <a:t>Staff</a:t>
                      </a:r>
                      <a:endParaRPr lang="en-US" dirty="0"/>
                    </a:p>
                  </a:txBody>
                  <a:tcPr/>
                </a:tc>
                <a:tc>
                  <a:txBody>
                    <a:bodyPr/>
                    <a:lstStyle/>
                    <a:p>
                      <a:r>
                        <a:rPr lang="en-US" dirty="0" smtClean="0"/>
                        <a:t>Volunteer</a:t>
                      </a:r>
                      <a:endParaRPr lang="en-US" dirty="0"/>
                    </a:p>
                  </a:txBody>
                  <a:tcPr/>
                </a:tc>
                <a:tc>
                  <a:txBody>
                    <a:bodyPr/>
                    <a:lstStyle/>
                    <a:p>
                      <a:r>
                        <a:rPr lang="en-US" dirty="0" smtClean="0"/>
                        <a:t>Both</a:t>
                      </a:r>
                      <a:endParaRPr lang="en-US" dirty="0"/>
                    </a:p>
                  </a:txBody>
                  <a:tcPr/>
                </a:tc>
                <a:tc>
                  <a:txBody>
                    <a:bodyPr/>
                    <a:lstStyle/>
                    <a:p>
                      <a:r>
                        <a:rPr lang="en-US" dirty="0" smtClean="0"/>
                        <a:t>Student</a:t>
                      </a:r>
                      <a:endParaRPr lang="en-US" dirty="0"/>
                    </a:p>
                  </a:txBody>
                  <a:tcPr/>
                </a:tc>
                <a:tc>
                  <a:txBody>
                    <a:bodyPr/>
                    <a:lstStyle/>
                    <a:p>
                      <a:r>
                        <a:rPr lang="en-US" dirty="0" smtClean="0"/>
                        <a:t>None of the above;</a:t>
                      </a:r>
                      <a:endParaRPr lang="en-US" dirty="0"/>
                    </a:p>
                  </a:txBody>
                  <a:tcPr/>
                </a:tc>
                <a:tc>
                  <a:txBody>
                    <a:bodyPr/>
                    <a:lstStyle/>
                    <a:p>
                      <a:r>
                        <a:rPr lang="en-US" dirty="0" smtClean="0"/>
                        <a:t>Total</a:t>
                      </a:r>
                      <a:endParaRPr lang="en-US" dirty="0"/>
                    </a:p>
                  </a:txBody>
                  <a:tcPr/>
                </a:tc>
              </a:tr>
              <a:tr h="370840">
                <a:tc>
                  <a:txBody>
                    <a:bodyPr/>
                    <a:lstStyle/>
                    <a:p>
                      <a:r>
                        <a:rPr lang="en-US" dirty="0" smtClean="0"/>
                        <a:t>18-29</a:t>
                      </a:r>
                      <a:endParaRPr lang="en-US" dirty="0"/>
                    </a:p>
                  </a:txBody>
                  <a:tcPr/>
                </a:tc>
                <a:tc>
                  <a:txBody>
                    <a:bodyPr/>
                    <a:lstStyle/>
                    <a:p>
                      <a:r>
                        <a:rPr lang="en-US" dirty="0" smtClean="0"/>
                        <a:t>11</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5</a:t>
                      </a:r>
                      <a:endParaRPr lang="en-US" dirty="0"/>
                    </a:p>
                  </a:txBody>
                  <a:tcPr/>
                </a:tc>
                <a:tc>
                  <a:txBody>
                    <a:bodyPr/>
                    <a:lstStyle/>
                    <a:p>
                      <a:r>
                        <a:rPr lang="en-US" dirty="0" smtClean="0"/>
                        <a:t>2</a:t>
                      </a:r>
                      <a:endParaRPr lang="en-US" dirty="0"/>
                    </a:p>
                  </a:txBody>
                  <a:tcPr/>
                </a:tc>
                <a:tc>
                  <a:txBody>
                    <a:bodyPr/>
                    <a:lstStyle/>
                    <a:p>
                      <a:r>
                        <a:rPr lang="en-US" dirty="0" smtClean="0"/>
                        <a:t>18</a:t>
                      </a:r>
                      <a:endParaRPr lang="en-US" dirty="0"/>
                    </a:p>
                  </a:txBody>
                  <a:tcPr/>
                </a:tc>
              </a:tr>
              <a:tr h="370840">
                <a:tc>
                  <a:txBody>
                    <a:bodyPr/>
                    <a:lstStyle/>
                    <a:p>
                      <a:r>
                        <a:rPr lang="en-US" dirty="0" smtClean="0"/>
                        <a:t>30-39</a:t>
                      </a:r>
                      <a:endParaRPr lang="en-US" dirty="0"/>
                    </a:p>
                  </a:txBody>
                  <a:tcPr/>
                </a:tc>
                <a:tc>
                  <a:txBody>
                    <a:bodyPr/>
                    <a:lstStyle/>
                    <a:p>
                      <a:r>
                        <a:rPr lang="en-US" dirty="0" smtClean="0"/>
                        <a:t>11</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6</a:t>
                      </a:r>
                      <a:endParaRPr lang="en-US" dirty="0"/>
                    </a:p>
                  </a:txBody>
                  <a:tcPr/>
                </a:tc>
                <a:tc>
                  <a:txBody>
                    <a:bodyPr/>
                    <a:lstStyle/>
                    <a:p>
                      <a:r>
                        <a:rPr lang="en-US" dirty="0" smtClean="0"/>
                        <a:t>2</a:t>
                      </a:r>
                      <a:endParaRPr lang="en-US" dirty="0"/>
                    </a:p>
                  </a:txBody>
                  <a:tcPr/>
                </a:tc>
                <a:tc>
                  <a:txBody>
                    <a:bodyPr/>
                    <a:lstStyle/>
                    <a:p>
                      <a:r>
                        <a:rPr lang="en-US" dirty="0" smtClean="0"/>
                        <a:t>18</a:t>
                      </a:r>
                      <a:endParaRPr lang="en-US" dirty="0"/>
                    </a:p>
                  </a:txBody>
                  <a:tcPr/>
                </a:tc>
              </a:tr>
              <a:tr h="370840">
                <a:tc>
                  <a:txBody>
                    <a:bodyPr/>
                    <a:lstStyle/>
                    <a:p>
                      <a:r>
                        <a:rPr lang="en-US" dirty="0" smtClean="0"/>
                        <a:t>40-49</a:t>
                      </a:r>
                      <a:endParaRPr lang="en-US" dirty="0"/>
                    </a:p>
                  </a:txBody>
                  <a:tcPr/>
                </a:tc>
                <a:tc>
                  <a:txBody>
                    <a:bodyPr/>
                    <a:lstStyle/>
                    <a:p>
                      <a:r>
                        <a:rPr lang="en-US" dirty="0" smtClean="0"/>
                        <a:t>13</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14</a:t>
                      </a:r>
                      <a:endParaRPr lang="en-US" dirty="0"/>
                    </a:p>
                  </a:txBody>
                  <a:tcPr/>
                </a:tc>
              </a:tr>
              <a:tr h="370840">
                <a:tc>
                  <a:txBody>
                    <a:bodyPr/>
                    <a:lstStyle/>
                    <a:p>
                      <a:r>
                        <a:rPr lang="en-US" dirty="0" smtClean="0"/>
                        <a:t>50-59</a:t>
                      </a:r>
                      <a:endParaRPr lang="en-US" dirty="0"/>
                    </a:p>
                  </a:txBody>
                  <a:tcPr/>
                </a:tc>
                <a:tc>
                  <a:txBody>
                    <a:bodyPr/>
                    <a:lstStyle/>
                    <a:p>
                      <a:r>
                        <a:rPr lang="en-US" dirty="0" smtClean="0"/>
                        <a:t>25</a:t>
                      </a:r>
                      <a:endParaRPr lang="en-US" dirty="0"/>
                    </a:p>
                  </a:txBody>
                  <a:tcPr/>
                </a:tc>
                <a:tc>
                  <a:txBody>
                    <a:bodyPr/>
                    <a:lstStyle/>
                    <a:p>
                      <a:r>
                        <a:rPr lang="en-US" dirty="0" smtClean="0"/>
                        <a:t>2</a:t>
                      </a:r>
                      <a:endParaRPr lang="en-US" dirty="0"/>
                    </a:p>
                  </a:txBody>
                  <a:tcPr/>
                </a:tc>
                <a:tc>
                  <a:txBody>
                    <a:bodyPr/>
                    <a:lstStyle/>
                    <a:p>
                      <a:r>
                        <a:rPr lang="en-US" dirty="0" smtClean="0"/>
                        <a:t>1</a:t>
                      </a:r>
                      <a:endParaRPr lang="en-US" dirty="0"/>
                    </a:p>
                  </a:txBody>
                  <a:tcPr/>
                </a:tc>
                <a:tc>
                  <a:txBody>
                    <a:bodyPr/>
                    <a:lstStyle/>
                    <a:p>
                      <a:r>
                        <a:rPr lang="en-US" dirty="0" smtClean="0"/>
                        <a:t>2</a:t>
                      </a:r>
                      <a:endParaRPr lang="en-US" dirty="0"/>
                    </a:p>
                  </a:txBody>
                  <a:tcPr/>
                </a:tc>
                <a:tc>
                  <a:txBody>
                    <a:bodyPr/>
                    <a:lstStyle/>
                    <a:p>
                      <a:r>
                        <a:rPr lang="en-US" dirty="0" smtClean="0"/>
                        <a:t>1</a:t>
                      </a:r>
                      <a:endParaRPr lang="en-US" dirty="0"/>
                    </a:p>
                  </a:txBody>
                  <a:tcPr/>
                </a:tc>
                <a:tc>
                  <a:txBody>
                    <a:bodyPr/>
                    <a:lstStyle/>
                    <a:p>
                      <a:r>
                        <a:rPr lang="en-US" dirty="0" smtClean="0"/>
                        <a:t>31</a:t>
                      </a:r>
                      <a:endParaRPr lang="en-US" dirty="0"/>
                    </a:p>
                  </a:txBody>
                  <a:tcPr/>
                </a:tc>
              </a:tr>
              <a:tr h="370840">
                <a:tc>
                  <a:txBody>
                    <a:bodyPr/>
                    <a:lstStyle/>
                    <a:p>
                      <a:r>
                        <a:rPr lang="en-US" dirty="0" smtClean="0"/>
                        <a:t>60-69</a:t>
                      </a:r>
                      <a:endParaRPr lang="en-US" dirty="0"/>
                    </a:p>
                  </a:txBody>
                  <a:tcPr/>
                </a:tc>
                <a:tc>
                  <a:txBody>
                    <a:bodyPr/>
                    <a:lstStyle/>
                    <a:p>
                      <a:r>
                        <a:rPr lang="en-US" dirty="0" smtClean="0"/>
                        <a:t>5</a:t>
                      </a:r>
                      <a:endParaRPr lang="en-US" dirty="0"/>
                    </a:p>
                  </a:txBody>
                  <a:tcPr/>
                </a:tc>
                <a:tc>
                  <a:txBody>
                    <a:bodyPr/>
                    <a:lstStyle/>
                    <a:p>
                      <a:r>
                        <a:rPr lang="en-US" dirty="0" smtClean="0"/>
                        <a:t>3</a:t>
                      </a:r>
                      <a:endParaRPr lang="en-US" dirty="0"/>
                    </a:p>
                  </a:txBody>
                  <a:tcPr/>
                </a:tc>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9</a:t>
                      </a:r>
                      <a:endParaRPr lang="en-US" dirty="0"/>
                    </a:p>
                  </a:txBody>
                  <a:tcPr/>
                </a:tc>
                <a:tc>
                  <a:txBody>
                    <a:bodyPr/>
                    <a:lstStyle/>
                    <a:p>
                      <a:r>
                        <a:rPr lang="en-US" dirty="0" smtClean="0"/>
                        <a:t>18</a:t>
                      </a:r>
                      <a:endParaRPr lang="en-US" dirty="0"/>
                    </a:p>
                  </a:txBody>
                  <a:tcPr/>
                </a:tc>
              </a:tr>
              <a:tr h="370840">
                <a:tc>
                  <a:txBody>
                    <a:bodyPr/>
                    <a:lstStyle/>
                    <a:p>
                      <a:r>
                        <a:rPr lang="en-US" dirty="0" smtClean="0"/>
                        <a:t>70-79</a:t>
                      </a:r>
                      <a:endParaRPr lang="en-US" dirty="0"/>
                    </a:p>
                  </a:txBody>
                  <a:tcPr/>
                </a:tc>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2</a:t>
                      </a:r>
                      <a:endParaRPr lang="en-US" dirty="0"/>
                    </a:p>
                  </a:txBody>
                  <a:tcPr/>
                </a:tc>
                <a:tc>
                  <a:txBody>
                    <a:bodyPr/>
                    <a:lstStyle/>
                    <a:p>
                      <a:r>
                        <a:rPr lang="en-US" dirty="0" smtClean="0"/>
                        <a:t>5</a:t>
                      </a:r>
                      <a:endParaRPr lang="en-US" dirty="0"/>
                    </a:p>
                  </a:txBody>
                  <a:tcPr/>
                </a:tc>
              </a:tr>
              <a:tr h="370840">
                <a:tc>
                  <a:txBody>
                    <a:bodyPr/>
                    <a:lstStyle/>
                    <a:p>
                      <a:r>
                        <a:rPr lang="en-US" dirty="0" smtClean="0"/>
                        <a:t>80 or more</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r>
              <a:tr h="370840">
                <a:tc>
                  <a:txBody>
                    <a:bodyPr/>
                    <a:lstStyle/>
                    <a:p>
                      <a:r>
                        <a:rPr lang="en-US" dirty="0" smtClean="0"/>
                        <a:t>Total</a:t>
                      </a:r>
                      <a:endParaRPr lang="en-US" dirty="0"/>
                    </a:p>
                  </a:txBody>
                  <a:tcPr/>
                </a:tc>
                <a:tc>
                  <a:txBody>
                    <a:bodyPr/>
                    <a:lstStyle/>
                    <a:p>
                      <a:r>
                        <a:rPr lang="en-US" dirty="0" smtClean="0"/>
                        <a:t>66</a:t>
                      </a:r>
                      <a:endParaRPr lang="en-US" dirty="0"/>
                    </a:p>
                  </a:txBody>
                  <a:tcPr/>
                </a:tc>
                <a:tc>
                  <a:txBody>
                    <a:bodyPr/>
                    <a:lstStyle/>
                    <a:p>
                      <a:r>
                        <a:rPr lang="en-US" dirty="0" smtClean="0"/>
                        <a:t>7</a:t>
                      </a:r>
                      <a:endParaRPr lang="en-US" dirty="0"/>
                    </a:p>
                  </a:txBody>
                  <a:tcPr/>
                </a:tc>
                <a:tc>
                  <a:txBody>
                    <a:bodyPr/>
                    <a:lstStyle/>
                    <a:p>
                      <a:r>
                        <a:rPr lang="en-US" dirty="0" smtClean="0"/>
                        <a:t>3</a:t>
                      </a:r>
                      <a:endParaRPr lang="en-US" dirty="0"/>
                    </a:p>
                  </a:txBody>
                  <a:tcPr/>
                </a:tc>
                <a:tc>
                  <a:txBody>
                    <a:bodyPr/>
                    <a:lstStyle/>
                    <a:p>
                      <a:r>
                        <a:rPr lang="en-US" dirty="0" smtClean="0"/>
                        <a:t>14</a:t>
                      </a:r>
                      <a:endParaRPr lang="en-US" dirty="0"/>
                    </a:p>
                  </a:txBody>
                  <a:tcPr/>
                </a:tc>
                <a:tc>
                  <a:txBody>
                    <a:bodyPr/>
                    <a:lstStyle/>
                    <a:p>
                      <a:r>
                        <a:rPr lang="en-US" dirty="0" smtClean="0"/>
                        <a:t>14</a:t>
                      </a:r>
                      <a:endParaRPr lang="en-US" dirty="0"/>
                    </a:p>
                  </a:txBody>
                  <a:tcPr/>
                </a:tc>
                <a:tc>
                  <a:txBody>
                    <a:bodyPr/>
                    <a:lstStyle/>
                    <a:p>
                      <a:r>
                        <a:rPr lang="en-US" dirty="0" smtClean="0"/>
                        <a:t>104</a:t>
                      </a:r>
                      <a:endParaRPr lang="en-US" dirty="0"/>
                    </a:p>
                  </a:txBody>
                  <a:tcPr/>
                </a:tc>
              </a:tr>
            </a:tbl>
          </a:graphicData>
        </a:graphic>
      </p:graphicFrame>
      <p:sp>
        <p:nvSpPr>
          <p:cNvPr id="5" name="TextBox 4"/>
          <p:cNvSpPr txBox="1"/>
          <p:nvPr/>
        </p:nvSpPr>
        <p:spPr>
          <a:xfrm>
            <a:off x="152400" y="2438400"/>
            <a:ext cx="1066800" cy="923330"/>
          </a:xfrm>
          <a:prstGeom prst="rect">
            <a:avLst/>
          </a:prstGeom>
          <a:noFill/>
        </p:spPr>
        <p:txBody>
          <a:bodyPr wrap="square" rtlCol="0">
            <a:spAutoFit/>
          </a:bodyPr>
          <a:lstStyle/>
          <a:p>
            <a:r>
              <a:rPr lang="en-US" dirty="0" smtClean="0"/>
              <a:t>What is your age range?</a:t>
            </a:r>
            <a:endParaRPr lang="en-US" dirty="0"/>
          </a:p>
        </p:txBody>
      </p:sp>
    </p:spTree>
    <p:extLst>
      <p:ext uri="{BB962C8B-B14F-4D97-AF65-F5344CB8AC3E}">
        <p14:creationId xmlns="" xmlns:p14="http://schemas.microsoft.com/office/powerpoint/2010/main" val="28585327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2057400"/>
          </a:xfrm>
        </p:spPr>
        <p:txBody>
          <a:bodyPr/>
          <a:lstStyle/>
          <a:p>
            <a:r>
              <a:rPr lang="en-US" b="1" dirty="0" smtClean="0">
                <a:solidFill>
                  <a:schemeClr val="tx1"/>
                </a:solidFill>
              </a:rPr>
              <a:t>ATC Impact Survey:</a:t>
            </a:r>
            <a:br>
              <a:rPr lang="en-US" b="1" dirty="0" smtClean="0">
                <a:solidFill>
                  <a:schemeClr val="tx1"/>
                </a:solidFill>
              </a:rPr>
            </a:br>
            <a:r>
              <a:rPr lang="en-US" b="1" dirty="0" smtClean="0">
                <a:solidFill>
                  <a:schemeClr val="tx1"/>
                </a:solidFill>
              </a:rPr>
              <a:t>Which </a:t>
            </a:r>
            <a:r>
              <a:rPr lang="en-US" b="1" dirty="0">
                <a:solidFill>
                  <a:schemeClr val="tx1"/>
                </a:solidFill>
              </a:rPr>
              <a:t>of the following best categorizes your institution? </a:t>
            </a: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555272246"/>
              </p:ext>
            </p:extLst>
          </p:nvPr>
        </p:nvGraphicFramePr>
        <p:xfrm>
          <a:off x="457200" y="2057400"/>
          <a:ext cx="8229600" cy="4439920"/>
        </p:xfrm>
        <a:graphic>
          <a:graphicData uri="http://schemas.openxmlformats.org/drawingml/2006/table">
            <a:tbl>
              <a:tblPr firstRow="1" bandRow="1">
                <a:tableStyleId>{69CF1AB2-1976-4502-BF36-3FF5EA218861}</a:tableStyleId>
              </a:tblPr>
              <a:tblGrid>
                <a:gridCol w="2743200"/>
                <a:gridCol w="2743200"/>
                <a:gridCol w="2743200"/>
              </a:tblGrid>
              <a:tr h="116841">
                <a:tc>
                  <a:txBody>
                    <a:bodyPr/>
                    <a:lstStyle/>
                    <a:p>
                      <a:r>
                        <a:rPr lang="en-US" dirty="0" smtClean="0"/>
                        <a:t>Answer</a:t>
                      </a:r>
                      <a:endParaRPr lang="en-US" dirty="0"/>
                    </a:p>
                  </a:txBody>
                  <a:tcPr/>
                </a:tc>
                <a:tc>
                  <a:txBody>
                    <a:bodyPr/>
                    <a:lstStyle/>
                    <a:p>
                      <a:r>
                        <a:rPr lang="en-US" dirty="0" smtClean="0"/>
                        <a:t>Response</a:t>
                      </a:r>
                      <a:endParaRPr lang="en-US" dirty="0"/>
                    </a:p>
                  </a:txBody>
                  <a:tcPr/>
                </a:tc>
                <a:tc>
                  <a:txBody>
                    <a:bodyPr/>
                    <a:lstStyle/>
                    <a:p>
                      <a:r>
                        <a:rPr lang="en-US" dirty="0" smtClean="0"/>
                        <a:t>%</a:t>
                      </a:r>
                      <a:endParaRPr lang="en-US" dirty="0"/>
                    </a:p>
                  </a:txBody>
                  <a:tcPr/>
                </a:tc>
              </a:tr>
              <a:tr h="370840">
                <a:tc>
                  <a:txBody>
                    <a:bodyPr/>
                    <a:lstStyle/>
                    <a:p>
                      <a:r>
                        <a:rPr lang="en-US" dirty="0" smtClean="0"/>
                        <a:t>Church</a:t>
                      </a:r>
                      <a:endParaRPr lang="en-US" dirty="0"/>
                    </a:p>
                  </a:txBody>
                  <a:tcPr/>
                </a:tc>
                <a:tc>
                  <a:txBody>
                    <a:bodyPr/>
                    <a:lstStyle/>
                    <a:p>
                      <a:r>
                        <a:rPr lang="en-US" dirty="0" smtClean="0"/>
                        <a:t>2</a:t>
                      </a:r>
                      <a:endParaRPr lang="en-US" dirty="0"/>
                    </a:p>
                  </a:txBody>
                  <a:tcPr/>
                </a:tc>
                <a:tc>
                  <a:txBody>
                    <a:bodyPr/>
                    <a:lstStyle/>
                    <a:p>
                      <a:r>
                        <a:rPr lang="en-US" dirty="0" smtClean="0"/>
                        <a:t>2%</a:t>
                      </a:r>
                      <a:endParaRPr lang="en-US" dirty="0"/>
                    </a:p>
                  </a:txBody>
                  <a:tcPr/>
                </a:tc>
              </a:tr>
              <a:tr h="370840">
                <a:tc>
                  <a:txBody>
                    <a:bodyPr/>
                    <a:lstStyle/>
                    <a:p>
                      <a:r>
                        <a:rPr lang="en-US" dirty="0" smtClean="0"/>
                        <a:t>College or University</a:t>
                      </a:r>
                      <a:endParaRPr lang="en-US" dirty="0"/>
                    </a:p>
                  </a:txBody>
                  <a:tcPr/>
                </a:tc>
                <a:tc>
                  <a:txBody>
                    <a:bodyPr/>
                    <a:lstStyle/>
                    <a:p>
                      <a:r>
                        <a:rPr lang="en-US" dirty="0" smtClean="0"/>
                        <a:t>31</a:t>
                      </a:r>
                      <a:endParaRPr lang="en-US" dirty="0"/>
                    </a:p>
                  </a:txBody>
                  <a:tcPr/>
                </a:tc>
                <a:tc>
                  <a:txBody>
                    <a:bodyPr/>
                    <a:lstStyle/>
                    <a:p>
                      <a:r>
                        <a:rPr lang="en-US" dirty="0" smtClean="0"/>
                        <a:t>30%</a:t>
                      </a:r>
                      <a:endParaRPr lang="en-US" dirty="0"/>
                    </a:p>
                  </a:txBody>
                  <a:tcPr/>
                </a:tc>
              </a:tr>
              <a:tr h="370840">
                <a:tc>
                  <a:txBody>
                    <a:bodyPr/>
                    <a:lstStyle/>
                    <a:p>
                      <a:r>
                        <a:rPr lang="en-US" dirty="0" smtClean="0"/>
                        <a:t>Genealogical</a:t>
                      </a:r>
                      <a:r>
                        <a:rPr lang="en-US" baseline="0" dirty="0" smtClean="0"/>
                        <a:t> Society</a:t>
                      </a:r>
                      <a:endParaRPr lang="en-US" dirty="0"/>
                    </a:p>
                  </a:txBody>
                  <a:tcPr/>
                </a:tc>
                <a:tc>
                  <a:txBody>
                    <a:bodyPr/>
                    <a:lstStyle/>
                    <a:p>
                      <a:r>
                        <a:rPr lang="en-US" dirty="0" smtClean="0"/>
                        <a:t>5</a:t>
                      </a:r>
                      <a:endParaRPr lang="en-US" dirty="0"/>
                    </a:p>
                  </a:txBody>
                  <a:tcPr/>
                </a:tc>
                <a:tc>
                  <a:txBody>
                    <a:bodyPr/>
                    <a:lstStyle/>
                    <a:p>
                      <a:r>
                        <a:rPr lang="en-US" dirty="0" smtClean="0"/>
                        <a:t>5%</a:t>
                      </a:r>
                      <a:endParaRPr lang="en-US" dirty="0"/>
                    </a:p>
                  </a:txBody>
                  <a:tcPr/>
                </a:tc>
              </a:tr>
              <a:tr h="370840">
                <a:tc>
                  <a:txBody>
                    <a:bodyPr/>
                    <a:lstStyle/>
                    <a:p>
                      <a:r>
                        <a:rPr lang="en-US" dirty="0" smtClean="0"/>
                        <a:t>Historical Society</a:t>
                      </a:r>
                      <a:endParaRPr lang="en-US" dirty="0"/>
                    </a:p>
                  </a:txBody>
                  <a:tcPr/>
                </a:tc>
                <a:tc>
                  <a:txBody>
                    <a:bodyPr/>
                    <a:lstStyle/>
                    <a:p>
                      <a:r>
                        <a:rPr lang="en-US" dirty="0" smtClean="0"/>
                        <a:t>3</a:t>
                      </a:r>
                      <a:endParaRPr lang="en-US" dirty="0"/>
                    </a:p>
                  </a:txBody>
                  <a:tcPr/>
                </a:tc>
                <a:tc>
                  <a:txBody>
                    <a:bodyPr/>
                    <a:lstStyle/>
                    <a:p>
                      <a:r>
                        <a:rPr lang="en-US" dirty="0" smtClean="0"/>
                        <a:t>3%</a:t>
                      </a:r>
                      <a:endParaRPr lang="en-US" dirty="0"/>
                    </a:p>
                  </a:txBody>
                  <a:tcPr/>
                </a:tc>
              </a:tr>
              <a:tr h="370840">
                <a:tc>
                  <a:txBody>
                    <a:bodyPr/>
                    <a:lstStyle/>
                    <a:p>
                      <a:r>
                        <a:rPr lang="en-US" dirty="0" smtClean="0"/>
                        <a:t>Local Government</a:t>
                      </a:r>
                      <a:endParaRPr lang="en-US" dirty="0"/>
                    </a:p>
                  </a:txBody>
                  <a:tcPr/>
                </a:tc>
                <a:tc>
                  <a:txBody>
                    <a:bodyPr/>
                    <a:lstStyle/>
                    <a:p>
                      <a:r>
                        <a:rPr lang="en-US" dirty="0" smtClean="0"/>
                        <a:t>2</a:t>
                      </a:r>
                      <a:endParaRPr lang="en-US" dirty="0"/>
                    </a:p>
                  </a:txBody>
                  <a:tcPr/>
                </a:tc>
                <a:tc>
                  <a:txBody>
                    <a:bodyPr/>
                    <a:lstStyle/>
                    <a:p>
                      <a:r>
                        <a:rPr lang="en-US" dirty="0" smtClean="0"/>
                        <a:t>2%</a:t>
                      </a:r>
                      <a:endParaRPr lang="en-US" dirty="0"/>
                    </a:p>
                  </a:txBody>
                  <a:tcPr/>
                </a:tc>
              </a:tr>
              <a:tr h="370840">
                <a:tc>
                  <a:txBody>
                    <a:bodyPr/>
                    <a:lstStyle/>
                    <a:p>
                      <a:r>
                        <a:rPr lang="en-US" dirty="0" smtClean="0"/>
                        <a:t>Museum</a:t>
                      </a:r>
                      <a:endParaRPr lang="en-US" dirty="0"/>
                    </a:p>
                  </a:txBody>
                  <a:tcPr/>
                </a:tc>
                <a:tc>
                  <a:txBody>
                    <a:bodyPr/>
                    <a:lstStyle/>
                    <a:p>
                      <a:r>
                        <a:rPr lang="en-US" dirty="0" smtClean="0"/>
                        <a:t>11</a:t>
                      </a:r>
                      <a:endParaRPr lang="en-US" dirty="0"/>
                    </a:p>
                  </a:txBody>
                  <a:tcPr/>
                </a:tc>
                <a:tc>
                  <a:txBody>
                    <a:bodyPr/>
                    <a:lstStyle/>
                    <a:p>
                      <a:r>
                        <a:rPr lang="en-US" dirty="0" smtClean="0"/>
                        <a:t>11%</a:t>
                      </a:r>
                      <a:endParaRPr lang="en-US" dirty="0"/>
                    </a:p>
                  </a:txBody>
                  <a:tcPr/>
                </a:tc>
              </a:tr>
              <a:tr h="370840">
                <a:tc>
                  <a:txBody>
                    <a:bodyPr/>
                    <a:lstStyle/>
                    <a:p>
                      <a:r>
                        <a:rPr lang="en-US" dirty="0" smtClean="0"/>
                        <a:t>Public Library</a:t>
                      </a:r>
                      <a:endParaRPr lang="en-US" dirty="0"/>
                    </a:p>
                  </a:txBody>
                  <a:tcPr/>
                </a:tc>
                <a:tc>
                  <a:txBody>
                    <a:bodyPr/>
                    <a:lstStyle/>
                    <a:p>
                      <a:r>
                        <a:rPr lang="en-US" dirty="0" smtClean="0"/>
                        <a:t>17</a:t>
                      </a:r>
                      <a:endParaRPr lang="en-US" dirty="0"/>
                    </a:p>
                  </a:txBody>
                  <a:tcPr/>
                </a:tc>
                <a:tc>
                  <a:txBody>
                    <a:bodyPr/>
                    <a:lstStyle/>
                    <a:p>
                      <a:r>
                        <a:rPr lang="en-US" dirty="0" smtClean="0"/>
                        <a:t>16%</a:t>
                      </a:r>
                      <a:endParaRPr lang="en-US" dirty="0"/>
                    </a:p>
                  </a:txBody>
                  <a:tcPr/>
                </a:tc>
              </a:tr>
              <a:tr h="370840">
                <a:tc>
                  <a:txBody>
                    <a:bodyPr/>
                    <a:lstStyle/>
                    <a:p>
                      <a:r>
                        <a:rPr lang="en-US" dirty="0" smtClean="0"/>
                        <a:t>State Government</a:t>
                      </a:r>
                      <a:endParaRPr lang="en-US" dirty="0"/>
                    </a:p>
                  </a:txBody>
                  <a:tcPr/>
                </a:tc>
                <a:tc>
                  <a:txBody>
                    <a:bodyPr/>
                    <a:lstStyle/>
                    <a:p>
                      <a:r>
                        <a:rPr lang="en-US" dirty="0" smtClean="0"/>
                        <a:t>3</a:t>
                      </a:r>
                      <a:endParaRPr lang="en-US" dirty="0"/>
                    </a:p>
                  </a:txBody>
                  <a:tcPr/>
                </a:tc>
                <a:tc>
                  <a:txBody>
                    <a:bodyPr/>
                    <a:lstStyle/>
                    <a:p>
                      <a:r>
                        <a:rPr lang="en-US" dirty="0" smtClean="0"/>
                        <a:t>3%</a:t>
                      </a:r>
                      <a:endParaRPr lang="en-US" dirty="0"/>
                    </a:p>
                  </a:txBody>
                  <a:tcPr/>
                </a:tc>
              </a:tr>
              <a:tr h="370840">
                <a:tc>
                  <a:txBody>
                    <a:bodyPr/>
                    <a:lstStyle/>
                    <a:p>
                      <a:r>
                        <a:rPr lang="en-US" dirty="0" smtClean="0"/>
                        <a:t>Other</a:t>
                      </a:r>
                      <a:endParaRPr lang="en-US" dirty="0"/>
                    </a:p>
                  </a:txBody>
                  <a:tcPr/>
                </a:tc>
                <a:tc>
                  <a:txBody>
                    <a:bodyPr/>
                    <a:lstStyle/>
                    <a:p>
                      <a:r>
                        <a:rPr lang="en-US" dirty="0" smtClean="0"/>
                        <a:t>18</a:t>
                      </a:r>
                      <a:endParaRPr lang="en-US" dirty="0"/>
                    </a:p>
                  </a:txBody>
                  <a:tcPr/>
                </a:tc>
                <a:tc>
                  <a:txBody>
                    <a:bodyPr/>
                    <a:lstStyle/>
                    <a:p>
                      <a:r>
                        <a:rPr lang="en-US" dirty="0" smtClean="0"/>
                        <a:t>17%</a:t>
                      </a:r>
                      <a:endParaRPr lang="en-US" dirty="0"/>
                    </a:p>
                  </a:txBody>
                  <a:tcPr/>
                </a:tc>
              </a:tr>
              <a:tr h="370840">
                <a:tc>
                  <a:txBody>
                    <a:bodyPr/>
                    <a:lstStyle/>
                    <a:p>
                      <a:r>
                        <a:rPr lang="en-US" dirty="0" smtClean="0"/>
                        <a:t>N/A-Student</a:t>
                      </a:r>
                      <a:endParaRPr lang="en-US" dirty="0"/>
                    </a:p>
                  </a:txBody>
                  <a:tcPr/>
                </a:tc>
                <a:tc>
                  <a:txBody>
                    <a:bodyPr/>
                    <a:lstStyle/>
                    <a:p>
                      <a:r>
                        <a:rPr lang="en-US" dirty="0" smtClean="0"/>
                        <a:t>12</a:t>
                      </a:r>
                      <a:endParaRPr lang="en-US" dirty="0"/>
                    </a:p>
                  </a:txBody>
                  <a:tcPr/>
                </a:tc>
                <a:tc>
                  <a:txBody>
                    <a:bodyPr/>
                    <a:lstStyle/>
                    <a:p>
                      <a:r>
                        <a:rPr lang="en-US" dirty="0" smtClean="0"/>
                        <a:t>12%</a:t>
                      </a:r>
                      <a:endParaRPr lang="en-US" dirty="0"/>
                    </a:p>
                  </a:txBody>
                  <a:tcPr/>
                </a:tc>
              </a:tr>
              <a:tr h="187960">
                <a:tc>
                  <a:txBody>
                    <a:bodyPr/>
                    <a:lstStyle/>
                    <a:p>
                      <a:r>
                        <a:rPr lang="en-US" dirty="0" smtClean="0"/>
                        <a:t>Total</a:t>
                      </a:r>
                      <a:endParaRPr lang="en-US" dirty="0"/>
                    </a:p>
                  </a:txBody>
                  <a:tcPr/>
                </a:tc>
                <a:tc>
                  <a:txBody>
                    <a:bodyPr/>
                    <a:lstStyle/>
                    <a:p>
                      <a:r>
                        <a:rPr lang="en-US" dirty="0" smtClean="0"/>
                        <a:t>104</a:t>
                      </a:r>
                      <a:endParaRPr lang="en-US" dirty="0"/>
                    </a:p>
                  </a:txBody>
                  <a:tcPr/>
                </a:tc>
                <a:tc>
                  <a:txBody>
                    <a:bodyPr/>
                    <a:lstStyle/>
                    <a:p>
                      <a:r>
                        <a:rPr lang="en-US" dirty="0" smtClean="0"/>
                        <a:t>100%</a:t>
                      </a:r>
                      <a:endParaRPr lang="en-US" dirty="0"/>
                    </a:p>
                  </a:txBody>
                  <a:tcPr/>
                </a:tc>
              </a:tr>
            </a:tbl>
          </a:graphicData>
        </a:graphic>
      </p:graphicFrame>
    </p:spTree>
    <p:extLst>
      <p:ext uri="{BB962C8B-B14F-4D97-AF65-F5344CB8AC3E}">
        <p14:creationId xmlns="" xmlns:p14="http://schemas.microsoft.com/office/powerpoint/2010/main" val="2290329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438400"/>
          </a:xfrm>
        </p:spPr>
        <p:txBody>
          <a:bodyPr>
            <a:normAutofit/>
          </a:bodyPr>
          <a:lstStyle/>
          <a:p>
            <a:r>
              <a:rPr lang="en-US" dirty="0" smtClean="0"/>
              <a:t/>
            </a:r>
            <a:br>
              <a:rPr lang="en-US" dirty="0" smtClean="0"/>
            </a:br>
            <a:r>
              <a:rPr lang="en-US" b="1" dirty="0" smtClean="0">
                <a:solidFill>
                  <a:schemeClr val="tx1"/>
                </a:solidFill>
              </a:rPr>
              <a:t>ATC Impact Survey:</a:t>
            </a:r>
            <a:br>
              <a:rPr lang="en-US" b="1" dirty="0" smtClean="0">
                <a:solidFill>
                  <a:schemeClr val="tx1"/>
                </a:solidFill>
              </a:rPr>
            </a:br>
            <a:r>
              <a:rPr lang="en-US" b="1" dirty="0" smtClean="0">
                <a:solidFill>
                  <a:schemeClr val="tx1"/>
                </a:solidFill>
              </a:rPr>
              <a:t>How </a:t>
            </a:r>
            <a:r>
              <a:rPr lang="en-US" b="1" dirty="0">
                <a:solidFill>
                  <a:schemeClr val="tx1"/>
                </a:solidFill>
              </a:rPr>
              <a:t>long did you travel to attend the workshop?</a:t>
            </a: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05588954"/>
              </p:ext>
            </p:extLst>
          </p:nvPr>
        </p:nvGraphicFramePr>
        <p:xfrm>
          <a:off x="609600" y="2514600"/>
          <a:ext cx="7772400" cy="3291840"/>
        </p:xfrm>
        <a:graphic>
          <a:graphicData uri="http://schemas.openxmlformats.org/drawingml/2006/table">
            <a:tbl>
              <a:tblPr firstRow="1" bandRow="1">
                <a:tableStyleId>{69CF1AB2-1976-4502-BF36-3FF5EA218861}</a:tableStyleId>
              </a:tblPr>
              <a:tblGrid>
                <a:gridCol w="2590800"/>
                <a:gridCol w="2590800"/>
                <a:gridCol w="2590800"/>
              </a:tblGrid>
              <a:tr h="259145">
                <a:tc>
                  <a:txBody>
                    <a:bodyPr/>
                    <a:lstStyle/>
                    <a:p>
                      <a:r>
                        <a:rPr lang="en-US" dirty="0" smtClean="0"/>
                        <a:t>Answer</a:t>
                      </a:r>
                      <a:endParaRPr lang="en-US" dirty="0"/>
                    </a:p>
                  </a:txBody>
                  <a:tcPr/>
                </a:tc>
                <a:tc>
                  <a:txBody>
                    <a:bodyPr/>
                    <a:lstStyle/>
                    <a:p>
                      <a:r>
                        <a:rPr lang="en-US" dirty="0" smtClean="0"/>
                        <a:t>Response</a:t>
                      </a:r>
                      <a:endParaRPr lang="en-US" dirty="0"/>
                    </a:p>
                  </a:txBody>
                  <a:tcPr/>
                </a:tc>
                <a:tc>
                  <a:txBody>
                    <a:bodyPr/>
                    <a:lstStyle/>
                    <a:p>
                      <a:r>
                        <a:rPr lang="en-US" dirty="0" smtClean="0"/>
                        <a:t>%</a:t>
                      </a:r>
                      <a:endParaRPr lang="en-US" dirty="0"/>
                    </a:p>
                  </a:txBody>
                  <a:tcPr/>
                </a:tc>
              </a:tr>
              <a:tr h="259145">
                <a:tc>
                  <a:txBody>
                    <a:bodyPr/>
                    <a:lstStyle/>
                    <a:p>
                      <a:r>
                        <a:rPr lang="en-US" dirty="0" smtClean="0"/>
                        <a:t>None</a:t>
                      </a:r>
                      <a:endParaRPr lang="en-US" dirty="0"/>
                    </a:p>
                  </a:txBody>
                  <a:tcPr/>
                </a:tc>
                <a:tc>
                  <a:txBody>
                    <a:bodyPr/>
                    <a:lstStyle/>
                    <a:p>
                      <a:r>
                        <a:rPr lang="en-US" dirty="0" smtClean="0"/>
                        <a:t>4</a:t>
                      </a:r>
                      <a:endParaRPr lang="en-US" dirty="0"/>
                    </a:p>
                  </a:txBody>
                  <a:tcPr/>
                </a:tc>
                <a:tc>
                  <a:txBody>
                    <a:bodyPr/>
                    <a:lstStyle/>
                    <a:p>
                      <a:r>
                        <a:rPr lang="en-US" dirty="0" smtClean="0"/>
                        <a:t>4%</a:t>
                      </a:r>
                      <a:endParaRPr lang="en-US" dirty="0"/>
                    </a:p>
                  </a:txBody>
                  <a:tcPr/>
                </a:tc>
              </a:tr>
              <a:tr h="361869">
                <a:tc>
                  <a:txBody>
                    <a:bodyPr/>
                    <a:lstStyle/>
                    <a:p>
                      <a:r>
                        <a:rPr lang="en-US" dirty="0" smtClean="0"/>
                        <a:t>Less than 15</a:t>
                      </a:r>
                      <a:r>
                        <a:rPr lang="en-US" baseline="0" dirty="0" smtClean="0"/>
                        <a:t> minutes</a:t>
                      </a:r>
                      <a:endParaRPr lang="en-US" dirty="0"/>
                    </a:p>
                  </a:txBody>
                  <a:tcPr/>
                </a:tc>
                <a:tc>
                  <a:txBody>
                    <a:bodyPr/>
                    <a:lstStyle/>
                    <a:p>
                      <a:r>
                        <a:rPr lang="en-US" dirty="0" smtClean="0"/>
                        <a:t>24</a:t>
                      </a:r>
                      <a:endParaRPr lang="en-US" dirty="0"/>
                    </a:p>
                  </a:txBody>
                  <a:tcPr/>
                </a:tc>
                <a:tc>
                  <a:txBody>
                    <a:bodyPr/>
                    <a:lstStyle/>
                    <a:p>
                      <a:r>
                        <a:rPr lang="en-US" dirty="0" smtClean="0"/>
                        <a:t>24%</a:t>
                      </a:r>
                      <a:endParaRPr lang="en-US" dirty="0"/>
                    </a:p>
                  </a:txBody>
                  <a:tcPr/>
                </a:tc>
              </a:tr>
              <a:tr h="259145">
                <a:tc>
                  <a:txBody>
                    <a:bodyPr/>
                    <a:lstStyle/>
                    <a:p>
                      <a:r>
                        <a:rPr lang="en-US" dirty="0" smtClean="0"/>
                        <a:t>16-30 minutes</a:t>
                      </a:r>
                      <a:endParaRPr lang="en-US" dirty="0"/>
                    </a:p>
                  </a:txBody>
                  <a:tcPr/>
                </a:tc>
                <a:tc>
                  <a:txBody>
                    <a:bodyPr/>
                    <a:lstStyle/>
                    <a:p>
                      <a:r>
                        <a:rPr lang="en-US" dirty="0" smtClean="0"/>
                        <a:t>20</a:t>
                      </a:r>
                      <a:endParaRPr lang="en-US" dirty="0"/>
                    </a:p>
                  </a:txBody>
                  <a:tcPr/>
                </a:tc>
                <a:tc>
                  <a:txBody>
                    <a:bodyPr/>
                    <a:lstStyle/>
                    <a:p>
                      <a:r>
                        <a:rPr lang="en-US" dirty="0" smtClean="0"/>
                        <a:t>20%</a:t>
                      </a:r>
                      <a:endParaRPr lang="en-US" dirty="0"/>
                    </a:p>
                  </a:txBody>
                  <a:tcPr/>
                </a:tc>
              </a:tr>
              <a:tr h="259145">
                <a:tc>
                  <a:txBody>
                    <a:bodyPr/>
                    <a:lstStyle/>
                    <a:p>
                      <a:r>
                        <a:rPr lang="en-US" dirty="0" smtClean="0"/>
                        <a:t>31-45 minutes</a:t>
                      </a:r>
                      <a:endParaRPr lang="en-US" dirty="0"/>
                    </a:p>
                  </a:txBody>
                  <a:tcPr/>
                </a:tc>
                <a:tc>
                  <a:txBody>
                    <a:bodyPr/>
                    <a:lstStyle/>
                    <a:p>
                      <a:r>
                        <a:rPr lang="en-US" dirty="0" smtClean="0"/>
                        <a:t>7</a:t>
                      </a:r>
                      <a:endParaRPr lang="en-US" dirty="0"/>
                    </a:p>
                  </a:txBody>
                  <a:tcPr/>
                </a:tc>
                <a:tc>
                  <a:txBody>
                    <a:bodyPr/>
                    <a:lstStyle/>
                    <a:p>
                      <a:r>
                        <a:rPr lang="en-US" dirty="0" smtClean="0"/>
                        <a:t>7%</a:t>
                      </a:r>
                      <a:endParaRPr lang="en-US" dirty="0"/>
                    </a:p>
                  </a:txBody>
                  <a:tcPr/>
                </a:tc>
              </a:tr>
              <a:tr h="361869">
                <a:tc>
                  <a:txBody>
                    <a:bodyPr/>
                    <a:lstStyle/>
                    <a:p>
                      <a:r>
                        <a:rPr lang="en-US" dirty="0" smtClean="0"/>
                        <a:t>46 minutes-1 hour</a:t>
                      </a:r>
                      <a:endParaRPr lang="en-US" dirty="0"/>
                    </a:p>
                  </a:txBody>
                  <a:tcPr/>
                </a:tc>
                <a:tc>
                  <a:txBody>
                    <a:bodyPr/>
                    <a:lstStyle/>
                    <a:p>
                      <a:r>
                        <a:rPr lang="en-US" dirty="0" smtClean="0"/>
                        <a:t>10</a:t>
                      </a:r>
                      <a:endParaRPr lang="en-US" dirty="0"/>
                    </a:p>
                  </a:txBody>
                  <a:tcPr/>
                </a:tc>
                <a:tc>
                  <a:txBody>
                    <a:bodyPr/>
                    <a:lstStyle/>
                    <a:p>
                      <a:r>
                        <a:rPr lang="en-US" dirty="0" smtClean="0"/>
                        <a:t>10%</a:t>
                      </a:r>
                      <a:endParaRPr lang="en-US" dirty="0"/>
                    </a:p>
                  </a:txBody>
                  <a:tcPr/>
                </a:tc>
              </a:tr>
              <a:tr h="361869">
                <a:tc>
                  <a:txBody>
                    <a:bodyPr/>
                    <a:lstStyle/>
                    <a:p>
                      <a:r>
                        <a:rPr lang="en-US" dirty="0" smtClean="0"/>
                        <a:t>More</a:t>
                      </a:r>
                      <a:r>
                        <a:rPr lang="en-US" baseline="0" dirty="0" smtClean="0"/>
                        <a:t> than an hour</a:t>
                      </a:r>
                      <a:endParaRPr lang="en-US" dirty="0"/>
                    </a:p>
                  </a:txBody>
                  <a:tcPr/>
                </a:tc>
                <a:tc>
                  <a:txBody>
                    <a:bodyPr/>
                    <a:lstStyle/>
                    <a:p>
                      <a:r>
                        <a:rPr lang="en-US" dirty="0" smtClean="0"/>
                        <a:t>16</a:t>
                      </a:r>
                      <a:endParaRPr lang="en-US" dirty="0"/>
                    </a:p>
                  </a:txBody>
                  <a:tcPr/>
                </a:tc>
                <a:tc>
                  <a:txBody>
                    <a:bodyPr/>
                    <a:lstStyle/>
                    <a:p>
                      <a:r>
                        <a:rPr lang="en-US" dirty="0" smtClean="0"/>
                        <a:t>16%</a:t>
                      </a:r>
                      <a:endParaRPr lang="en-US" dirty="0"/>
                    </a:p>
                  </a:txBody>
                  <a:tcPr/>
                </a:tc>
              </a:tr>
              <a:tr h="361869">
                <a:tc>
                  <a:txBody>
                    <a:bodyPr/>
                    <a:lstStyle/>
                    <a:p>
                      <a:r>
                        <a:rPr lang="en-US" dirty="0" smtClean="0"/>
                        <a:t>More than two hours</a:t>
                      </a:r>
                      <a:endParaRPr lang="en-US" dirty="0"/>
                    </a:p>
                  </a:txBody>
                  <a:tcPr/>
                </a:tc>
                <a:tc>
                  <a:txBody>
                    <a:bodyPr/>
                    <a:lstStyle/>
                    <a:p>
                      <a:r>
                        <a:rPr lang="en-US" dirty="0" smtClean="0"/>
                        <a:t>21</a:t>
                      </a:r>
                      <a:endParaRPr lang="en-US" dirty="0"/>
                    </a:p>
                  </a:txBody>
                  <a:tcPr/>
                </a:tc>
                <a:tc>
                  <a:txBody>
                    <a:bodyPr/>
                    <a:lstStyle/>
                    <a:p>
                      <a:r>
                        <a:rPr lang="en-US" dirty="0" smtClean="0"/>
                        <a:t>21%</a:t>
                      </a:r>
                      <a:endParaRPr lang="en-US" dirty="0"/>
                    </a:p>
                  </a:txBody>
                  <a:tcPr/>
                </a:tc>
              </a:tr>
              <a:tr h="259145">
                <a:tc>
                  <a:txBody>
                    <a:bodyPr/>
                    <a:lstStyle/>
                    <a:p>
                      <a:r>
                        <a:rPr lang="en-US" dirty="0" smtClean="0"/>
                        <a:t>Total</a:t>
                      </a:r>
                      <a:endParaRPr lang="en-US" dirty="0"/>
                    </a:p>
                  </a:txBody>
                  <a:tcPr/>
                </a:tc>
                <a:tc>
                  <a:txBody>
                    <a:bodyPr/>
                    <a:lstStyle/>
                    <a:p>
                      <a:r>
                        <a:rPr lang="en-US" dirty="0" smtClean="0"/>
                        <a:t>102</a:t>
                      </a:r>
                      <a:endParaRPr lang="en-US" dirty="0"/>
                    </a:p>
                  </a:txBody>
                  <a:tcPr/>
                </a:tc>
                <a:tc>
                  <a:txBody>
                    <a:bodyPr/>
                    <a:lstStyle/>
                    <a:p>
                      <a:r>
                        <a:rPr lang="en-US" dirty="0" smtClean="0"/>
                        <a:t>100%</a:t>
                      </a:r>
                      <a:endParaRPr lang="en-US" dirty="0"/>
                    </a:p>
                  </a:txBody>
                  <a:tcPr/>
                </a:tc>
              </a:tr>
            </a:tbl>
          </a:graphicData>
        </a:graphic>
      </p:graphicFrame>
    </p:spTree>
    <p:extLst>
      <p:ext uri="{BB962C8B-B14F-4D97-AF65-F5344CB8AC3E}">
        <p14:creationId xmlns="" xmlns:p14="http://schemas.microsoft.com/office/powerpoint/2010/main" val="24402598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971800"/>
          </a:xfrm>
        </p:spPr>
        <p:txBody>
          <a:bodyPr>
            <a:normAutofit/>
          </a:bodyPr>
          <a:lstStyle/>
          <a:p>
            <a:r>
              <a:rPr lang="en-US" b="1" dirty="0" smtClean="0">
                <a:solidFill>
                  <a:schemeClr val="tx1"/>
                </a:solidFill>
              </a:rPr>
              <a:t>ATC Impact Survey:</a:t>
            </a:r>
            <a:br>
              <a:rPr lang="en-US" b="1" dirty="0" smtClean="0">
                <a:solidFill>
                  <a:schemeClr val="tx1"/>
                </a:solidFill>
              </a:rPr>
            </a:br>
            <a:r>
              <a:rPr lang="en-US" b="1" dirty="0">
                <a:solidFill>
                  <a:schemeClr val="tx1"/>
                </a:solidFill>
              </a:rPr>
              <a:t>H</a:t>
            </a:r>
            <a:r>
              <a:rPr lang="en-US" b="1" dirty="0" smtClean="0">
                <a:solidFill>
                  <a:schemeClr val="tx1"/>
                </a:solidFill>
              </a:rPr>
              <a:t>ow </a:t>
            </a:r>
            <a:r>
              <a:rPr lang="en-US" b="1" dirty="0">
                <a:solidFill>
                  <a:schemeClr val="tx1"/>
                </a:solidFill>
              </a:rPr>
              <a:t>much financial support for training did you receive from your institution?</a:t>
            </a: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562282147"/>
              </p:ext>
            </p:extLst>
          </p:nvPr>
        </p:nvGraphicFramePr>
        <p:xfrm>
          <a:off x="457200" y="2666999"/>
          <a:ext cx="8229600" cy="3230880"/>
        </p:xfrm>
        <a:graphic>
          <a:graphicData uri="http://schemas.openxmlformats.org/drawingml/2006/table">
            <a:tbl>
              <a:tblPr firstRow="1" bandRow="1">
                <a:tableStyleId>{69CF1AB2-1976-4502-BF36-3FF5EA218861}</a:tableStyleId>
              </a:tblPr>
              <a:tblGrid>
                <a:gridCol w="2743200"/>
                <a:gridCol w="2743200"/>
                <a:gridCol w="2743200"/>
              </a:tblGrid>
              <a:tr h="137160">
                <a:tc>
                  <a:txBody>
                    <a:bodyPr/>
                    <a:lstStyle/>
                    <a:p>
                      <a:r>
                        <a:rPr lang="en-US" dirty="0" smtClean="0"/>
                        <a:t>Answer</a:t>
                      </a:r>
                      <a:endParaRPr lang="en-US" dirty="0"/>
                    </a:p>
                  </a:txBody>
                  <a:tcPr/>
                </a:tc>
                <a:tc>
                  <a:txBody>
                    <a:bodyPr/>
                    <a:lstStyle/>
                    <a:p>
                      <a:r>
                        <a:rPr lang="en-US" dirty="0" smtClean="0"/>
                        <a:t>Response</a:t>
                      </a:r>
                      <a:endParaRPr lang="en-US" dirty="0"/>
                    </a:p>
                  </a:txBody>
                  <a:tcPr/>
                </a:tc>
                <a:tc>
                  <a:txBody>
                    <a:bodyPr/>
                    <a:lstStyle/>
                    <a:p>
                      <a:r>
                        <a:rPr lang="en-US" dirty="0" smtClean="0"/>
                        <a:t>%</a:t>
                      </a:r>
                      <a:endParaRPr lang="en-US" dirty="0"/>
                    </a:p>
                  </a:txBody>
                  <a:tcPr/>
                </a:tc>
              </a:tr>
              <a:tr h="370840">
                <a:tc>
                  <a:txBody>
                    <a:bodyPr/>
                    <a:lstStyle/>
                    <a:p>
                      <a:r>
                        <a:rPr lang="en-US" dirty="0" smtClean="0"/>
                        <a:t>None; I paid my own way</a:t>
                      </a:r>
                      <a:endParaRPr lang="en-US" dirty="0"/>
                    </a:p>
                  </a:txBody>
                  <a:tcPr/>
                </a:tc>
                <a:tc>
                  <a:txBody>
                    <a:bodyPr/>
                    <a:lstStyle/>
                    <a:p>
                      <a:r>
                        <a:rPr lang="en-US" dirty="0" smtClean="0"/>
                        <a:t>45</a:t>
                      </a:r>
                      <a:endParaRPr lang="en-US" dirty="0"/>
                    </a:p>
                  </a:txBody>
                  <a:tcPr/>
                </a:tc>
                <a:tc>
                  <a:txBody>
                    <a:bodyPr/>
                    <a:lstStyle/>
                    <a:p>
                      <a:r>
                        <a:rPr lang="en-US" dirty="0" smtClean="0"/>
                        <a:t>44%</a:t>
                      </a:r>
                      <a:endParaRPr lang="en-US" dirty="0"/>
                    </a:p>
                  </a:txBody>
                  <a:tcPr/>
                </a:tc>
              </a:tr>
              <a:tr h="370840">
                <a:tc>
                  <a:txBody>
                    <a:bodyPr/>
                    <a:lstStyle/>
                    <a:p>
                      <a:r>
                        <a:rPr lang="en-US" dirty="0" smtClean="0"/>
                        <a:t>Less than half</a:t>
                      </a:r>
                      <a:endParaRPr lang="en-US" dirty="0"/>
                    </a:p>
                  </a:txBody>
                  <a:tcPr/>
                </a:tc>
                <a:tc>
                  <a:txBody>
                    <a:bodyPr/>
                    <a:lstStyle/>
                    <a:p>
                      <a:r>
                        <a:rPr lang="en-US" dirty="0" smtClean="0"/>
                        <a:t>2</a:t>
                      </a:r>
                      <a:endParaRPr lang="en-US" dirty="0"/>
                    </a:p>
                  </a:txBody>
                  <a:tcPr/>
                </a:tc>
                <a:tc>
                  <a:txBody>
                    <a:bodyPr/>
                    <a:lstStyle/>
                    <a:p>
                      <a:r>
                        <a:rPr lang="en-US" dirty="0" smtClean="0"/>
                        <a:t>2%</a:t>
                      </a:r>
                      <a:endParaRPr lang="en-US" dirty="0"/>
                    </a:p>
                  </a:txBody>
                  <a:tcPr/>
                </a:tc>
              </a:tr>
              <a:tr h="370840">
                <a:tc>
                  <a:txBody>
                    <a:bodyPr/>
                    <a:lstStyle/>
                    <a:p>
                      <a:r>
                        <a:rPr lang="en-US" dirty="0" smtClean="0"/>
                        <a:t>About half</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r>
              <a:tr h="370840">
                <a:tc>
                  <a:txBody>
                    <a:bodyPr/>
                    <a:lstStyle/>
                    <a:p>
                      <a:r>
                        <a:rPr lang="en-US" dirty="0" smtClean="0"/>
                        <a:t>More than half but</a:t>
                      </a:r>
                      <a:r>
                        <a:rPr lang="en-US" baseline="0" dirty="0" smtClean="0"/>
                        <a:t> not all</a:t>
                      </a:r>
                      <a:endParaRPr lang="en-US" dirty="0"/>
                    </a:p>
                  </a:txBody>
                  <a:tcPr/>
                </a:tc>
                <a:tc>
                  <a:txBody>
                    <a:bodyPr/>
                    <a:lstStyle/>
                    <a:p>
                      <a:r>
                        <a:rPr lang="en-US" dirty="0" smtClean="0"/>
                        <a:t>4</a:t>
                      </a:r>
                      <a:endParaRPr lang="en-US" dirty="0"/>
                    </a:p>
                  </a:txBody>
                  <a:tcPr/>
                </a:tc>
                <a:tc>
                  <a:txBody>
                    <a:bodyPr/>
                    <a:lstStyle/>
                    <a:p>
                      <a:r>
                        <a:rPr lang="en-US" dirty="0" smtClean="0"/>
                        <a:t>4%</a:t>
                      </a:r>
                      <a:endParaRPr lang="en-US" dirty="0"/>
                    </a:p>
                  </a:txBody>
                  <a:tcPr/>
                </a:tc>
              </a:tr>
              <a:tr h="370840">
                <a:tc>
                  <a:txBody>
                    <a:bodyPr/>
                    <a:lstStyle/>
                    <a:p>
                      <a:r>
                        <a:rPr lang="en-US" dirty="0" smtClean="0"/>
                        <a:t>All</a:t>
                      </a:r>
                      <a:endParaRPr lang="en-US" dirty="0"/>
                    </a:p>
                  </a:txBody>
                  <a:tcPr/>
                </a:tc>
                <a:tc>
                  <a:txBody>
                    <a:bodyPr/>
                    <a:lstStyle/>
                    <a:p>
                      <a:r>
                        <a:rPr lang="en-US" dirty="0" smtClean="0"/>
                        <a:t>42</a:t>
                      </a:r>
                      <a:endParaRPr lang="en-US" dirty="0"/>
                    </a:p>
                  </a:txBody>
                  <a:tcPr/>
                </a:tc>
                <a:tc>
                  <a:txBody>
                    <a:bodyPr/>
                    <a:lstStyle/>
                    <a:p>
                      <a:r>
                        <a:rPr lang="en-US" dirty="0" smtClean="0"/>
                        <a:t>41%</a:t>
                      </a:r>
                      <a:endParaRPr lang="en-US" dirty="0"/>
                    </a:p>
                  </a:txBody>
                  <a:tcPr/>
                </a:tc>
              </a:tr>
              <a:tr h="370840">
                <a:tc>
                  <a:txBody>
                    <a:bodyPr/>
                    <a:lstStyle/>
                    <a:p>
                      <a:r>
                        <a:rPr lang="en-US" dirty="0" smtClean="0"/>
                        <a:t>Not employed; I paid my own way</a:t>
                      </a:r>
                      <a:endParaRPr lang="en-US" dirty="0"/>
                    </a:p>
                  </a:txBody>
                  <a:tcPr/>
                </a:tc>
                <a:tc>
                  <a:txBody>
                    <a:bodyPr/>
                    <a:lstStyle/>
                    <a:p>
                      <a:r>
                        <a:rPr lang="en-US" dirty="0" smtClean="0"/>
                        <a:t>8</a:t>
                      </a:r>
                      <a:endParaRPr lang="en-US" dirty="0"/>
                    </a:p>
                  </a:txBody>
                  <a:tcPr/>
                </a:tc>
                <a:tc>
                  <a:txBody>
                    <a:bodyPr/>
                    <a:lstStyle/>
                    <a:p>
                      <a:r>
                        <a:rPr lang="en-US" dirty="0" smtClean="0"/>
                        <a:t>8%</a:t>
                      </a:r>
                      <a:endParaRPr lang="en-US" dirty="0"/>
                    </a:p>
                  </a:txBody>
                  <a:tcPr/>
                </a:tc>
              </a:tr>
              <a:tr h="370840">
                <a:tc>
                  <a:txBody>
                    <a:bodyPr/>
                    <a:lstStyle/>
                    <a:p>
                      <a:r>
                        <a:rPr lang="en-US" dirty="0" smtClean="0"/>
                        <a:t>Total</a:t>
                      </a:r>
                      <a:endParaRPr lang="en-US" dirty="0"/>
                    </a:p>
                  </a:txBody>
                  <a:tcPr/>
                </a:tc>
                <a:tc>
                  <a:txBody>
                    <a:bodyPr/>
                    <a:lstStyle/>
                    <a:p>
                      <a:r>
                        <a:rPr lang="en-US" dirty="0" smtClean="0"/>
                        <a:t>102</a:t>
                      </a:r>
                      <a:endParaRPr lang="en-US" dirty="0"/>
                    </a:p>
                  </a:txBody>
                  <a:tcPr/>
                </a:tc>
                <a:tc>
                  <a:txBody>
                    <a:bodyPr/>
                    <a:lstStyle/>
                    <a:p>
                      <a:r>
                        <a:rPr lang="en-US" dirty="0" smtClean="0"/>
                        <a:t>100%</a:t>
                      </a:r>
                      <a:endParaRPr lang="en-US" dirty="0"/>
                    </a:p>
                  </a:txBody>
                  <a:tcPr/>
                </a:tc>
              </a:tr>
            </a:tbl>
          </a:graphicData>
        </a:graphic>
      </p:graphicFrame>
    </p:spTree>
    <p:extLst>
      <p:ext uri="{BB962C8B-B14F-4D97-AF65-F5344CB8AC3E}">
        <p14:creationId xmlns="" xmlns:p14="http://schemas.microsoft.com/office/powerpoint/2010/main" val="11803779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295400"/>
          </a:xfrm>
        </p:spPr>
        <p:txBody>
          <a:bodyPr/>
          <a:lstStyle/>
          <a:p>
            <a:r>
              <a:rPr lang="en-US" b="1" dirty="0" smtClean="0"/>
              <a:t>Repository Survey:</a:t>
            </a:r>
            <a:br>
              <a:rPr lang="en-US" b="1" dirty="0" smtClean="0"/>
            </a:br>
            <a:r>
              <a:rPr lang="en-US" b="1" dirty="0" smtClean="0"/>
              <a:t>How did people receive their training?</a:t>
            </a:r>
            <a:endParaRPr lang="en-US" b="1" dirty="0"/>
          </a:p>
        </p:txBody>
      </p:sp>
      <p:sp>
        <p:nvSpPr>
          <p:cNvPr id="3" name="Content Placeholder 2"/>
          <p:cNvSpPr>
            <a:spLocks noGrp="1"/>
          </p:cNvSpPr>
          <p:nvPr>
            <p:ph idx="1"/>
          </p:nvPr>
        </p:nvSpPr>
        <p:spPr/>
        <p:txBody>
          <a:bodyPr/>
          <a:lstStyle/>
          <a:p>
            <a:pPr marL="0" indent="0">
              <a:buNone/>
            </a:pPr>
            <a:r>
              <a:rPr lang="en-US" dirty="0" smtClean="0"/>
              <a:t>Results from the Historical repository Survey</a:t>
            </a:r>
          </a:p>
          <a:p>
            <a:pPr marL="0" indent="0">
              <a:buNone/>
            </a:pPr>
            <a:r>
              <a:rPr lang="en-US" dirty="0" smtClean="0"/>
              <a:t>   - 38.8% of managers said training came from on-the-job training</a:t>
            </a:r>
          </a:p>
          <a:p>
            <a:pPr marL="0" indent="0">
              <a:buNone/>
            </a:pPr>
            <a:r>
              <a:rPr lang="en-US" dirty="0"/>
              <a:t> </a:t>
            </a:r>
            <a:r>
              <a:rPr lang="en-US" dirty="0" smtClean="0"/>
              <a:t>         -only 10.2% of managers use continuing education workshops</a:t>
            </a:r>
          </a:p>
          <a:p>
            <a:pPr marL="0" indent="0">
              <a:buNone/>
            </a:pPr>
            <a:r>
              <a:rPr lang="en-US" dirty="0"/>
              <a:t> </a:t>
            </a:r>
            <a:r>
              <a:rPr lang="en-US" dirty="0" smtClean="0"/>
              <a:t>   - 35.49% of staff and volunteers said that they were learning from on-the-job training</a:t>
            </a:r>
          </a:p>
          <a:p>
            <a:pPr marL="0" indent="0">
              <a:buNone/>
            </a:pPr>
            <a:r>
              <a:rPr lang="en-US" dirty="0"/>
              <a:t> </a:t>
            </a:r>
            <a:r>
              <a:rPr lang="en-US" dirty="0" smtClean="0"/>
              <a:t>         -only 10.8% said it came from continuing education such as works shops</a:t>
            </a:r>
          </a:p>
          <a:p>
            <a:pPr marL="0" indent="0">
              <a:buNone/>
            </a:pPr>
            <a:r>
              <a:rPr lang="en-US" dirty="0"/>
              <a:t> </a:t>
            </a:r>
            <a:r>
              <a:rPr lang="en-US" dirty="0" smtClean="0"/>
              <a:t>  </a:t>
            </a:r>
          </a:p>
          <a:p>
            <a:pPr marL="0" indent="0">
              <a:buNone/>
            </a:pPr>
            <a:r>
              <a:rPr lang="en-US" dirty="0" smtClean="0"/>
              <a:t>ATC Impact Survey had respondents said something different….</a:t>
            </a:r>
            <a:endParaRPr lang="en-US" dirty="0"/>
          </a:p>
        </p:txBody>
      </p:sp>
      <p:pic>
        <p:nvPicPr>
          <p:cNvPr id="1026" name="Picture 2" descr="C:\Users\Effie\AppData\Local\Microsoft\Windows\Temporary Internet Files\Content.IE5\KHE1OREG\MC900280783[1].wm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391400" y="4495800"/>
            <a:ext cx="1752600" cy="21844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5604927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362200"/>
          </a:xfrm>
        </p:spPr>
        <p:txBody>
          <a:bodyPr>
            <a:normAutofit/>
          </a:bodyPr>
          <a:lstStyle/>
          <a:p>
            <a:r>
              <a:rPr lang="en-US" sz="3200" b="1" dirty="0" smtClean="0">
                <a:solidFill>
                  <a:schemeClr val="tx1"/>
                </a:solidFill>
              </a:rPr>
              <a:t>ATC Impact Survey:</a:t>
            </a:r>
            <a:br>
              <a:rPr lang="en-US" sz="3200" b="1" dirty="0" smtClean="0">
                <a:solidFill>
                  <a:schemeClr val="tx1"/>
                </a:solidFill>
              </a:rPr>
            </a:br>
            <a:r>
              <a:rPr lang="en-US" sz="3200" b="1" dirty="0" smtClean="0">
                <a:solidFill>
                  <a:schemeClr val="tx1"/>
                </a:solidFill>
              </a:rPr>
              <a:t>How </a:t>
            </a:r>
            <a:r>
              <a:rPr lang="en-US" sz="3200" b="1" dirty="0">
                <a:solidFill>
                  <a:schemeClr val="tx1"/>
                </a:solidFill>
              </a:rPr>
              <a:t>have you acquired most of your archival training?</a:t>
            </a:r>
          </a:p>
        </p:txBody>
      </p:sp>
      <p:sp>
        <p:nvSpPr>
          <p:cNvPr id="3" name="TextBox 2"/>
          <p:cNvSpPr txBox="1"/>
          <p:nvPr/>
        </p:nvSpPr>
        <p:spPr>
          <a:xfrm>
            <a:off x="381000" y="5181600"/>
            <a:ext cx="8305800" cy="369332"/>
          </a:xfrm>
          <a:prstGeom prst="rect">
            <a:avLst/>
          </a:prstGeom>
          <a:noFill/>
        </p:spPr>
        <p:txBody>
          <a:bodyPr wrap="square" rtlCol="0">
            <a:spAutoFit/>
          </a:bodyPr>
          <a:lstStyle/>
          <a:p>
            <a:r>
              <a:rPr lang="en-US" dirty="0" smtClean="0"/>
              <a:t>ATC has been a big part of providing  a continuing education market for the region.</a:t>
            </a:r>
            <a:endParaRPr lang="en-US" dirty="0"/>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298483420"/>
              </p:ext>
            </p:extLst>
          </p:nvPr>
        </p:nvGraphicFramePr>
        <p:xfrm>
          <a:off x="457200" y="1981200"/>
          <a:ext cx="8229600" cy="2971801"/>
        </p:xfrm>
        <a:graphic>
          <a:graphicData uri="http://schemas.openxmlformats.org/drawingml/2006/table">
            <a:tbl>
              <a:tblPr firstRow="1" bandRow="1">
                <a:tableStyleId>{69CF1AB2-1976-4502-BF36-3FF5EA218861}</a:tableStyleId>
              </a:tblPr>
              <a:tblGrid>
                <a:gridCol w="2743200"/>
                <a:gridCol w="2743200"/>
                <a:gridCol w="2743200"/>
              </a:tblGrid>
              <a:tr h="424543">
                <a:tc>
                  <a:txBody>
                    <a:bodyPr/>
                    <a:lstStyle/>
                    <a:p>
                      <a:r>
                        <a:rPr lang="en-US" dirty="0" smtClean="0"/>
                        <a:t>Answer</a:t>
                      </a:r>
                      <a:endParaRPr lang="en-US" dirty="0"/>
                    </a:p>
                  </a:txBody>
                  <a:tcPr/>
                </a:tc>
                <a:tc>
                  <a:txBody>
                    <a:bodyPr/>
                    <a:lstStyle/>
                    <a:p>
                      <a:r>
                        <a:rPr lang="en-US" dirty="0" smtClean="0"/>
                        <a:t>Response</a:t>
                      </a:r>
                      <a:endParaRPr lang="en-US" dirty="0"/>
                    </a:p>
                  </a:txBody>
                  <a:tcPr/>
                </a:tc>
                <a:tc>
                  <a:txBody>
                    <a:bodyPr/>
                    <a:lstStyle/>
                    <a:p>
                      <a:r>
                        <a:rPr lang="en-US" dirty="0" smtClean="0"/>
                        <a:t>%</a:t>
                      </a:r>
                      <a:endParaRPr lang="en-US" dirty="0"/>
                    </a:p>
                  </a:txBody>
                  <a:tcPr/>
                </a:tc>
              </a:tr>
              <a:tr h="424543">
                <a:tc>
                  <a:txBody>
                    <a:bodyPr/>
                    <a:lstStyle/>
                    <a:p>
                      <a:r>
                        <a:rPr lang="en-US" dirty="0" smtClean="0"/>
                        <a:t>Workshops</a:t>
                      </a:r>
                      <a:endParaRPr lang="en-US" dirty="0"/>
                    </a:p>
                  </a:txBody>
                  <a:tcPr/>
                </a:tc>
                <a:tc>
                  <a:txBody>
                    <a:bodyPr/>
                    <a:lstStyle/>
                    <a:p>
                      <a:r>
                        <a:rPr lang="en-US" dirty="0" smtClean="0"/>
                        <a:t>41</a:t>
                      </a:r>
                      <a:endParaRPr lang="en-US" dirty="0"/>
                    </a:p>
                  </a:txBody>
                  <a:tcPr/>
                </a:tc>
                <a:tc>
                  <a:txBody>
                    <a:bodyPr/>
                    <a:lstStyle/>
                    <a:p>
                      <a:r>
                        <a:rPr lang="en-US" dirty="0" smtClean="0"/>
                        <a:t>40%</a:t>
                      </a:r>
                      <a:endParaRPr lang="en-US" dirty="0"/>
                    </a:p>
                  </a:txBody>
                  <a:tcPr/>
                </a:tc>
              </a:tr>
              <a:tr h="424543">
                <a:tc>
                  <a:txBody>
                    <a:bodyPr/>
                    <a:lstStyle/>
                    <a:p>
                      <a:r>
                        <a:rPr lang="en-US" dirty="0" smtClean="0"/>
                        <a:t>On-the-job</a:t>
                      </a:r>
                      <a:r>
                        <a:rPr lang="en-US" baseline="0" dirty="0" smtClean="0"/>
                        <a:t> training</a:t>
                      </a:r>
                      <a:endParaRPr lang="en-US" dirty="0"/>
                    </a:p>
                  </a:txBody>
                  <a:tcPr/>
                </a:tc>
                <a:tc>
                  <a:txBody>
                    <a:bodyPr/>
                    <a:lstStyle/>
                    <a:p>
                      <a:r>
                        <a:rPr lang="en-US" dirty="0" smtClean="0"/>
                        <a:t>22</a:t>
                      </a:r>
                      <a:endParaRPr lang="en-US" dirty="0"/>
                    </a:p>
                  </a:txBody>
                  <a:tcPr/>
                </a:tc>
                <a:tc>
                  <a:txBody>
                    <a:bodyPr/>
                    <a:lstStyle/>
                    <a:p>
                      <a:r>
                        <a:rPr lang="en-US" dirty="0" smtClean="0"/>
                        <a:t>22%</a:t>
                      </a:r>
                      <a:endParaRPr lang="en-US" dirty="0"/>
                    </a:p>
                  </a:txBody>
                  <a:tcPr/>
                </a:tc>
              </a:tr>
              <a:tr h="424543">
                <a:tc>
                  <a:txBody>
                    <a:bodyPr/>
                    <a:lstStyle/>
                    <a:p>
                      <a:r>
                        <a:rPr lang="en-US" dirty="0" smtClean="0"/>
                        <a:t>Self education</a:t>
                      </a:r>
                      <a:endParaRPr lang="en-US" dirty="0"/>
                    </a:p>
                  </a:txBody>
                  <a:tcPr/>
                </a:tc>
                <a:tc>
                  <a:txBody>
                    <a:bodyPr/>
                    <a:lstStyle/>
                    <a:p>
                      <a:r>
                        <a:rPr lang="en-US" dirty="0" smtClean="0"/>
                        <a:t>17</a:t>
                      </a:r>
                      <a:endParaRPr lang="en-US" dirty="0"/>
                    </a:p>
                  </a:txBody>
                  <a:tcPr/>
                </a:tc>
                <a:tc>
                  <a:txBody>
                    <a:bodyPr/>
                    <a:lstStyle/>
                    <a:p>
                      <a:r>
                        <a:rPr lang="en-US" dirty="0" smtClean="0"/>
                        <a:t>17%</a:t>
                      </a:r>
                      <a:endParaRPr lang="en-US" dirty="0"/>
                    </a:p>
                  </a:txBody>
                  <a:tcPr/>
                </a:tc>
              </a:tr>
              <a:tr h="424543">
                <a:tc>
                  <a:txBody>
                    <a:bodyPr/>
                    <a:lstStyle/>
                    <a:p>
                      <a:r>
                        <a:rPr lang="en-US" dirty="0" smtClean="0"/>
                        <a:t>Graduate school</a:t>
                      </a:r>
                      <a:endParaRPr lang="en-US" dirty="0"/>
                    </a:p>
                  </a:txBody>
                  <a:tcPr/>
                </a:tc>
                <a:tc>
                  <a:txBody>
                    <a:bodyPr/>
                    <a:lstStyle/>
                    <a:p>
                      <a:r>
                        <a:rPr lang="en-US" dirty="0" smtClean="0"/>
                        <a:t>18</a:t>
                      </a:r>
                      <a:endParaRPr lang="en-US" dirty="0"/>
                    </a:p>
                  </a:txBody>
                  <a:tcPr/>
                </a:tc>
                <a:tc>
                  <a:txBody>
                    <a:bodyPr/>
                    <a:lstStyle/>
                    <a:p>
                      <a:r>
                        <a:rPr lang="en-US" dirty="0" smtClean="0"/>
                        <a:t>18%</a:t>
                      </a:r>
                      <a:endParaRPr lang="en-US" dirty="0"/>
                    </a:p>
                  </a:txBody>
                  <a:tcPr/>
                </a:tc>
              </a:tr>
              <a:tr h="424543">
                <a:tc>
                  <a:txBody>
                    <a:bodyPr/>
                    <a:lstStyle/>
                    <a:p>
                      <a:r>
                        <a:rPr lang="en-US" dirty="0" smtClean="0"/>
                        <a:t>Other</a:t>
                      </a:r>
                      <a:endParaRPr lang="en-US" dirty="0"/>
                    </a:p>
                  </a:txBody>
                  <a:tcPr/>
                </a:tc>
                <a:tc>
                  <a:txBody>
                    <a:bodyPr/>
                    <a:lstStyle/>
                    <a:p>
                      <a:r>
                        <a:rPr lang="en-US" dirty="0" smtClean="0"/>
                        <a:t>4</a:t>
                      </a:r>
                      <a:endParaRPr lang="en-US" dirty="0"/>
                    </a:p>
                  </a:txBody>
                  <a:tcPr/>
                </a:tc>
                <a:tc>
                  <a:txBody>
                    <a:bodyPr/>
                    <a:lstStyle/>
                    <a:p>
                      <a:r>
                        <a:rPr lang="en-US" dirty="0" smtClean="0"/>
                        <a:t>4%</a:t>
                      </a:r>
                      <a:endParaRPr lang="en-US" dirty="0"/>
                    </a:p>
                  </a:txBody>
                  <a:tcPr/>
                </a:tc>
              </a:tr>
              <a:tr h="424543">
                <a:tc>
                  <a:txBody>
                    <a:bodyPr/>
                    <a:lstStyle/>
                    <a:p>
                      <a:r>
                        <a:rPr lang="en-US" dirty="0" smtClean="0"/>
                        <a:t>Total</a:t>
                      </a:r>
                      <a:endParaRPr lang="en-US" dirty="0"/>
                    </a:p>
                  </a:txBody>
                  <a:tcPr/>
                </a:tc>
                <a:tc>
                  <a:txBody>
                    <a:bodyPr/>
                    <a:lstStyle/>
                    <a:p>
                      <a:r>
                        <a:rPr lang="en-US" dirty="0" smtClean="0"/>
                        <a:t>102</a:t>
                      </a:r>
                      <a:endParaRPr lang="en-US" dirty="0"/>
                    </a:p>
                  </a:txBody>
                  <a:tcPr/>
                </a:tc>
                <a:tc>
                  <a:txBody>
                    <a:bodyPr/>
                    <a:lstStyle/>
                    <a:p>
                      <a:r>
                        <a:rPr lang="en-US" dirty="0" smtClean="0"/>
                        <a:t>100%</a:t>
                      </a:r>
                      <a:endParaRPr lang="en-US" dirty="0"/>
                    </a:p>
                  </a:txBody>
                  <a:tcPr/>
                </a:tc>
              </a:tr>
            </a:tbl>
          </a:graphicData>
        </a:graphic>
      </p:graphicFrame>
    </p:spTree>
    <p:extLst>
      <p:ext uri="{BB962C8B-B14F-4D97-AF65-F5344CB8AC3E}">
        <p14:creationId xmlns="" xmlns:p14="http://schemas.microsoft.com/office/powerpoint/2010/main" val="37060002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tx1"/>
                </a:solidFill>
              </a:rPr>
              <a:t>What Type of Workshops were </a:t>
            </a:r>
            <a:r>
              <a:rPr lang="en-US" b="1" dirty="0" smtClean="0">
                <a:solidFill>
                  <a:schemeClr val="tx1"/>
                </a:solidFill>
              </a:rPr>
              <a:t>Wanted</a:t>
            </a:r>
            <a:br>
              <a:rPr lang="en-US" b="1" dirty="0" smtClean="0">
                <a:solidFill>
                  <a:schemeClr val="tx1"/>
                </a:solidFill>
              </a:rPr>
            </a:br>
            <a:r>
              <a:rPr lang="en-US" b="1" dirty="0" smtClean="0">
                <a:solidFill>
                  <a:schemeClr val="tx1"/>
                </a:solidFill>
              </a:rPr>
              <a:t>by Managers</a:t>
            </a:r>
            <a:endParaRPr lang="en-US" dirty="0">
              <a:solidFill>
                <a:schemeClr val="tx1"/>
              </a:solidFill>
            </a:endParaRPr>
          </a:p>
        </p:txBody>
      </p:sp>
      <p:sp>
        <p:nvSpPr>
          <p:cNvPr id="3" name="Content Placeholder 2"/>
          <p:cNvSpPr>
            <a:spLocks noGrp="1"/>
          </p:cNvSpPr>
          <p:nvPr>
            <p:ph idx="1"/>
          </p:nvPr>
        </p:nvSpPr>
        <p:spPr/>
        <p:txBody>
          <a:bodyPr>
            <a:normAutofit lnSpcReduction="10000"/>
          </a:bodyPr>
          <a:lstStyle/>
          <a:p>
            <a:r>
              <a:rPr lang="en-US" sz="2400" dirty="0"/>
              <a:t>When asked for the topics of workshops </a:t>
            </a:r>
            <a:r>
              <a:rPr lang="en-US" sz="2400" dirty="0" smtClean="0"/>
              <a:t>managers wanted </a:t>
            </a:r>
            <a:r>
              <a:rPr lang="en-US" sz="2400" dirty="0"/>
              <a:t>to </a:t>
            </a:r>
            <a:r>
              <a:rPr lang="en-US" sz="2400" dirty="0" smtClean="0"/>
              <a:t>attend….</a:t>
            </a:r>
          </a:p>
          <a:p>
            <a:r>
              <a:rPr lang="en-US" sz="2400" b="1" dirty="0" smtClean="0"/>
              <a:t>Top </a:t>
            </a:r>
            <a:r>
              <a:rPr lang="en-US" sz="2400" b="1" dirty="0"/>
              <a:t>5 Topics from Repository Survey for </a:t>
            </a:r>
            <a:r>
              <a:rPr lang="en-US" sz="2400" b="1" dirty="0" smtClean="0"/>
              <a:t>Managers</a:t>
            </a:r>
          </a:p>
          <a:p>
            <a:pPr marL="400050" lvl="1" indent="0">
              <a:buNone/>
            </a:pPr>
            <a:r>
              <a:rPr lang="en-US" sz="2800" dirty="0" smtClean="0"/>
              <a:t>-Arrangement </a:t>
            </a:r>
            <a:r>
              <a:rPr lang="en-US" sz="2800" dirty="0"/>
              <a:t>of historical </a:t>
            </a:r>
            <a:r>
              <a:rPr lang="en-US" sz="2800" dirty="0" smtClean="0"/>
              <a:t>materials 69.4%</a:t>
            </a:r>
          </a:p>
          <a:p>
            <a:pPr marL="400050" lvl="1" indent="0">
              <a:buNone/>
            </a:pPr>
            <a:r>
              <a:rPr lang="en-US" sz="2800" dirty="0" smtClean="0"/>
              <a:t>-Digitization 67.3%</a:t>
            </a:r>
          </a:p>
          <a:p>
            <a:pPr marL="400050" lvl="1" indent="0">
              <a:buNone/>
            </a:pPr>
            <a:r>
              <a:rPr lang="en-US" sz="2800" dirty="0" smtClean="0"/>
              <a:t>-Description </a:t>
            </a:r>
            <a:r>
              <a:rPr lang="en-US" sz="2800" dirty="0"/>
              <a:t>of historical </a:t>
            </a:r>
            <a:r>
              <a:rPr lang="en-US" sz="2800" dirty="0" smtClean="0"/>
              <a:t>materials 67.3%</a:t>
            </a:r>
          </a:p>
          <a:p>
            <a:pPr marL="400050" lvl="1" indent="0">
              <a:buNone/>
            </a:pPr>
            <a:r>
              <a:rPr lang="en-US" sz="2800" dirty="0" smtClean="0"/>
              <a:t>-Exhibits 61.2%</a:t>
            </a:r>
          </a:p>
          <a:p>
            <a:pPr marL="400050" lvl="1" indent="0">
              <a:buNone/>
            </a:pPr>
            <a:r>
              <a:rPr lang="en-US" sz="2800" dirty="0" smtClean="0"/>
              <a:t>-Preservation 61.2%</a:t>
            </a:r>
            <a:endParaRPr lang="en-US" sz="2800" dirty="0"/>
          </a:p>
        </p:txBody>
      </p:sp>
    </p:spTree>
    <p:extLst>
      <p:ext uri="{BB962C8B-B14F-4D97-AF65-F5344CB8AC3E}">
        <p14:creationId xmlns="" xmlns:p14="http://schemas.microsoft.com/office/powerpoint/2010/main" val="13286106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b="1" dirty="0" smtClean="0">
                <a:solidFill>
                  <a:schemeClr val="tx1"/>
                </a:solidFill>
              </a:rPr>
              <a:t>What Type of Workshops were Wanted</a:t>
            </a:r>
            <a:br>
              <a:rPr lang="en-US" b="1" dirty="0" smtClean="0">
                <a:solidFill>
                  <a:schemeClr val="tx1"/>
                </a:solidFill>
              </a:rPr>
            </a:br>
            <a:r>
              <a:rPr lang="en-US" b="1" dirty="0" smtClean="0">
                <a:solidFill>
                  <a:schemeClr val="tx1"/>
                </a:solidFill>
              </a:rPr>
              <a:t>by Staff and Volunteers</a:t>
            </a:r>
            <a:endParaRPr lang="en-US" b="1" dirty="0">
              <a:solidFill>
                <a:schemeClr val="tx1"/>
              </a:solidFill>
            </a:endParaRPr>
          </a:p>
        </p:txBody>
      </p:sp>
      <p:sp>
        <p:nvSpPr>
          <p:cNvPr id="3" name="Content Placeholder 2"/>
          <p:cNvSpPr>
            <a:spLocks noGrp="1"/>
          </p:cNvSpPr>
          <p:nvPr>
            <p:ph idx="1"/>
          </p:nvPr>
        </p:nvSpPr>
        <p:spPr>
          <a:xfrm>
            <a:off x="457200" y="1981200"/>
            <a:ext cx="8229600" cy="4495800"/>
          </a:xfrm>
        </p:spPr>
        <p:txBody>
          <a:bodyPr>
            <a:normAutofit fontScale="77500" lnSpcReduction="20000"/>
          </a:bodyPr>
          <a:lstStyle/>
          <a:p>
            <a:r>
              <a:rPr lang="en-US" sz="3000" dirty="0" smtClean="0"/>
              <a:t>When asked for the topics of workshops staff and volunteers wanted to attend….</a:t>
            </a:r>
          </a:p>
          <a:p>
            <a:endParaRPr lang="en-US" sz="3000" dirty="0" smtClean="0"/>
          </a:p>
          <a:p>
            <a:r>
              <a:rPr lang="en-US" sz="3000" b="1" dirty="0" smtClean="0"/>
              <a:t>Top 5 Topics from Repository Survey for Staff and Volunteers</a:t>
            </a:r>
          </a:p>
          <a:p>
            <a:pPr marL="400050" lvl="1" indent="0">
              <a:buNone/>
            </a:pPr>
            <a:r>
              <a:rPr lang="en-US" sz="3600" dirty="0" smtClean="0"/>
              <a:t>       -Preservation- 63.2%</a:t>
            </a:r>
          </a:p>
          <a:p>
            <a:pPr marL="400050" lvl="1" indent="0">
              <a:buNone/>
            </a:pPr>
            <a:r>
              <a:rPr lang="en-US" sz="3600" dirty="0"/>
              <a:t> </a:t>
            </a:r>
            <a:r>
              <a:rPr lang="en-US" sz="3600" dirty="0" smtClean="0"/>
              <a:t>      -Conservation- 61.8%</a:t>
            </a:r>
          </a:p>
          <a:p>
            <a:pPr marL="400050" lvl="1" indent="0">
              <a:buNone/>
            </a:pPr>
            <a:r>
              <a:rPr lang="en-US" sz="3600" dirty="0"/>
              <a:t> </a:t>
            </a:r>
            <a:r>
              <a:rPr lang="en-US" sz="3600" dirty="0" smtClean="0"/>
              <a:t>      -Arrangement of Historical Materials 57.4%</a:t>
            </a:r>
          </a:p>
          <a:p>
            <a:pPr marL="400050" lvl="1" indent="0">
              <a:buNone/>
            </a:pPr>
            <a:r>
              <a:rPr lang="en-US" sz="3600" dirty="0"/>
              <a:t> </a:t>
            </a:r>
            <a:r>
              <a:rPr lang="en-US" sz="3600" dirty="0" smtClean="0"/>
              <a:t>      -Digitization- 54.4%</a:t>
            </a:r>
          </a:p>
          <a:p>
            <a:pPr marL="400050" lvl="1" indent="0">
              <a:buNone/>
            </a:pPr>
            <a:r>
              <a:rPr lang="en-US" sz="3600" dirty="0"/>
              <a:t> </a:t>
            </a:r>
            <a:r>
              <a:rPr lang="en-US" sz="3600" dirty="0" smtClean="0"/>
              <a:t>      -Copyright-50%</a:t>
            </a:r>
          </a:p>
          <a:p>
            <a:pPr marL="0" indent="0">
              <a:buNone/>
            </a:pPr>
            <a:r>
              <a:rPr lang="en-US" dirty="0" smtClean="0"/>
              <a:t>     </a:t>
            </a:r>
            <a:endParaRPr lang="en-US" dirty="0"/>
          </a:p>
        </p:txBody>
      </p:sp>
    </p:spTree>
    <p:extLst>
      <p:ext uri="{BB962C8B-B14F-4D97-AF65-F5344CB8AC3E}">
        <p14:creationId xmlns="" xmlns:p14="http://schemas.microsoft.com/office/powerpoint/2010/main" val="25743426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b="1" dirty="0" smtClean="0">
                <a:solidFill>
                  <a:schemeClr val="tx1"/>
                </a:solidFill>
              </a:rPr>
              <a:t>How the ATC responded</a:t>
            </a:r>
            <a:endParaRPr lang="en-US" b="1" dirty="0">
              <a:solidFill>
                <a:schemeClr val="tx1"/>
              </a:solidFill>
            </a:endParaRPr>
          </a:p>
        </p:txBody>
      </p:sp>
      <p:sp>
        <p:nvSpPr>
          <p:cNvPr id="3" name="Content Placeholder 2"/>
          <p:cNvSpPr>
            <a:spLocks noGrp="1"/>
          </p:cNvSpPr>
          <p:nvPr>
            <p:ph idx="1"/>
          </p:nvPr>
        </p:nvSpPr>
        <p:spPr>
          <a:xfrm>
            <a:off x="457200" y="1600200"/>
            <a:ext cx="8229600" cy="4525963"/>
          </a:xfrm>
        </p:spPr>
        <p:txBody>
          <a:bodyPr>
            <a:noAutofit/>
          </a:bodyPr>
          <a:lstStyle/>
          <a:p>
            <a:r>
              <a:rPr lang="en-US" sz="2400" dirty="0" smtClean="0"/>
              <a:t>ATC offered several workshops on preservation and conservation( 15 total).</a:t>
            </a:r>
          </a:p>
          <a:p>
            <a:pPr marL="0" indent="0">
              <a:buNone/>
            </a:pPr>
            <a:r>
              <a:rPr lang="en-US" sz="2400" dirty="0"/>
              <a:t> </a:t>
            </a:r>
            <a:r>
              <a:rPr lang="en-US" sz="2400" dirty="0" smtClean="0"/>
              <a:t>          -they were the third highest represented  topic in the ATC Impact Survey at 20% each.</a:t>
            </a:r>
          </a:p>
          <a:p>
            <a:pPr>
              <a:buFont typeface="Arial" pitchFamily="34" charset="0"/>
              <a:buChar char="•"/>
            </a:pPr>
            <a:r>
              <a:rPr lang="en-US" sz="2400" dirty="0" smtClean="0"/>
              <a:t>Arrangement and processing workshops  were the 2</a:t>
            </a:r>
            <a:r>
              <a:rPr lang="en-US" sz="2400" baseline="30000" dirty="0" smtClean="0"/>
              <a:t>nd</a:t>
            </a:r>
            <a:r>
              <a:rPr lang="en-US" sz="2400" dirty="0" smtClean="0"/>
              <a:t> highest represented workshop topics.</a:t>
            </a:r>
          </a:p>
          <a:p>
            <a:pPr>
              <a:buFont typeface="Arial" pitchFamily="34" charset="0"/>
              <a:buChar char="•"/>
            </a:pPr>
            <a:r>
              <a:rPr lang="en-US" sz="2400" dirty="0" smtClean="0"/>
              <a:t>Digitization workshops were offered and suffered low attendance and only represented 14% of workshop respondents .</a:t>
            </a:r>
          </a:p>
          <a:p>
            <a:pPr>
              <a:buFont typeface="Arial" pitchFamily="34" charset="0"/>
              <a:buChar char="•"/>
            </a:pPr>
            <a:r>
              <a:rPr lang="en-US" sz="2400" dirty="0" smtClean="0"/>
              <a:t>The ATC did not offer workshops on copyright, though they were requested.</a:t>
            </a:r>
            <a:endParaRPr lang="en-US" sz="2400" dirty="0"/>
          </a:p>
        </p:txBody>
      </p:sp>
    </p:spTree>
    <p:extLst>
      <p:ext uri="{BB962C8B-B14F-4D97-AF65-F5344CB8AC3E}">
        <p14:creationId xmlns="" xmlns:p14="http://schemas.microsoft.com/office/powerpoint/2010/main" val="24861279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505200"/>
          </a:xfrm>
        </p:spPr>
        <p:txBody>
          <a:bodyPr>
            <a:normAutofit/>
          </a:bodyPr>
          <a:lstStyle/>
          <a:p>
            <a:r>
              <a:rPr lang="en-US" sz="3600" b="1" dirty="0">
                <a:solidFill>
                  <a:schemeClr val="tx1"/>
                </a:solidFill>
              </a:rPr>
              <a:t>To what extent has your confidence in using the knowledge and/or skills presented in the workshop </a:t>
            </a:r>
            <a:r>
              <a:rPr lang="en-US" b="1" dirty="0" smtClean="0">
                <a:solidFill>
                  <a:schemeClr val="tx1"/>
                </a:solidFill>
              </a:rPr>
              <a:t>in the </a:t>
            </a:r>
            <a:r>
              <a:rPr lang="en-US" b="1" dirty="0">
                <a:solidFill>
                  <a:schemeClr val="tx1"/>
                </a:solidFill>
              </a:rPr>
              <a:t>workshop increased as a result of the ATC workshop?</a:t>
            </a:r>
            <a:endParaRPr lang="en-US" sz="3600" b="1"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196758990"/>
              </p:ext>
            </p:extLst>
          </p:nvPr>
        </p:nvGraphicFramePr>
        <p:xfrm>
          <a:off x="457200" y="3200399"/>
          <a:ext cx="8229600" cy="2854960"/>
        </p:xfrm>
        <a:graphic>
          <a:graphicData uri="http://schemas.openxmlformats.org/drawingml/2006/table">
            <a:tbl>
              <a:tblPr firstRow="1" bandRow="1">
                <a:tableStyleId>{69CF1AB2-1976-4502-BF36-3FF5EA218861}</a:tableStyleId>
              </a:tblPr>
              <a:tblGrid>
                <a:gridCol w="2743200"/>
                <a:gridCol w="2743200"/>
                <a:gridCol w="2743200"/>
              </a:tblGrid>
              <a:tr h="289560">
                <a:tc>
                  <a:txBody>
                    <a:bodyPr/>
                    <a:lstStyle/>
                    <a:p>
                      <a:r>
                        <a:rPr lang="en-US" dirty="0" smtClean="0"/>
                        <a:t>Answer</a:t>
                      </a:r>
                      <a:endParaRPr lang="en-US" dirty="0"/>
                    </a:p>
                  </a:txBody>
                  <a:tcPr/>
                </a:tc>
                <a:tc>
                  <a:txBody>
                    <a:bodyPr/>
                    <a:lstStyle/>
                    <a:p>
                      <a:r>
                        <a:rPr lang="en-US" dirty="0" smtClean="0"/>
                        <a:t>Response</a:t>
                      </a:r>
                      <a:endParaRPr lang="en-US" dirty="0"/>
                    </a:p>
                  </a:txBody>
                  <a:tcPr/>
                </a:tc>
                <a:tc>
                  <a:txBody>
                    <a:bodyPr/>
                    <a:lstStyle/>
                    <a:p>
                      <a:r>
                        <a:rPr lang="en-US" dirty="0" smtClean="0"/>
                        <a:t>%</a:t>
                      </a:r>
                      <a:endParaRPr lang="en-US" dirty="0"/>
                    </a:p>
                  </a:txBody>
                  <a:tcPr/>
                </a:tc>
              </a:tr>
              <a:tr h="238760">
                <a:tc>
                  <a:txBody>
                    <a:bodyPr/>
                    <a:lstStyle/>
                    <a:p>
                      <a:r>
                        <a:rPr lang="en-US" dirty="0" smtClean="0"/>
                        <a:t>To a very great extent</a:t>
                      </a:r>
                      <a:endParaRPr lang="en-US" dirty="0"/>
                    </a:p>
                  </a:txBody>
                  <a:tcPr/>
                </a:tc>
                <a:tc>
                  <a:txBody>
                    <a:bodyPr/>
                    <a:lstStyle/>
                    <a:p>
                      <a:r>
                        <a:rPr lang="en-US" dirty="0" smtClean="0"/>
                        <a:t>10</a:t>
                      </a:r>
                      <a:endParaRPr lang="en-US" dirty="0"/>
                    </a:p>
                  </a:txBody>
                  <a:tcPr/>
                </a:tc>
                <a:tc>
                  <a:txBody>
                    <a:bodyPr/>
                    <a:lstStyle/>
                    <a:p>
                      <a:r>
                        <a:rPr lang="en-US" dirty="0" smtClean="0"/>
                        <a:t>10%</a:t>
                      </a:r>
                      <a:endParaRPr lang="en-US" dirty="0"/>
                    </a:p>
                  </a:txBody>
                  <a:tcPr/>
                </a:tc>
              </a:tr>
              <a:tr h="370840">
                <a:tc>
                  <a:txBody>
                    <a:bodyPr/>
                    <a:lstStyle/>
                    <a:p>
                      <a:r>
                        <a:rPr lang="en-US" dirty="0" smtClean="0"/>
                        <a:t>To a great extent</a:t>
                      </a:r>
                      <a:endParaRPr lang="en-US" dirty="0"/>
                    </a:p>
                  </a:txBody>
                  <a:tcPr/>
                </a:tc>
                <a:tc>
                  <a:txBody>
                    <a:bodyPr/>
                    <a:lstStyle/>
                    <a:p>
                      <a:r>
                        <a:rPr lang="en-US" dirty="0" smtClean="0"/>
                        <a:t>39</a:t>
                      </a:r>
                      <a:endParaRPr lang="en-US" dirty="0"/>
                    </a:p>
                  </a:txBody>
                  <a:tcPr/>
                </a:tc>
                <a:tc>
                  <a:txBody>
                    <a:bodyPr/>
                    <a:lstStyle/>
                    <a:p>
                      <a:r>
                        <a:rPr lang="en-US" dirty="0" smtClean="0"/>
                        <a:t>39%</a:t>
                      </a:r>
                      <a:endParaRPr lang="en-US" dirty="0"/>
                    </a:p>
                  </a:txBody>
                  <a:tcPr/>
                </a:tc>
              </a:tr>
              <a:tr h="370840">
                <a:tc>
                  <a:txBody>
                    <a:bodyPr/>
                    <a:lstStyle/>
                    <a:p>
                      <a:r>
                        <a:rPr lang="en-US" dirty="0" smtClean="0"/>
                        <a:t>To a moderate extent</a:t>
                      </a:r>
                      <a:endParaRPr lang="en-US" dirty="0"/>
                    </a:p>
                  </a:txBody>
                  <a:tcPr/>
                </a:tc>
                <a:tc>
                  <a:txBody>
                    <a:bodyPr/>
                    <a:lstStyle/>
                    <a:p>
                      <a:r>
                        <a:rPr lang="en-US" dirty="0" smtClean="0"/>
                        <a:t>31</a:t>
                      </a:r>
                      <a:endParaRPr lang="en-US" dirty="0"/>
                    </a:p>
                  </a:txBody>
                  <a:tcPr/>
                </a:tc>
                <a:tc>
                  <a:txBody>
                    <a:bodyPr/>
                    <a:lstStyle/>
                    <a:p>
                      <a:r>
                        <a:rPr lang="en-US" dirty="0" smtClean="0"/>
                        <a:t>31%</a:t>
                      </a:r>
                      <a:endParaRPr lang="en-US" dirty="0"/>
                    </a:p>
                  </a:txBody>
                  <a:tcPr/>
                </a:tc>
              </a:tr>
              <a:tr h="370840">
                <a:tc>
                  <a:txBody>
                    <a:bodyPr/>
                    <a:lstStyle/>
                    <a:p>
                      <a:r>
                        <a:rPr lang="en-US" dirty="0" smtClean="0"/>
                        <a:t>To</a:t>
                      </a:r>
                      <a:r>
                        <a:rPr lang="en-US" baseline="0" dirty="0" smtClean="0"/>
                        <a:t> a small extent</a:t>
                      </a:r>
                      <a:endParaRPr lang="en-US" dirty="0"/>
                    </a:p>
                  </a:txBody>
                  <a:tcPr/>
                </a:tc>
                <a:tc>
                  <a:txBody>
                    <a:bodyPr/>
                    <a:lstStyle/>
                    <a:p>
                      <a:r>
                        <a:rPr lang="en-US" dirty="0" smtClean="0"/>
                        <a:t>18</a:t>
                      </a:r>
                      <a:endParaRPr lang="en-US" dirty="0"/>
                    </a:p>
                  </a:txBody>
                  <a:tcPr/>
                </a:tc>
                <a:tc>
                  <a:txBody>
                    <a:bodyPr/>
                    <a:lstStyle/>
                    <a:p>
                      <a:r>
                        <a:rPr lang="en-US" dirty="0" smtClean="0"/>
                        <a:t>18%</a:t>
                      </a:r>
                      <a:endParaRPr lang="en-US" dirty="0"/>
                    </a:p>
                  </a:txBody>
                  <a:tcPr/>
                </a:tc>
              </a:tr>
              <a:tr h="370840">
                <a:tc>
                  <a:txBody>
                    <a:bodyPr/>
                    <a:lstStyle/>
                    <a:p>
                      <a:r>
                        <a:rPr lang="en-US" dirty="0" smtClean="0"/>
                        <a:t>Not at all/never/rarely</a:t>
                      </a:r>
                      <a:r>
                        <a:rPr lang="en-US" baseline="0" dirty="0" smtClean="0"/>
                        <a:t> applicable</a:t>
                      </a:r>
                      <a:endParaRPr lang="en-US" dirty="0"/>
                    </a:p>
                  </a:txBody>
                  <a:tcPr/>
                </a:tc>
                <a:tc>
                  <a:txBody>
                    <a:bodyPr/>
                    <a:lstStyle/>
                    <a:p>
                      <a:r>
                        <a:rPr lang="en-US" dirty="0" smtClean="0"/>
                        <a:t>2</a:t>
                      </a:r>
                      <a:endParaRPr lang="en-US" dirty="0"/>
                    </a:p>
                  </a:txBody>
                  <a:tcPr/>
                </a:tc>
                <a:tc>
                  <a:txBody>
                    <a:bodyPr/>
                    <a:lstStyle/>
                    <a:p>
                      <a:r>
                        <a:rPr lang="en-US" dirty="0" smtClean="0"/>
                        <a:t>2%</a:t>
                      </a:r>
                      <a:endParaRPr lang="en-US" dirty="0"/>
                    </a:p>
                  </a:txBody>
                  <a:tcPr/>
                </a:tc>
              </a:tr>
              <a:tr h="370840">
                <a:tc>
                  <a:txBody>
                    <a:bodyPr/>
                    <a:lstStyle/>
                    <a:p>
                      <a:r>
                        <a:rPr lang="en-US" dirty="0" smtClean="0"/>
                        <a:t>Total</a:t>
                      </a:r>
                      <a:endParaRPr lang="en-US" dirty="0"/>
                    </a:p>
                  </a:txBody>
                  <a:tcPr/>
                </a:tc>
                <a:tc>
                  <a:txBody>
                    <a:bodyPr/>
                    <a:lstStyle/>
                    <a:p>
                      <a:r>
                        <a:rPr lang="en-US" dirty="0" smtClean="0"/>
                        <a:t>100</a:t>
                      </a:r>
                      <a:endParaRPr lang="en-US" dirty="0"/>
                    </a:p>
                  </a:txBody>
                  <a:tcPr/>
                </a:tc>
                <a:tc>
                  <a:txBody>
                    <a:bodyPr/>
                    <a:lstStyle/>
                    <a:p>
                      <a:r>
                        <a:rPr lang="en-US" dirty="0" smtClean="0"/>
                        <a:t>100%</a:t>
                      </a:r>
                      <a:endParaRPr lang="en-US" dirty="0"/>
                    </a:p>
                  </a:txBody>
                  <a:tcPr/>
                </a:tc>
              </a:tr>
            </a:tbl>
          </a:graphicData>
        </a:graphic>
      </p:graphicFrame>
    </p:spTree>
    <p:extLst>
      <p:ext uri="{BB962C8B-B14F-4D97-AF65-F5344CB8AC3E}">
        <p14:creationId xmlns="" xmlns:p14="http://schemas.microsoft.com/office/powerpoint/2010/main" val="12895140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tx1"/>
                </a:solidFill>
              </a:rPr>
              <a:t>To what extent have you passed the knowledge and/or skills to others after completing the ATC workshop?</a:t>
            </a: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371215598"/>
              </p:ext>
            </p:extLst>
          </p:nvPr>
        </p:nvGraphicFramePr>
        <p:xfrm>
          <a:off x="457200" y="2438400"/>
          <a:ext cx="8229600" cy="3403600"/>
        </p:xfrm>
        <a:graphic>
          <a:graphicData uri="http://schemas.openxmlformats.org/drawingml/2006/table">
            <a:tbl>
              <a:tblPr firstRow="1" bandRow="1">
                <a:tableStyleId>{69CF1AB2-1976-4502-BF36-3FF5EA218861}</a:tableStyleId>
              </a:tblPr>
              <a:tblGrid>
                <a:gridCol w="2743200"/>
                <a:gridCol w="2743200"/>
                <a:gridCol w="2743200"/>
              </a:tblGrid>
              <a:tr h="137160">
                <a:tc>
                  <a:txBody>
                    <a:bodyPr/>
                    <a:lstStyle/>
                    <a:p>
                      <a:r>
                        <a:rPr lang="en-US" dirty="0" smtClean="0"/>
                        <a:t>Answer</a:t>
                      </a:r>
                      <a:endParaRPr lang="en-US" dirty="0"/>
                    </a:p>
                  </a:txBody>
                  <a:tcPr/>
                </a:tc>
                <a:tc>
                  <a:txBody>
                    <a:bodyPr/>
                    <a:lstStyle/>
                    <a:p>
                      <a:r>
                        <a:rPr lang="en-US" dirty="0" smtClean="0"/>
                        <a:t>Response</a:t>
                      </a:r>
                      <a:endParaRPr lang="en-US" dirty="0"/>
                    </a:p>
                  </a:txBody>
                  <a:tcPr/>
                </a:tc>
                <a:tc>
                  <a:txBody>
                    <a:bodyPr/>
                    <a:lstStyle/>
                    <a:p>
                      <a:r>
                        <a:rPr lang="en-US" dirty="0" smtClean="0"/>
                        <a:t>%</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a very great extent</a:t>
                      </a:r>
                    </a:p>
                    <a:p>
                      <a:endParaRPr lang="en-US" dirty="0"/>
                    </a:p>
                  </a:txBody>
                  <a:tcPr/>
                </a:tc>
                <a:tc>
                  <a:txBody>
                    <a:bodyPr/>
                    <a:lstStyle/>
                    <a:p>
                      <a:r>
                        <a:rPr lang="en-US" dirty="0" smtClean="0"/>
                        <a:t>4</a:t>
                      </a:r>
                      <a:endParaRPr lang="en-US" dirty="0"/>
                    </a:p>
                  </a:txBody>
                  <a:tcPr/>
                </a:tc>
                <a:tc>
                  <a:txBody>
                    <a:bodyPr/>
                    <a:lstStyle/>
                    <a:p>
                      <a:r>
                        <a:rPr lang="en-US" dirty="0" smtClean="0"/>
                        <a:t>4%</a:t>
                      </a:r>
                      <a:endParaRPr lang="en-US" dirty="0"/>
                    </a:p>
                  </a:txBody>
                  <a:tcPr/>
                </a:tc>
              </a:tr>
              <a:tr h="370840">
                <a:tc>
                  <a:txBody>
                    <a:bodyPr/>
                    <a:lstStyle/>
                    <a:p>
                      <a:r>
                        <a:rPr lang="en-US" dirty="0" smtClean="0"/>
                        <a:t>To a great extent</a:t>
                      </a:r>
                      <a:endParaRPr lang="en-US" dirty="0"/>
                    </a:p>
                  </a:txBody>
                  <a:tcPr/>
                </a:tc>
                <a:tc>
                  <a:txBody>
                    <a:bodyPr/>
                    <a:lstStyle/>
                    <a:p>
                      <a:r>
                        <a:rPr lang="en-US" dirty="0" smtClean="0"/>
                        <a:t>12</a:t>
                      </a:r>
                      <a:endParaRPr lang="en-US" dirty="0"/>
                    </a:p>
                  </a:txBody>
                  <a:tcPr/>
                </a:tc>
                <a:tc>
                  <a:txBody>
                    <a:bodyPr/>
                    <a:lstStyle/>
                    <a:p>
                      <a:r>
                        <a:rPr lang="en-US" dirty="0" smtClean="0"/>
                        <a:t>12%</a:t>
                      </a:r>
                      <a:endParaRPr lang="en-US" dirty="0"/>
                    </a:p>
                  </a:txBody>
                  <a:tcPr/>
                </a:tc>
              </a:tr>
              <a:tr h="370840">
                <a:tc>
                  <a:txBody>
                    <a:bodyPr/>
                    <a:lstStyle/>
                    <a:p>
                      <a:r>
                        <a:rPr lang="en-US" dirty="0" smtClean="0"/>
                        <a:t>To a moderate extent</a:t>
                      </a:r>
                      <a:endParaRPr lang="en-US" dirty="0"/>
                    </a:p>
                  </a:txBody>
                  <a:tcPr/>
                </a:tc>
                <a:tc>
                  <a:txBody>
                    <a:bodyPr/>
                    <a:lstStyle/>
                    <a:p>
                      <a:r>
                        <a:rPr lang="en-US" dirty="0" smtClean="0"/>
                        <a:t>31</a:t>
                      </a:r>
                      <a:endParaRPr lang="en-US" dirty="0"/>
                    </a:p>
                  </a:txBody>
                  <a:tcPr/>
                </a:tc>
                <a:tc>
                  <a:txBody>
                    <a:bodyPr/>
                    <a:lstStyle/>
                    <a:p>
                      <a:r>
                        <a:rPr lang="en-US" dirty="0" smtClean="0"/>
                        <a:t>32%</a:t>
                      </a:r>
                      <a:endParaRPr lang="en-US" dirty="0"/>
                    </a:p>
                  </a:txBody>
                  <a:tcPr/>
                </a:tc>
              </a:tr>
              <a:tr h="370840">
                <a:tc>
                  <a:txBody>
                    <a:bodyPr/>
                    <a:lstStyle/>
                    <a:p>
                      <a:r>
                        <a:rPr lang="en-US" dirty="0" smtClean="0"/>
                        <a:t>To a small extent</a:t>
                      </a:r>
                      <a:endParaRPr lang="en-US" dirty="0"/>
                    </a:p>
                  </a:txBody>
                  <a:tcPr/>
                </a:tc>
                <a:tc>
                  <a:txBody>
                    <a:bodyPr/>
                    <a:lstStyle/>
                    <a:p>
                      <a:r>
                        <a:rPr lang="en-US" dirty="0" smtClean="0"/>
                        <a:t>30</a:t>
                      </a:r>
                      <a:endParaRPr lang="en-US" dirty="0"/>
                    </a:p>
                  </a:txBody>
                  <a:tcPr/>
                </a:tc>
                <a:tc>
                  <a:txBody>
                    <a:bodyPr/>
                    <a:lstStyle/>
                    <a:p>
                      <a:r>
                        <a:rPr lang="en-US" dirty="0" smtClean="0"/>
                        <a:t>31%</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at all/never/rarely</a:t>
                      </a:r>
                      <a:r>
                        <a:rPr lang="en-US" baseline="0" dirty="0" smtClean="0"/>
                        <a:t> applicable</a:t>
                      </a:r>
                      <a:endParaRPr lang="en-US" dirty="0" smtClean="0"/>
                    </a:p>
                    <a:p>
                      <a:endParaRPr lang="en-US" dirty="0"/>
                    </a:p>
                  </a:txBody>
                  <a:tcPr/>
                </a:tc>
                <a:tc>
                  <a:txBody>
                    <a:bodyPr/>
                    <a:lstStyle/>
                    <a:p>
                      <a:r>
                        <a:rPr lang="en-US" dirty="0" smtClean="0"/>
                        <a:t>20</a:t>
                      </a:r>
                      <a:endParaRPr lang="en-US" dirty="0"/>
                    </a:p>
                  </a:txBody>
                  <a:tcPr/>
                </a:tc>
                <a:tc>
                  <a:txBody>
                    <a:bodyPr/>
                    <a:lstStyle/>
                    <a:p>
                      <a:r>
                        <a:rPr lang="en-US" dirty="0" smtClean="0"/>
                        <a:t>21%</a:t>
                      </a:r>
                      <a:endParaRPr lang="en-US" dirty="0"/>
                    </a:p>
                  </a:txBody>
                  <a:tcPr/>
                </a:tc>
              </a:tr>
              <a:tr h="370840">
                <a:tc>
                  <a:txBody>
                    <a:bodyPr/>
                    <a:lstStyle/>
                    <a:p>
                      <a:r>
                        <a:rPr lang="en-US" dirty="0" smtClean="0"/>
                        <a:t>Total</a:t>
                      </a:r>
                      <a:endParaRPr lang="en-US" dirty="0"/>
                    </a:p>
                  </a:txBody>
                  <a:tcPr/>
                </a:tc>
                <a:tc>
                  <a:txBody>
                    <a:bodyPr/>
                    <a:lstStyle/>
                    <a:p>
                      <a:r>
                        <a:rPr lang="en-US" dirty="0" smtClean="0"/>
                        <a:t>97%</a:t>
                      </a:r>
                      <a:endParaRPr lang="en-US" dirty="0"/>
                    </a:p>
                  </a:txBody>
                  <a:tcPr/>
                </a:tc>
                <a:tc>
                  <a:txBody>
                    <a:bodyPr/>
                    <a:lstStyle/>
                    <a:p>
                      <a:r>
                        <a:rPr lang="en-US" dirty="0" smtClean="0"/>
                        <a:t>100%</a:t>
                      </a:r>
                      <a:endParaRPr lang="en-US" dirty="0"/>
                    </a:p>
                  </a:txBody>
                  <a:tcPr/>
                </a:tc>
              </a:tr>
            </a:tbl>
          </a:graphicData>
        </a:graphic>
      </p:graphicFrame>
    </p:spTree>
    <p:extLst>
      <p:ext uri="{BB962C8B-B14F-4D97-AF65-F5344CB8AC3E}">
        <p14:creationId xmlns="" xmlns:p14="http://schemas.microsoft.com/office/powerpoint/2010/main" val="33638226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a:solidFill>
                  <a:schemeClr val="tx1"/>
                </a:solidFill>
              </a:rPr>
              <a:t>As a result of this workshop, how much has your overall performance changed?</a:t>
            </a:r>
          </a:p>
        </p:txBody>
      </p:sp>
      <p:pic>
        <p:nvPicPr>
          <p:cNvPr id="2050" name="Picture 2"/>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tretch>
            <a:fillRect/>
          </a:stretch>
        </p:blipFill>
        <p:spPr bwMode="auto">
          <a:xfrm>
            <a:off x="609600" y="2133600"/>
            <a:ext cx="7772400" cy="3886200"/>
          </a:xfrm>
          <a:prstGeom prst="rect">
            <a:avLst/>
          </a:prstGeom>
          <a:ln>
            <a:noFill/>
          </a:ln>
          <a:effectLst/>
        </p:spPr>
      </p:pic>
    </p:spTree>
    <p:extLst>
      <p:ext uri="{BB962C8B-B14F-4D97-AF65-F5344CB8AC3E}">
        <p14:creationId xmlns="" xmlns:p14="http://schemas.microsoft.com/office/powerpoint/2010/main" val="15892301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b="1" dirty="0">
                <a:solidFill>
                  <a:schemeClr val="tx1"/>
                </a:solidFill>
              </a:rPr>
              <a:t>Because of the ATC workshop:</a:t>
            </a:r>
          </a:p>
        </p:txBody>
      </p:sp>
      <p:pic>
        <p:nvPicPr>
          <p:cNvPr id="4" name="Picture 2"/>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2400" y="1828800"/>
            <a:ext cx="8839200" cy="464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81000" y="6172200"/>
            <a:ext cx="8229600" cy="369332"/>
          </a:xfrm>
          <a:prstGeom prst="rect">
            <a:avLst/>
          </a:prstGeom>
          <a:noFill/>
        </p:spPr>
        <p:txBody>
          <a:bodyPr wrap="square" rtlCol="0">
            <a:spAutoFit/>
          </a:bodyPr>
          <a:lstStyle/>
          <a:p>
            <a:r>
              <a:rPr lang="en-US" dirty="0" smtClean="0"/>
              <a:t>*Note: Bars go down in the left-to-right order of the statements</a:t>
            </a:r>
            <a:endParaRPr lang="en-US" dirty="0"/>
          </a:p>
        </p:txBody>
      </p:sp>
    </p:spTree>
    <p:extLst>
      <p:ext uri="{BB962C8B-B14F-4D97-AF65-F5344CB8AC3E}">
        <p14:creationId xmlns="" xmlns:p14="http://schemas.microsoft.com/office/powerpoint/2010/main" val="16017361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b="1" dirty="0">
                <a:solidFill>
                  <a:schemeClr val="tx1"/>
                </a:solidFill>
              </a:rPr>
              <a:t>Because of the ATC workshop:</a:t>
            </a:r>
          </a:p>
        </p:txBody>
      </p:sp>
      <p:sp>
        <p:nvSpPr>
          <p:cNvPr id="5" name="TextBox 4"/>
          <p:cNvSpPr txBox="1"/>
          <p:nvPr/>
        </p:nvSpPr>
        <p:spPr>
          <a:xfrm>
            <a:off x="381000" y="6172200"/>
            <a:ext cx="8229600" cy="369332"/>
          </a:xfrm>
          <a:prstGeom prst="rect">
            <a:avLst/>
          </a:prstGeom>
          <a:noFill/>
        </p:spPr>
        <p:txBody>
          <a:bodyPr wrap="square" rtlCol="0">
            <a:spAutoFit/>
          </a:bodyPr>
          <a:lstStyle/>
          <a:p>
            <a:r>
              <a:rPr lang="en-US" dirty="0" smtClean="0"/>
              <a:t>*Note: Bars go down in the left-to-right order of the statements</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000" y="1600200"/>
            <a:ext cx="8381999" cy="4941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63981" y="6054169"/>
            <a:ext cx="8285163" cy="487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4979343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52600"/>
          </a:xfrm>
        </p:spPr>
        <p:txBody>
          <a:bodyPr>
            <a:normAutofit/>
          </a:bodyPr>
          <a:lstStyle/>
          <a:p>
            <a:r>
              <a:rPr lang="en-US" sz="2800" b="1" dirty="0" smtClean="0"/>
              <a:t>Comparing  ATC Respondents before and after ATC Workshops</a:t>
            </a:r>
            <a:endParaRPr lang="en-US" sz="2800" b="1" dirty="0"/>
          </a:p>
        </p:txBody>
      </p:sp>
      <p:sp>
        <p:nvSpPr>
          <p:cNvPr id="3" name="Content Placeholder 2"/>
          <p:cNvSpPr>
            <a:spLocks noGrp="1"/>
          </p:cNvSpPr>
          <p:nvPr>
            <p:ph idx="1"/>
          </p:nvPr>
        </p:nvSpPr>
        <p:spPr>
          <a:xfrm>
            <a:off x="457200" y="1219200"/>
            <a:ext cx="8229600" cy="5334000"/>
          </a:xfrm>
        </p:spPr>
        <p:txBody>
          <a:bodyPr>
            <a:noAutofit/>
          </a:bodyPr>
          <a:lstStyle/>
          <a:p>
            <a:endParaRPr lang="en-US" sz="2200" dirty="0" smtClean="0"/>
          </a:p>
          <a:p>
            <a:r>
              <a:rPr lang="en-US" sz="2200" dirty="0" smtClean="0"/>
              <a:t>9 out of 20 respondents who reported no archival knowledge </a:t>
            </a:r>
            <a:r>
              <a:rPr lang="en-US" sz="2200" dirty="0"/>
              <a:t>on the ATC workshop topic say that have </a:t>
            </a:r>
            <a:r>
              <a:rPr lang="en-US" sz="2200" dirty="0" smtClean="0"/>
              <a:t>a small extent of knowledge afterwards.</a:t>
            </a:r>
          </a:p>
          <a:p>
            <a:pPr marL="400050" lvl="1" indent="0">
              <a:buNone/>
            </a:pPr>
            <a:r>
              <a:rPr lang="en-US" sz="2200" dirty="0" smtClean="0"/>
              <a:t>    -8 out of 20 expressed that they have not had the opportunity yet to express their new knowledge</a:t>
            </a:r>
          </a:p>
          <a:p>
            <a:r>
              <a:rPr lang="en-US" sz="2200" dirty="0" smtClean="0"/>
              <a:t>19 out of 32 respondents who expressed a small  extent of knowledge now say they have a moderate  extent of knowledge</a:t>
            </a:r>
          </a:p>
          <a:p>
            <a:r>
              <a:rPr lang="en-US" sz="2200" dirty="0" smtClean="0"/>
              <a:t>10 out of 32 who reported a small extent of knowledge on the ATC workshop topic say that have a great or very great extent of knowledge because of the ATC workshop.</a:t>
            </a:r>
          </a:p>
          <a:p>
            <a:r>
              <a:rPr lang="en-US" sz="2200" b="1" dirty="0" smtClean="0"/>
              <a:t>Because  of ATC workshop, we are helping many people but not all advance to new levels of knowledge!</a:t>
            </a:r>
            <a:endParaRPr lang="en-US" sz="2200" b="1" dirty="0"/>
          </a:p>
        </p:txBody>
      </p:sp>
    </p:spTree>
    <p:extLst>
      <p:ext uri="{BB962C8B-B14F-4D97-AF65-F5344CB8AC3E}">
        <p14:creationId xmlns="" xmlns:p14="http://schemas.microsoft.com/office/powerpoint/2010/main" val="32940881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 ATC Workshops are having </a:t>
            </a:r>
            <a:r>
              <a:rPr lang="en-US" b="1" dirty="0" smtClean="0"/>
              <a:t>an </a:t>
            </a:r>
            <a:r>
              <a:rPr lang="en-US" b="1" dirty="0"/>
              <a:t>impact </a:t>
            </a:r>
            <a:r>
              <a:rPr lang="en-US" b="1" dirty="0" smtClean="0"/>
              <a:t>on </a:t>
            </a:r>
            <a:r>
              <a:rPr lang="en-US" b="1" dirty="0"/>
              <a:t>their </a:t>
            </a:r>
            <a:r>
              <a:rPr lang="en-US" b="1" dirty="0" smtClean="0"/>
              <a:t>   participants</a:t>
            </a:r>
            <a:r>
              <a:rPr lang="en-US" b="1" dirty="0"/>
              <a:t>.</a:t>
            </a:r>
          </a:p>
        </p:txBody>
      </p:sp>
      <p:sp>
        <p:nvSpPr>
          <p:cNvPr id="3" name="Content Placeholder 2"/>
          <p:cNvSpPr>
            <a:spLocks noGrp="1"/>
          </p:cNvSpPr>
          <p:nvPr>
            <p:ph idx="1"/>
          </p:nvPr>
        </p:nvSpPr>
        <p:spPr>
          <a:xfrm>
            <a:off x="457200" y="1981200"/>
            <a:ext cx="4953000" cy="4144963"/>
          </a:xfrm>
        </p:spPr>
        <p:txBody>
          <a:bodyPr>
            <a:normAutofit fontScale="25000" lnSpcReduction="20000"/>
          </a:bodyPr>
          <a:lstStyle/>
          <a:p>
            <a:r>
              <a:rPr lang="en-US" sz="9600" dirty="0" smtClean="0"/>
              <a:t>A </a:t>
            </a:r>
            <a:r>
              <a:rPr lang="en-US" sz="9600" dirty="0"/>
              <a:t>majority noted some kind of </a:t>
            </a:r>
            <a:r>
              <a:rPr lang="en-US" sz="9600" dirty="0" smtClean="0"/>
              <a:t>improvement </a:t>
            </a:r>
            <a:r>
              <a:rPr lang="en-US" sz="9600" dirty="0"/>
              <a:t>because </a:t>
            </a:r>
            <a:r>
              <a:rPr lang="en-US" sz="9600" dirty="0" smtClean="0"/>
              <a:t>of the workshops</a:t>
            </a:r>
          </a:p>
          <a:p>
            <a:r>
              <a:rPr lang="en-US" sz="9600" dirty="0" smtClean="0"/>
              <a:t>Confidence has increased among most participants</a:t>
            </a:r>
          </a:p>
          <a:p>
            <a:r>
              <a:rPr lang="en-US" sz="9600" dirty="0" smtClean="0"/>
              <a:t>They are passing the knowledge that they have gained to others to a small  or moderate extent</a:t>
            </a:r>
          </a:p>
          <a:p>
            <a:r>
              <a:rPr lang="en-US" sz="9600" dirty="0" smtClean="0"/>
              <a:t>Participants </a:t>
            </a:r>
            <a:r>
              <a:rPr lang="en-US" sz="9600" dirty="0"/>
              <a:t>are more aware of archival issues and the ATC has created a desire for more learning </a:t>
            </a:r>
          </a:p>
          <a:p>
            <a:endParaRPr lang="en-US" dirty="0" smtClean="0"/>
          </a:p>
          <a:p>
            <a:endParaRPr lang="en-US" dirty="0" smtClean="0"/>
          </a:p>
          <a:p>
            <a:endParaRPr lang="en-US" dirty="0"/>
          </a:p>
          <a:p>
            <a:pPr marL="0" indent="0">
              <a:buNone/>
            </a:pPr>
            <a:r>
              <a:rPr lang="en-US" dirty="0" smtClean="0"/>
              <a:t>      </a:t>
            </a:r>
            <a:endParaRPr lang="en-US" dirty="0"/>
          </a:p>
        </p:txBody>
      </p:sp>
      <p:pic>
        <p:nvPicPr>
          <p:cNvPr id="2050" name="Picture 2" descr="C:\Users\Jimmy\AppData\Local\Microsoft\Windows\Temporary Internet Files\Content.IE5\L8196YM3\MC900318226[1].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943600" y="3276600"/>
            <a:ext cx="3009900" cy="243839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923927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Respondent Comments: </a:t>
            </a:r>
            <a:endParaRPr lang="en-US" dirty="0"/>
          </a:p>
        </p:txBody>
      </p:sp>
      <p:sp>
        <p:nvSpPr>
          <p:cNvPr id="3" name="Content Placeholder 2"/>
          <p:cNvSpPr>
            <a:spLocks noGrp="1"/>
          </p:cNvSpPr>
          <p:nvPr>
            <p:ph idx="1"/>
          </p:nvPr>
        </p:nvSpPr>
        <p:spPr/>
        <p:txBody>
          <a:bodyPr/>
          <a:lstStyle/>
          <a:p>
            <a:r>
              <a:rPr lang="en-US" sz="2800" b="1" dirty="0" smtClean="0"/>
              <a:t>Focused</a:t>
            </a:r>
          </a:p>
          <a:p>
            <a:pPr marL="400050" lvl="1" indent="0">
              <a:buNone/>
            </a:pPr>
            <a:r>
              <a:rPr lang="en-US" sz="2000" i="1" dirty="0" smtClean="0"/>
              <a:t>“more </a:t>
            </a:r>
            <a:r>
              <a:rPr lang="en-US" sz="2000" i="1" dirty="0"/>
              <a:t>focused and do-able. Certainly the encouragement and enthusiasm of the presenters made my work/project more approachable...less daunting</a:t>
            </a:r>
            <a:r>
              <a:rPr lang="en-US" sz="2000" i="1" dirty="0" smtClean="0"/>
              <a:t>.”</a:t>
            </a:r>
          </a:p>
          <a:p>
            <a:pPr>
              <a:buFont typeface="Arial" pitchFamily="34" charset="0"/>
              <a:buChar char="•"/>
            </a:pPr>
            <a:r>
              <a:rPr lang="en-US" sz="2800" b="1" dirty="0" smtClean="0"/>
              <a:t>Awareness</a:t>
            </a:r>
          </a:p>
          <a:p>
            <a:pPr marL="400050" lvl="1" indent="0">
              <a:buNone/>
            </a:pPr>
            <a:r>
              <a:rPr lang="en-US" dirty="0" smtClean="0"/>
              <a:t>      </a:t>
            </a:r>
            <a:r>
              <a:rPr lang="en-US" sz="2000" i="1" dirty="0" smtClean="0"/>
              <a:t>“made </a:t>
            </a:r>
            <a:r>
              <a:rPr lang="en-US" sz="2000" i="1" dirty="0"/>
              <a:t>me more aware of problem areas in our environment. Some situations have been resolved completely, others are much better today than before the training</a:t>
            </a:r>
            <a:r>
              <a:rPr lang="en-US" sz="2000" i="1" dirty="0" smtClean="0"/>
              <a:t>.” </a:t>
            </a:r>
          </a:p>
          <a:p>
            <a:pPr marL="0" indent="0">
              <a:buNone/>
            </a:pPr>
            <a:endParaRPr lang="en-US" dirty="0"/>
          </a:p>
        </p:txBody>
      </p:sp>
    </p:spTree>
    <p:extLst>
      <p:ext uri="{BB962C8B-B14F-4D97-AF65-F5344CB8AC3E}">
        <p14:creationId xmlns="" xmlns:p14="http://schemas.microsoft.com/office/powerpoint/2010/main" val="7970874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Respondents Comments: Additional Comments </a:t>
            </a:r>
            <a:endParaRPr lang="en-US" dirty="0"/>
          </a:p>
        </p:txBody>
      </p:sp>
      <p:sp>
        <p:nvSpPr>
          <p:cNvPr id="3" name="Content Placeholder 2"/>
          <p:cNvSpPr>
            <a:spLocks noGrp="1"/>
          </p:cNvSpPr>
          <p:nvPr>
            <p:ph idx="1"/>
          </p:nvPr>
        </p:nvSpPr>
        <p:spPr/>
        <p:txBody>
          <a:bodyPr>
            <a:normAutofit lnSpcReduction="10000"/>
          </a:bodyPr>
          <a:lstStyle/>
          <a:p>
            <a:r>
              <a:rPr lang="en-US" sz="2800" b="1" dirty="0" smtClean="0"/>
              <a:t>More work</a:t>
            </a:r>
          </a:p>
          <a:p>
            <a:pPr marL="400050" lvl="1" indent="0">
              <a:buNone/>
            </a:pPr>
            <a:r>
              <a:rPr lang="en-US" sz="2000" i="1" dirty="0" smtClean="0"/>
              <a:t>      “Harder </a:t>
            </a:r>
            <a:r>
              <a:rPr lang="en-US" sz="2000" i="1" dirty="0"/>
              <a:t>because I now know what needs to be done...no more ignorance is bliss</a:t>
            </a:r>
            <a:r>
              <a:rPr lang="en-US" sz="2000" i="1" dirty="0" smtClean="0"/>
              <a:t>.”</a:t>
            </a:r>
          </a:p>
          <a:p>
            <a:r>
              <a:rPr lang="en-US" sz="2800" b="1" dirty="0" smtClean="0"/>
              <a:t>Refresher</a:t>
            </a:r>
          </a:p>
          <a:p>
            <a:pPr marL="400050" lvl="1" indent="0">
              <a:buNone/>
            </a:pPr>
            <a:r>
              <a:rPr lang="en-US" i="1" dirty="0" smtClean="0"/>
              <a:t>      </a:t>
            </a:r>
            <a:r>
              <a:rPr lang="en-US" sz="2000" i="1" dirty="0" smtClean="0"/>
              <a:t>“No</a:t>
            </a:r>
            <a:r>
              <a:rPr lang="en-US" sz="2000" i="1" dirty="0"/>
              <a:t>. Because I had already been given the information by my supervisor</a:t>
            </a:r>
            <a:r>
              <a:rPr lang="en-US" sz="2000" i="1" dirty="0" smtClean="0"/>
              <a:t>.”</a:t>
            </a:r>
          </a:p>
          <a:p>
            <a:pPr marL="400050" lvl="1" indent="0">
              <a:buNone/>
            </a:pPr>
            <a:r>
              <a:rPr lang="en-US" sz="2000" i="1" dirty="0" smtClean="0"/>
              <a:t>    “Refresher </a:t>
            </a:r>
            <a:r>
              <a:rPr lang="en-US" sz="2000" i="1" dirty="0"/>
              <a:t>course - re-enforced knowledge and </a:t>
            </a:r>
            <a:r>
              <a:rPr lang="en-US" sz="2000" i="1" dirty="0" smtClean="0"/>
              <a:t>procedure.”</a:t>
            </a:r>
          </a:p>
          <a:p>
            <a:r>
              <a:rPr lang="en-US" sz="2800" b="1" dirty="0" smtClean="0"/>
              <a:t>Instructors</a:t>
            </a:r>
          </a:p>
          <a:p>
            <a:pPr marL="400050" lvl="1" indent="0">
              <a:buNone/>
            </a:pPr>
            <a:r>
              <a:rPr lang="en-US" i="1" dirty="0" smtClean="0"/>
              <a:t>      </a:t>
            </a:r>
            <a:r>
              <a:rPr lang="en-US" sz="2000" i="1" dirty="0" smtClean="0"/>
              <a:t>“ I </a:t>
            </a:r>
            <a:r>
              <a:rPr lang="en-US" sz="2000" i="1" dirty="0"/>
              <a:t>found the instructors to be very knowledgeable and friendly, if somewhat </a:t>
            </a:r>
            <a:r>
              <a:rPr lang="en-US" sz="2000" i="1" dirty="0" smtClean="0"/>
              <a:t> disorganized.“</a:t>
            </a:r>
            <a:endParaRPr lang="en-US" sz="2000" i="1" dirty="0"/>
          </a:p>
          <a:p>
            <a:endParaRPr lang="en-US" dirty="0"/>
          </a:p>
        </p:txBody>
      </p:sp>
    </p:spTree>
    <p:extLst>
      <p:ext uri="{BB962C8B-B14F-4D97-AF65-F5344CB8AC3E}">
        <p14:creationId xmlns="" xmlns:p14="http://schemas.microsoft.com/office/powerpoint/2010/main" val="29026143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14400"/>
          </a:xfrm>
        </p:spPr>
        <p:txBody>
          <a:bodyPr/>
          <a:lstStyle/>
          <a:p>
            <a:r>
              <a:rPr lang="en-US" b="1" dirty="0" smtClean="0"/>
              <a:t>ATC Workshops Evaluation</a:t>
            </a:r>
            <a:endParaRPr lang="en-US" b="1" dirty="0"/>
          </a:p>
        </p:txBody>
      </p:sp>
      <p:sp>
        <p:nvSpPr>
          <p:cNvPr id="3" name="Content Placeholder 2"/>
          <p:cNvSpPr>
            <a:spLocks noGrp="1"/>
          </p:cNvSpPr>
          <p:nvPr>
            <p:ph idx="1"/>
          </p:nvPr>
        </p:nvSpPr>
        <p:spPr>
          <a:xfrm>
            <a:off x="457200" y="1676400"/>
            <a:ext cx="8229600" cy="4953000"/>
          </a:xfrm>
        </p:spPr>
        <p:txBody>
          <a:bodyPr>
            <a:normAutofit/>
          </a:bodyPr>
          <a:lstStyle/>
          <a:p>
            <a:r>
              <a:rPr lang="en-US" sz="2400" dirty="0" smtClean="0"/>
              <a:t>The ATC provided over 40  different workshops in the last three years.</a:t>
            </a:r>
          </a:p>
          <a:p>
            <a:r>
              <a:rPr lang="en-US" sz="2400" dirty="0" smtClean="0"/>
              <a:t>Workshop success depended on reaching new and interested people in their area, but people traveled distances as long as the workshop met a need.</a:t>
            </a:r>
          </a:p>
          <a:p>
            <a:r>
              <a:rPr lang="en-US" sz="2400" dirty="0" smtClean="0"/>
              <a:t> Workshops that were more hands on and dealt with physical material such as arranging and preserving paper documents and photographs were appreciated.</a:t>
            </a:r>
          </a:p>
          <a:p>
            <a:r>
              <a:rPr lang="en-US" sz="2400" dirty="0" smtClean="0"/>
              <a:t>ATC workshops focused on topics that  trainers felt they had expertise to provide, while missing a variety of topics because of a lack of confidence.</a:t>
            </a:r>
          </a:p>
          <a:p>
            <a:endParaRPr lang="en-US" dirty="0"/>
          </a:p>
        </p:txBody>
      </p:sp>
    </p:spTree>
    <p:extLst>
      <p:ext uri="{BB962C8B-B14F-4D97-AF65-F5344CB8AC3E}">
        <p14:creationId xmlns="" xmlns:p14="http://schemas.microsoft.com/office/powerpoint/2010/main" val="15453786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905000"/>
            <a:ext cx="8229600" cy="3505200"/>
          </a:xfrm>
        </p:spPr>
        <p:txBody>
          <a:bodyPr>
            <a:normAutofit/>
          </a:bodyPr>
          <a:lstStyle/>
          <a:p>
            <a:r>
              <a:rPr lang="en-US" dirty="0" smtClean="0"/>
              <a:t>“Before </a:t>
            </a:r>
            <a:r>
              <a:rPr lang="en-US" dirty="0"/>
              <a:t>I refuse to take your questions, I have an opening statement. </a:t>
            </a:r>
            <a:r>
              <a:rPr lang="en-US" dirty="0" smtClean="0"/>
              <a:t>“</a:t>
            </a:r>
            <a:r>
              <a:rPr lang="en-US" dirty="0"/>
              <a:t/>
            </a:r>
            <a:br>
              <a:rPr lang="en-US" dirty="0"/>
            </a:br>
            <a:r>
              <a:rPr lang="en-US" dirty="0" smtClean="0"/>
              <a:t>                              -Ronald Reagan</a:t>
            </a:r>
            <a:r>
              <a:rPr lang="en-US" dirty="0"/>
              <a:t/>
            </a:r>
            <a:br>
              <a:rPr lang="en-US" dirty="0"/>
            </a:br>
            <a:r>
              <a:rPr lang="en-US" dirty="0"/>
              <a:t/>
            </a:r>
            <a:br>
              <a:rPr lang="en-US" dirty="0"/>
            </a:br>
            <a:endParaRPr lang="en-US" dirty="0"/>
          </a:p>
        </p:txBody>
      </p:sp>
    </p:spTree>
    <p:extLst>
      <p:ext uri="{BB962C8B-B14F-4D97-AF65-F5344CB8AC3E}">
        <p14:creationId xmlns="" xmlns:p14="http://schemas.microsoft.com/office/powerpoint/2010/main" val="100359537"/>
      </p:ext>
    </p:extLst>
  </p:cSld>
  <p:clrMapOvr>
    <a:masterClrMapping/>
  </p:clrMapOvr>
  <p:timing>
    <p:tnLst>
      <p:par>
        <p:cTn id="1" dur="indefinite" restart="never" nodeType="tmRoot"/>
      </p:par>
    </p:tnLst>
  </p:timing>
</p:sld>
</file>

<file path=ppt/theme/theme1.xml><?xml version="1.0" encoding="utf-8"?>
<a:theme xmlns:a="http://schemas.openxmlformats.org/drawingml/2006/main" name="Macro">
  <a:themeElements>
    <a:clrScheme name="Macro">
      <a:dk1>
        <a:sysClr val="windowText" lastClr="000000"/>
      </a:dk1>
      <a:lt1>
        <a:sysClr val="window" lastClr="FFFFFF"/>
      </a:lt1>
      <a:dk2>
        <a:srgbClr val="3F3F4D"/>
      </a:dk2>
      <a:lt2>
        <a:srgbClr val="DDDDDD"/>
      </a:lt2>
      <a:accent1>
        <a:srgbClr val="A51009"/>
      </a:accent1>
      <a:accent2>
        <a:srgbClr val="DE7014"/>
      </a:accent2>
      <a:accent3>
        <a:srgbClr val="704836"/>
      </a:accent3>
      <a:accent4>
        <a:srgbClr val="F2B431"/>
      </a:accent4>
      <a:accent5>
        <a:srgbClr val="7F221D"/>
      </a:accent5>
      <a:accent6>
        <a:srgbClr val="CDAC77"/>
      </a:accent6>
      <a:hlink>
        <a:srgbClr val="F5B123"/>
      </a:hlink>
      <a:folHlink>
        <a:srgbClr val="E19B0B"/>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17964</TotalTime>
  <Words>1743</Words>
  <Application>Microsoft Office PowerPoint</Application>
  <PresentationFormat>On-screen Show (4:3)</PresentationFormat>
  <Paragraphs>417</Paragraphs>
  <Slides>26</Slides>
  <Notes>22</Notes>
  <HiddenSlides>1</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Macro</vt:lpstr>
      <vt:lpstr>Archival Training Collaborative Impact Survey</vt:lpstr>
      <vt:lpstr>Impact Survey Highlights!</vt:lpstr>
      <vt:lpstr>ATC Impact Survey: In which state did you participate in a workshop?</vt:lpstr>
      <vt:lpstr>ATC Impact Survey: Gender Demographics</vt:lpstr>
      <vt:lpstr> ATC Impact Survey: What is your age range?</vt:lpstr>
      <vt:lpstr>ATC Impact Survey: What is your status in your institution?</vt:lpstr>
      <vt:lpstr>ATC Impact Survey: Status in a institution compared to the age of the respondents</vt:lpstr>
      <vt:lpstr>ATC Impact Survey: Which of the following best categorizes your institution? </vt:lpstr>
      <vt:lpstr> ATC Impact Survey: How long did you travel to attend the workshop?</vt:lpstr>
      <vt:lpstr>ATC Impact Survey: How much financial support for training did you receive from your institution?</vt:lpstr>
      <vt:lpstr>Repository Survey: How did people receive their training?</vt:lpstr>
      <vt:lpstr>ATC Impact Survey: How have you acquired most of your archival training?</vt:lpstr>
      <vt:lpstr>What Type of Workshops were Wanted by Managers</vt:lpstr>
      <vt:lpstr>What Type of Workshops were Wanted by Staff and Volunteers</vt:lpstr>
      <vt:lpstr>How the ATC responded</vt:lpstr>
      <vt:lpstr>To what extent has your confidence in using the knowledge and/or skills presented in the workshop in the workshop increased as a result of the ATC workshop?</vt:lpstr>
      <vt:lpstr>To what extent have you passed the knowledge and/or skills to others after completing the ATC workshop?</vt:lpstr>
      <vt:lpstr>As a result of this workshop, how much has your overall performance changed?</vt:lpstr>
      <vt:lpstr>Because of the ATC workshop:</vt:lpstr>
      <vt:lpstr>Because of the ATC workshop:</vt:lpstr>
      <vt:lpstr>Comparing  ATC Respondents before and after ATC Workshops</vt:lpstr>
      <vt:lpstr> ATC Workshops are having an impact on their    participants.</vt:lpstr>
      <vt:lpstr>Respondent Comments: </vt:lpstr>
      <vt:lpstr>Respondents Comments: Additional Comments </vt:lpstr>
      <vt:lpstr>ATC Workshops Evaluation</vt:lpstr>
      <vt:lpstr>“Before I refuse to take your questions, I have an opening statement. “                               -Ronald Reagan  </vt:lpstr>
    </vt:vector>
  </TitlesOfParts>
  <Company>LSU SLIS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Archival Training Collaborative Impact Survey</dc:title>
  <dc:creator>James D Williamson</dc:creator>
  <cp:lastModifiedBy>boundj</cp:lastModifiedBy>
  <cp:revision>107</cp:revision>
  <dcterms:created xsi:type="dcterms:W3CDTF">2011-11-28T20:49:51Z</dcterms:created>
  <dcterms:modified xsi:type="dcterms:W3CDTF">2012-05-04T01:26:36Z</dcterms:modified>
</cp:coreProperties>
</file>