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5" r:id="rId1"/>
  </p:sldMasterIdLst>
  <p:notesMasterIdLst>
    <p:notesMasterId r:id="rId22"/>
  </p:notesMasterIdLst>
  <p:sldIdLst>
    <p:sldId id="256" r:id="rId2"/>
    <p:sldId id="257" r:id="rId3"/>
    <p:sldId id="272" r:id="rId4"/>
    <p:sldId id="274" r:id="rId5"/>
    <p:sldId id="275" r:id="rId6"/>
    <p:sldId id="273" r:id="rId7"/>
    <p:sldId id="258" r:id="rId8"/>
    <p:sldId id="259" r:id="rId9"/>
    <p:sldId id="260" r:id="rId10"/>
    <p:sldId id="271" r:id="rId11"/>
    <p:sldId id="262" r:id="rId12"/>
    <p:sldId id="264" r:id="rId13"/>
    <p:sldId id="263" r:id="rId14"/>
    <p:sldId id="266" r:id="rId15"/>
    <p:sldId id="276" r:id="rId16"/>
    <p:sldId id="265" r:id="rId17"/>
    <p:sldId id="267" r:id="rId18"/>
    <p:sldId id="268" r:id="rId19"/>
    <p:sldId id="269" r:id="rId20"/>
    <p:sldId id="270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662300-73EF-BB2D-B774-C54755166292}" v="51" dt="2020-04-16T18:40:37.675"/>
    <p1510:client id="{B95C8BCA-7A8F-BD43-B018-EFC598FB808C}" v="87" dt="2020-04-13T21:58:22.7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90"/>
  </p:normalViewPr>
  <p:slideViewPr>
    <p:cSldViewPr snapToGrid="0" snapToObjects="1">
      <p:cViewPr varScale="1">
        <p:scale>
          <a:sx n="76" d="100"/>
          <a:sy n="76" d="100"/>
        </p:scale>
        <p:origin x="216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A9D61B-BFC0-1C43-A0CE-1B1628DCA15F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6459ED-A3DC-2043-9EA3-12DFE014A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307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459ED-A3DC-2043-9EA3-12DFE014A9D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99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1/8 rule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459ED-A3DC-2043-9EA3-12DFE014A9D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59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459ED-A3DC-2043-9EA3-12DFE014A9D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59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6459ED-A3DC-2043-9EA3-12DFE014A9D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3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210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4/16/2020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40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4/16/2020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25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4/16/2020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355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21767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4/16/2020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4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4/16/2020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886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884F1-FFEA-405F-9602-3DCA865EDA4E}" type="datetime1">
              <a:rPr lang="en-US" smtClean="0"/>
              <a:t>4/16/2020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2908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tx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7E18DB4A-8810-4A10-AD5C-D5E2C667F5B3}" type="datetime1">
              <a:rPr lang="en-US" smtClean="0"/>
              <a:t>4/16/2020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3562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239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490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4616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0491D-19A8-1049-AD60-267271737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998133"/>
            <a:ext cx="8991600" cy="2034531"/>
          </a:xfrm>
        </p:spPr>
        <p:txBody>
          <a:bodyPr>
            <a:normAutofit/>
          </a:bodyPr>
          <a:lstStyle/>
          <a:p>
            <a:r>
              <a:rPr lang="en-US" dirty="0"/>
              <a:t>The 1/8 Rule in Mississippi: Using Difficult Civil Rights Topics in Class Instruction 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A41BC0-C09D-1944-B9ED-2A48F57A48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3" y="4352543"/>
            <a:ext cx="7278539" cy="2034531"/>
          </a:xfrm>
        </p:spPr>
        <p:txBody>
          <a:bodyPr>
            <a:normAutofit/>
          </a:bodyPr>
          <a:lstStyle/>
          <a:p>
            <a:r>
              <a:rPr lang="en-US" sz="2400" dirty="0"/>
              <a:t>Jennifer Brannock</a:t>
            </a:r>
          </a:p>
          <a:p>
            <a:r>
              <a:rPr lang="en-US" sz="2400" dirty="0"/>
              <a:t>Curator of Rare Books &amp; Mississippiana</a:t>
            </a:r>
          </a:p>
          <a:p>
            <a:r>
              <a:rPr lang="en-US" sz="2400" dirty="0"/>
              <a:t>The University of Southern Mississippi</a:t>
            </a:r>
          </a:p>
        </p:txBody>
      </p:sp>
    </p:spTree>
    <p:extLst>
      <p:ext uri="{BB962C8B-B14F-4D97-AF65-F5344CB8AC3E}">
        <p14:creationId xmlns:p14="http://schemas.microsoft.com/office/powerpoint/2010/main" val="2626676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4F50E0-E295-A842-9C73-599DD2EC2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/>
              <a:t>Civil rights collections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54E04F1-77FB-E241-BC42-1E6C046008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3674" y="1780656"/>
            <a:ext cx="6850801" cy="454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8118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5648C0-1D91-C94D-AAC9-0F008D8686A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640" y="0"/>
            <a:ext cx="103327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223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96AD789-C35C-C242-93C0-F40624DDAC4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640" y="0"/>
            <a:ext cx="103327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524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C2FE44-6DB4-4F42-89DE-E936A95500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621" y="152400"/>
            <a:ext cx="10452757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792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text&#10;&#10;Description automatically generated">
            <a:extLst>
              <a:ext uri="{FF2B5EF4-FFF2-40B4-BE49-F238E27FC236}">
                <a16:creationId xmlns:a16="http://schemas.microsoft.com/office/drawing/2014/main" id="{DBD7295D-C758-3449-A0A8-AF9099BD7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89" y="0"/>
            <a:ext cx="101342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922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B2E69F-420E-FF43-915B-218E0E85A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/>
              <a:t>Active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698E4-0C4F-3B4E-BC09-A179F4700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solidFill>
                  <a:srgbClr val="404040"/>
                </a:solidFill>
              </a:rPr>
              <a:t>Teaching Undergraduates with Archives Conference, University of Michigan (2018)</a:t>
            </a:r>
          </a:p>
          <a:p>
            <a:r>
              <a:rPr lang="en-US" sz="2400" dirty="0">
                <a:solidFill>
                  <a:srgbClr val="404040"/>
                </a:solidFill>
              </a:rPr>
              <a:t>Librarians Active Learning Institute, Dartmouth College (2019)</a:t>
            </a:r>
          </a:p>
        </p:txBody>
      </p:sp>
    </p:spTree>
    <p:extLst>
      <p:ext uri="{BB962C8B-B14F-4D97-AF65-F5344CB8AC3E}">
        <p14:creationId xmlns:p14="http://schemas.microsoft.com/office/powerpoint/2010/main" val="27794562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sitting at a table in a room&#10;&#10;Description automatically generated">
            <a:extLst>
              <a:ext uri="{FF2B5EF4-FFF2-40B4-BE49-F238E27FC236}">
                <a16:creationId xmlns:a16="http://schemas.microsoft.com/office/drawing/2014/main" id="{9DBBA64E-2C62-9A40-946E-46E339A6EE4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chemeClr val="accent2"/>
          </a:solidFill>
        </p:spPr>
      </p:pic>
    </p:spTree>
    <p:extLst>
      <p:ext uri="{BB962C8B-B14F-4D97-AF65-F5344CB8AC3E}">
        <p14:creationId xmlns:p14="http://schemas.microsoft.com/office/powerpoint/2010/main" val="1453863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8B97CD7-EC18-634B-B280-A7F2C67FDDF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2138" y="-40184"/>
            <a:ext cx="5588528" cy="6898184"/>
          </a:xfrm>
          <a:prstGeom prst="rect">
            <a:avLst/>
          </a:prstGeom>
          <a:solidFill>
            <a:schemeClr val="accent2"/>
          </a:solidFill>
        </p:spPr>
      </p:pic>
    </p:spTree>
    <p:extLst>
      <p:ext uri="{BB962C8B-B14F-4D97-AF65-F5344CB8AC3E}">
        <p14:creationId xmlns:p14="http://schemas.microsoft.com/office/powerpoint/2010/main" val="42264155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183CE304-6FA8-A04E-A50C-EC13210065C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8240" y="0"/>
            <a:ext cx="7895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133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67FC31-4586-AB49-A865-00F1A0DB5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/>
              <a:t>Speed dating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4BFC1-0BA8-1B46-92A6-5EC25C8AD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404040"/>
                </a:solidFill>
              </a:rPr>
              <a:t>4-6 stations</a:t>
            </a:r>
          </a:p>
          <a:p>
            <a:r>
              <a:rPr lang="en-US" sz="2800" dirty="0">
                <a:solidFill>
                  <a:srgbClr val="404040"/>
                </a:solidFill>
              </a:rPr>
              <a:t>1 item at each table</a:t>
            </a:r>
          </a:p>
          <a:p>
            <a:r>
              <a:rPr lang="en-US" sz="2800" dirty="0">
                <a:solidFill>
                  <a:srgbClr val="404040"/>
                </a:solidFill>
              </a:rPr>
              <a:t>Questions to analyze the item</a:t>
            </a:r>
          </a:p>
          <a:p>
            <a:r>
              <a:rPr lang="en-US" sz="2800" dirty="0">
                <a:solidFill>
                  <a:srgbClr val="404040"/>
                </a:solidFill>
              </a:rPr>
              <a:t>Rotate from table to table</a:t>
            </a:r>
            <a:endParaRPr lang="en-US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9350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74FF6E5-BB2B-FE48-9E4C-3D2A7AA01F1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295400" y="0"/>
            <a:ext cx="9601200" cy="6933351"/>
          </a:xfrm>
          <a:solidFill>
            <a:schemeClr val="accent2"/>
          </a:solidFill>
        </p:spPr>
      </p:pic>
    </p:spTree>
    <p:extLst>
      <p:ext uri="{BB962C8B-B14F-4D97-AF65-F5344CB8AC3E}">
        <p14:creationId xmlns:p14="http://schemas.microsoft.com/office/powerpoint/2010/main" val="3575173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42C9CF-DDED-2C40-80E6-339242577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/>
              <a:t>Narrative building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49E6C-1DEC-704A-B0DA-140BC67BC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404040"/>
                </a:solidFill>
              </a:rPr>
              <a:t>4-6 stations</a:t>
            </a:r>
          </a:p>
          <a:p>
            <a:r>
              <a:rPr lang="en-US" sz="2400" dirty="0">
                <a:solidFill>
                  <a:srgbClr val="404040"/>
                </a:solidFill>
              </a:rPr>
              <a:t>1 or more documents at each table that represent one part of the story</a:t>
            </a:r>
          </a:p>
          <a:p>
            <a:r>
              <a:rPr lang="en-US" sz="2400" dirty="0">
                <a:solidFill>
                  <a:srgbClr val="404040"/>
                </a:solidFill>
              </a:rPr>
              <a:t>Students report out at the end.</a:t>
            </a:r>
          </a:p>
          <a:p>
            <a:endParaRPr lang="en-US" dirty="0">
              <a:solidFill>
                <a:srgbClr val="404040"/>
              </a:solidFill>
            </a:endParaRPr>
          </a:p>
          <a:p>
            <a:endParaRPr lang="en-US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7602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E6B893-44CF-7642-81A2-455F5D23B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/>
              <a:t>Table 1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E67D05AD-DA44-1C41-BAFE-E0653CBF76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9128" y="2661276"/>
            <a:ext cx="11273744" cy="253613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3DD214-5E7E-DA4B-9425-B946011A5B38}"/>
              </a:ext>
            </a:extLst>
          </p:cNvPr>
          <p:cNvSpPr txBox="1"/>
          <p:nvPr/>
        </p:nvSpPr>
        <p:spPr>
          <a:xfrm>
            <a:off x="3081867" y="5797296"/>
            <a:ext cx="78604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The Revised Code of the Laws of Mississippi</a:t>
            </a:r>
            <a:r>
              <a:rPr lang="en-US" sz="2000" b="1" dirty="0"/>
              <a:t> (1824)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1750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69B5810-813B-2F4B-968D-6BCC1BF2341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660400" y="2015067"/>
            <a:ext cx="10982649" cy="2191279"/>
          </a:xfrm>
          <a:solidFill>
            <a:schemeClr val="accent2"/>
          </a:solidFill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EE2ACAF-E2CB-6041-88C2-EF276965CA78}"/>
              </a:ext>
            </a:extLst>
          </p:cNvPr>
          <p:cNvSpPr txBox="1"/>
          <p:nvPr/>
        </p:nvSpPr>
        <p:spPr>
          <a:xfrm>
            <a:off x="3318933" y="4859867"/>
            <a:ext cx="731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The Annotated Mississippi Code, Supplement of 1921</a:t>
            </a:r>
            <a:endParaRPr lang="en-US" sz="2000" b="1" dirty="0"/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2423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7D7C70-7B4E-2247-BAEA-A5F7795AD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/>
              <a:t>Table 2</a:t>
            </a:r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4C0D5A8C-2723-2A42-8B71-5134ED20E4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8398" y="2046837"/>
            <a:ext cx="3759200" cy="4640408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9" name="Picture 8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DA78284F-8E4A-3B4A-AE68-18E6ECEF295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1230" y="1843590"/>
            <a:ext cx="5810427" cy="504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2791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E1EE6F-BB94-F241-89C0-3F4D806DA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/>
              <a:t>Table 3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B2D94CA-819B-3744-9A2C-00EB2D9E49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1326" y="1869014"/>
            <a:ext cx="2566273" cy="36920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08F8D5-A5A7-6A4F-9BAD-49063B28BF07}"/>
              </a:ext>
            </a:extLst>
          </p:cNvPr>
          <p:cNvSpPr txBox="1"/>
          <p:nvPr/>
        </p:nvSpPr>
        <p:spPr>
          <a:xfrm>
            <a:off x="4690534" y="6021250"/>
            <a:ext cx="5845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Newt Knight Family Tree</a:t>
            </a:r>
          </a:p>
        </p:txBody>
      </p:sp>
    </p:spTree>
    <p:extLst>
      <p:ext uri="{BB962C8B-B14F-4D97-AF65-F5344CB8AC3E}">
        <p14:creationId xmlns:p14="http://schemas.microsoft.com/office/powerpoint/2010/main" val="3592369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F03071-262F-6345-83B0-7D756F1D6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/>
              <a:t>Table 4</a:t>
            </a:r>
          </a:p>
        </p:txBody>
      </p:sp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C11D6592-6CC1-C24E-B119-D049F15D5A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5984" y="1843590"/>
            <a:ext cx="3533408" cy="4361688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3CAAC3-3CD9-1B46-B730-BC457A777C1A}"/>
              </a:ext>
            </a:extLst>
          </p:cNvPr>
          <p:cNvSpPr txBox="1"/>
          <p:nvPr/>
        </p:nvSpPr>
        <p:spPr>
          <a:xfrm>
            <a:off x="6933452" y="2967335"/>
            <a:ext cx="3826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Memo from the Mississippi State Sovereignty Commission to Governor Paul B. Johnson Jr. </a:t>
            </a:r>
          </a:p>
        </p:txBody>
      </p:sp>
    </p:spTree>
    <p:extLst>
      <p:ext uri="{BB962C8B-B14F-4D97-AF65-F5344CB8AC3E}">
        <p14:creationId xmlns:p14="http://schemas.microsoft.com/office/powerpoint/2010/main" val="21497561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99C051-4FF2-014B-B8DF-C2DA41CC0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/>
              <a:t>Response from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23AFF-B307-8F41-8C77-A2C918A1D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pPr fontAlgn="base"/>
            <a:r>
              <a:rPr lang="en-US" sz="3200" dirty="0"/>
              <a:t>“I liked the document activity” </a:t>
            </a:r>
          </a:p>
          <a:p>
            <a:pPr fontAlgn="base"/>
            <a:r>
              <a:rPr lang="en-US" sz="3200" dirty="0"/>
              <a:t>“</a:t>
            </a:r>
            <a:r>
              <a:rPr lang="en-US" sz="3200" u="sng" dirty="0"/>
              <a:t>Loved</a:t>
            </a:r>
            <a:r>
              <a:rPr lang="en-US" sz="3200" dirty="0"/>
              <a:t> the activity.” </a:t>
            </a:r>
          </a:p>
          <a:p>
            <a:endParaRPr lang="en-US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5447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8EA9D0-D979-164D-9BFF-4CC1E26AE1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6867" y="1221958"/>
            <a:ext cx="7298266" cy="49324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474C87-11DF-EE42-A559-000D3A07CAE1}"/>
              </a:ext>
            </a:extLst>
          </p:cNvPr>
          <p:cNvSpPr txBox="1"/>
          <p:nvPr/>
        </p:nvSpPr>
        <p:spPr>
          <a:xfrm>
            <a:off x="4402667" y="118534"/>
            <a:ext cx="624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511984427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1299</TotalTime>
  <Words>166</Words>
  <Application>Microsoft Office PowerPoint</Application>
  <PresentationFormat>Widescreen</PresentationFormat>
  <Paragraphs>36</Paragraphs>
  <Slides>20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Parcel</vt:lpstr>
      <vt:lpstr>The 1/8 Rule in Mississippi: Using Difficult Civil Rights Topics in Class Instruction </vt:lpstr>
      <vt:lpstr>Civil rights collections</vt:lpstr>
      <vt:lpstr>PowerPoint Presentation</vt:lpstr>
      <vt:lpstr>PowerPoint Presentation</vt:lpstr>
      <vt:lpstr>PowerPoint Presentation</vt:lpstr>
      <vt:lpstr>PowerPoint Presentation</vt:lpstr>
      <vt:lpstr>Active learning</vt:lpstr>
      <vt:lpstr>PowerPoint Presentation</vt:lpstr>
      <vt:lpstr>PowerPoint Presentation</vt:lpstr>
      <vt:lpstr>PowerPoint Presentation</vt:lpstr>
      <vt:lpstr>Speed dating </vt:lpstr>
      <vt:lpstr>PowerPoint Presentation</vt:lpstr>
      <vt:lpstr>Narrative building</vt:lpstr>
      <vt:lpstr>Table 1</vt:lpstr>
      <vt:lpstr>PowerPoint Presentation</vt:lpstr>
      <vt:lpstr>Table 2</vt:lpstr>
      <vt:lpstr>Table 3</vt:lpstr>
      <vt:lpstr>Table 4</vt:lpstr>
      <vt:lpstr>Response from students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1/8 Rule in Mississippi: Using Difficult Civil Rights Topics in Class Instruction </dc:title>
  <dc:creator>Jennifer Brannock</dc:creator>
  <cp:lastModifiedBy>Jennifer Brannock</cp:lastModifiedBy>
  <cp:revision>8</cp:revision>
  <dcterms:created xsi:type="dcterms:W3CDTF">2020-04-13T19:30:07Z</dcterms:created>
  <dcterms:modified xsi:type="dcterms:W3CDTF">2020-04-16T19:06:36Z</dcterms:modified>
</cp:coreProperties>
</file>