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83748" autoAdjust="0"/>
  </p:normalViewPr>
  <p:slideViewPr>
    <p:cSldViewPr snapToGrid="0">
      <p:cViewPr>
        <p:scale>
          <a:sx n="100" d="100"/>
          <a:sy n="100" d="100"/>
        </p:scale>
        <p:origin x="3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00B7FD6-6B50-4C58-994F-82DC621427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5CC7F2D-6B16-4B88-A4F8-ABD5316B47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1DC69-60C3-4CF7-A135-6E702ECCE0F0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94CEF1E-1ACC-48D0-92B3-CB3D4FED50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5F188B4-83B8-4C82-AFAC-DC1E415458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9FFBD-F123-4881-BC93-591827BC61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621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3EC7B-6C72-4FBB-87DF-2BD2CB7DC1E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2A795-6F94-4A96-B820-B9038480D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your classroom colors different than what you see in this template? That’s OK! Click on Design -&gt; Variants (the down arrow) -&gt; Pick the color scheme that works for you!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 free to change any “You will…” and “I will…” statements to ensure they align with your classroom procedures and rules!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46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78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8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7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2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00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7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7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4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1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61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mericanarchivist.org/doi/full/10.17723/0360-9081-81.2.310" TargetMode="External"/><Relationship Id="rId4" Type="http://schemas.openxmlformats.org/officeDocument/2006/relationships/hyperlink" Target="https://www.dirksencenter.org/print_teaching_intro.htm" TargetMode="External"/><Relationship Id="rId5" Type="http://schemas.openxmlformats.org/officeDocument/2006/relationships/hyperlink" Target="https://www.docsteach.org/topics/congress" TargetMode="External"/><Relationship Id="rId6" Type="http://schemas.openxmlformats.org/officeDocument/2006/relationships/hyperlink" Target="https://www.archives.gov/legislative/resources/education" TargetMode="External"/><Relationship Id="rId7" Type="http://schemas.openxmlformats.org/officeDocument/2006/relationships/hyperlink" Target="mailto:kgregory@library.msstate.edu" TargetMode="External"/><Relationship Id="rId8" Type="http://schemas.openxmlformats.org/officeDocument/2006/relationships/hyperlink" Target="http://library.msstate.edu/cprc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enate.gov/reference/glossary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81F489-B701-4C74-9747-27C8656A89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Rockwell" panose="02060603020205020403" pitchFamily="18" charset="0"/>
              </a:rPr>
              <a:t>A </a:t>
            </a:r>
            <a:r>
              <a:rPr lang="en-US" dirty="0" err="1" smtClean="0">
                <a:latin typeface="Rockwell" panose="02060603020205020403" pitchFamily="18" charset="0"/>
              </a:rPr>
              <a:t>CAPitol</a:t>
            </a:r>
            <a:r>
              <a:rPr lang="en-US" dirty="0" smtClean="0">
                <a:latin typeface="Rockwell" panose="02060603020205020403" pitchFamily="18" charset="0"/>
              </a:rPr>
              <a:t> Idea: </a:t>
            </a:r>
            <a:r>
              <a:rPr lang="en-US" sz="4900" dirty="0" smtClean="0">
                <a:latin typeface="Rockwell" panose="02060603020205020403" pitchFamily="18" charset="0"/>
              </a:rPr>
              <a:t>Teaching WITH CONGRESSIONAL COLLECTIONS</a:t>
            </a:r>
            <a:endParaRPr lang="en-US" sz="4900" dirty="0">
              <a:latin typeface="Rockwell" panose="020606030202050204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699F35-1401-4ECD-9F96-7017DB9FA1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Kate Gregory, Political Papers Archivist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Mississippi State University Libraries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90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144" y="231140"/>
            <a:ext cx="9875520" cy="135636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Rockwell" panose="02060603020205020403" pitchFamily="18" charset="0"/>
              </a:rPr>
              <a:t>Congressional and Political Research Center</a:t>
            </a:r>
            <a:endParaRPr lang="en-US" sz="3600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287948"/>
              </p:ext>
            </p:extLst>
          </p:nvPr>
        </p:nvGraphicFramePr>
        <p:xfrm>
          <a:off x="1140144" y="1587500"/>
          <a:ext cx="9872664" cy="410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6332">
                  <a:extLst>
                    <a:ext uri="{9D8B030D-6E8A-4147-A177-3AD203B41FA5}">
                      <a16:colId xmlns:a16="http://schemas.microsoft.com/office/drawing/2014/main" xmlns="" val="743422230"/>
                    </a:ext>
                  </a:extLst>
                </a:gridCol>
                <a:gridCol w="4936332">
                  <a:extLst>
                    <a:ext uri="{9D8B030D-6E8A-4147-A177-3AD203B41FA5}">
                      <a16:colId xmlns:a16="http://schemas.microsoft.com/office/drawing/2014/main" xmlns="" val="777156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Who we are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Our collections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Division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of Special Collections at MSU Libraries, est. November 1999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Mission: 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Provide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research material 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on individual U. S. Senators and Representatives, the U. S. Congress, and politics at all levels of government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 and to 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charset="0"/>
                          <a:ea typeface="Tahoma" charset="0"/>
                          <a:cs typeface="Tahoma" charset="0"/>
                        </a:rPr>
                        <a:t>promote research and interest in government.</a:t>
                      </a:r>
                      <a:endParaRPr lang="en-US" baseline="0" dirty="0" smtClean="0"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Coordinator: Ryan Semmes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Local, state, federal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including judiciary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Staffers, organizers,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constituents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Predominantly Mississippi-related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00" y="3373279"/>
            <a:ext cx="3340100" cy="18788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78600" y="5252085"/>
            <a:ext cx="384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Congressman G.V. “Sonny” Montgomery, GVM Papers, MSU Libraries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24077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Rockwell" panose="02060603020205020403" pitchFamily="18" charset="0"/>
              </a:rPr>
              <a:t>Who do we serve?</a:t>
            </a:r>
            <a:endParaRPr lang="en-US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300197"/>
              </p:ext>
            </p:extLst>
          </p:nvPr>
        </p:nvGraphicFramePr>
        <p:xfrm>
          <a:off x="1159668" y="1601227"/>
          <a:ext cx="9965532" cy="4435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5532">
                  <a:extLst>
                    <a:ext uri="{9D8B030D-6E8A-4147-A177-3AD203B41FA5}">
                      <a16:colId xmlns:a16="http://schemas.microsoft.com/office/drawing/2014/main" xmlns="" val="777156215"/>
                    </a:ext>
                  </a:extLst>
                </a:gridCol>
              </a:tblGrid>
              <a:tr h="47272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Our patrons include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3963142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MSU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community – faculty, undergraduate and graduate students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Academic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</a:t>
                      </a: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esearchers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from other institutions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“</a:t>
                      </a:r>
                      <a:r>
                        <a:rPr lang="en-US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Oppo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” research – campaign consultants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Advertisers, journalists, genealogy/general interest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Can facilitate up to 30 patrons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00" y="2957588"/>
            <a:ext cx="36068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04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Rockwell" panose="02060603020205020403" pitchFamily="18" charset="0"/>
              </a:rPr>
              <a:t>Outreach and engagement</a:t>
            </a:r>
            <a:endParaRPr lang="en-US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474968"/>
              </p:ext>
            </p:extLst>
          </p:nvPr>
        </p:nvGraphicFramePr>
        <p:xfrm>
          <a:off x="5689600" y="1601227"/>
          <a:ext cx="5282686" cy="4623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686">
                  <a:extLst>
                    <a:ext uri="{9D8B030D-6E8A-4147-A177-3AD203B41FA5}">
                      <a16:colId xmlns:a16="http://schemas.microsoft.com/office/drawing/2014/main" xmlns="" val="743422230"/>
                    </a:ext>
                  </a:extLst>
                </a:gridCol>
              </a:tblGrid>
              <a:tr h="47272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Broadening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our scope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396314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800" b="0" i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Primary academic discipline we serve is history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800" b="0" i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Recent success engaging education courses and </a:t>
                      </a:r>
                      <a:r>
                        <a:rPr lang="en-US" sz="1800" b="1" i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political science courses, </a:t>
                      </a:r>
                      <a:r>
                        <a:rPr lang="en-US" sz="1800" b="0" i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among others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800" b="0" i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Established relationship with Department of Political Science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800" b="0" i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Relationship with Stennis Center and Stennis Institute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800" b="0" i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New facility on the 4</a:t>
                      </a:r>
                      <a:r>
                        <a:rPr lang="en-US" sz="1800" b="0" i="0" baseline="30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</a:t>
                      </a:r>
                      <a:r>
                        <a:rPr lang="en-US" sz="1800" b="0" i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floor - also home of the Ulysses S. Grant Presidential Library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800" b="0" i="0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0" y="1691260"/>
            <a:ext cx="3327400" cy="443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5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06767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Rockwell" panose="02060603020205020403" pitchFamily="18" charset="0"/>
              </a:rPr>
              <a:t>Split-level Political Science courses</a:t>
            </a:r>
            <a:endParaRPr lang="en-US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00406"/>
              </p:ext>
            </p:extLst>
          </p:nvPr>
        </p:nvGraphicFramePr>
        <p:xfrm>
          <a:off x="1159668" y="1601227"/>
          <a:ext cx="4783932" cy="4466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932">
                  <a:extLst>
                    <a:ext uri="{9D8B030D-6E8A-4147-A177-3AD203B41FA5}">
                      <a16:colId xmlns:a16="http://schemas.microsoft.com/office/drawing/2014/main" xmlns="" val="743422230"/>
                    </a:ext>
                  </a:extLst>
                </a:gridCol>
              </a:tblGrid>
              <a:tr h="40174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Since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2018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390253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Dr. </a:t>
                      </a:r>
                      <a:r>
                        <a:rPr lang="en-US" sz="1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Thessalia</a:t>
                      </a:r>
                      <a:r>
                        <a:rPr lang="en-US" sz="16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600" b="0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Merivaki</a:t>
                      </a:r>
                      <a:r>
                        <a:rPr lang="en-US" sz="16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MSU Dept. of Political Science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Topics have included: </a:t>
                      </a:r>
                      <a:r>
                        <a:rPr lang="en-US" sz="1600" b="0" i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Election Reform, Voting Rights Act, </a:t>
                      </a:r>
                      <a:r>
                        <a:rPr lang="en-US" sz="1600" b="1" i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Chief Executive, Legislative Process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 provide instruction in our reading room, individualized reference sessions, sometimes a tour of the Grant/Williams collection galleries, and our auditorium at semester’s end for final presentations.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806" y="1601227"/>
            <a:ext cx="3191162" cy="425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3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Rockwell" panose="02060603020205020403" pitchFamily="18" charset="0"/>
              </a:rPr>
              <a:t>About the courses</a:t>
            </a:r>
            <a:endParaRPr lang="en-US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990599"/>
              </p:ext>
            </p:extLst>
          </p:nvPr>
        </p:nvGraphicFramePr>
        <p:xfrm>
          <a:off x="5549900" y="1601227"/>
          <a:ext cx="60325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6250">
                  <a:extLst>
                    <a:ext uri="{9D8B030D-6E8A-4147-A177-3AD203B41FA5}">
                      <a16:colId xmlns:a16="http://schemas.microsoft.com/office/drawing/2014/main" xmlns="" val="743422230"/>
                    </a:ext>
                  </a:extLst>
                </a:gridCol>
                <a:gridCol w="3016250">
                  <a:extLst>
                    <a:ext uri="{9D8B030D-6E8A-4147-A177-3AD203B41FA5}">
                      <a16:colId xmlns:a16="http://schemas.microsoft.com/office/drawing/2014/main" xmlns="" val="777156215"/>
                    </a:ext>
                  </a:extLst>
                </a:gridCol>
              </a:tblGrid>
              <a:tr h="30318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Legislative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Process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Chief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Executive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2388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3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Course objective:</a:t>
                      </a:r>
                      <a:endParaRPr lang="en-US" sz="13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3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Students were assigned various</a:t>
                      </a:r>
                      <a:r>
                        <a:rPr lang="en-US" sz="13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roles on two House of Representatives committees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3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Final project is a mock draft, debate, passage of bill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3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How lawmakers work together to pass legislation</a:t>
                      </a:r>
                      <a:endParaRPr lang="en-US" sz="13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3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Course</a:t>
                      </a:r>
                      <a:r>
                        <a:rPr lang="en-US" sz="13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objective</a:t>
                      </a:r>
                      <a:r>
                        <a:rPr lang="en-US" sz="13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n-US" sz="13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Students learn about the</a:t>
                      </a:r>
                      <a:r>
                        <a:rPr lang="en-US" sz="13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role of the executive branch (the president)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n-US" sz="13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Focus on modern presidency – Carter to Obama (1977-2017)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n-US" sz="13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 course is divided into groups of 4-5, each of which is assigned one of the presidents and is tasked with presenting a “dossier” about their president.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sz="13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66" y="1422400"/>
            <a:ext cx="4202187" cy="42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3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/>
          <a:lstStyle/>
          <a:p>
            <a:r>
              <a:rPr lang="en-US" smtClean="0">
                <a:latin typeface="Rockwell" panose="02060603020205020403" pitchFamily="18" charset="0"/>
              </a:rPr>
              <a:t>Designing the sessions</a:t>
            </a:r>
            <a:endParaRPr lang="en-US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755942"/>
              </p:ext>
            </p:extLst>
          </p:nvPr>
        </p:nvGraphicFramePr>
        <p:xfrm>
          <a:off x="1159668" y="1388303"/>
          <a:ext cx="9872664" cy="4681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6332">
                  <a:extLst>
                    <a:ext uri="{9D8B030D-6E8A-4147-A177-3AD203B41FA5}">
                      <a16:colId xmlns:a16="http://schemas.microsoft.com/office/drawing/2014/main" xmlns="" val="743422230"/>
                    </a:ext>
                  </a:extLst>
                </a:gridCol>
                <a:gridCol w="4936332">
                  <a:extLst>
                    <a:ext uri="{9D8B030D-6E8A-4147-A177-3AD203B41FA5}">
                      <a16:colId xmlns:a16="http://schemas.microsoft.com/office/drawing/2014/main" xmlns="" val="777156215"/>
                    </a:ext>
                  </a:extLst>
                </a:gridCol>
              </a:tblGrid>
              <a:tr h="47272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Legislative Process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Chief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Executive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396314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Priorities: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One</a:t>
                      </a: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item per 2-3 students – to foster teamwork and discussion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Diversity of materials – representing as many of our relevant collections, mixture of arcane and fun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Challenges: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Instructor’s request wasn’t clear - referred back to syllabus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”Breaking the code” – learn more about the subject of the collection/general terminology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Keywords – “Markup,” “conference,” “omnibus”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Learn the materials!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Priorities: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Find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materials that represent each president assigned in the course.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One item per student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Challenges: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Limited primary source material from our collections on recent presidents (W, Obama)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Discussing how congressional materials help us understand a presidency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586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Rockwell" panose="02060603020205020403" pitchFamily="18" charset="0"/>
              </a:rPr>
              <a:t>Selecting materials</a:t>
            </a:r>
            <a:endParaRPr lang="en-US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838966"/>
              </p:ext>
            </p:extLst>
          </p:nvPr>
        </p:nvGraphicFramePr>
        <p:xfrm>
          <a:off x="1159668" y="1601227"/>
          <a:ext cx="10397332" cy="4596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8666">
                  <a:extLst>
                    <a:ext uri="{9D8B030D-6E8A-4147-A177-3AD203B41FA5}">
                      <a16:colId xmlns:a16="http://schemas.microsoft.com/office/drawing/2014/main" xmlns="" val="743422230"/>
                    </a:ext>
                  </a:extLst>
                </a:gridCol>
                <a:gridCol w="5198666">
                  <a:extLst>
                    <a:ext uri="{9D8B030D-6E8A-4147-A177-3AD203B41FA5}">
                      <a16:colId xmlns:a16="http://schemas.microsoft.com/office/drawing/2014/main" xmlns="" val="777156215"/>
                    </a:ext>
                  </a:extLst>
                </a:gridCol>
              </a:tblGrid>
              <a:tr h="4083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Legislative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Process materials used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Chief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Executive materials used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418804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="1" i="0" u="none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Mike Espy papers:</a:t>
                      </a:r>
                      <a:r>
                        <a:rPr lang="en-US" sz="1400" b="1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Gramm-Rudman-Hollings</a:t>
                      </a: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Act (Finance Committee), </a:t>
                      </a:r>
                      <a:r>
                        <a:rPr lang="en-US" sz="1400" b="0" i="0" u="none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House Select Committee on Hunger,</a:t>
                      </a: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Yazoo</a:t>
                      </a: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River Basin backwater pumps funding (Agriculture Committee)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="1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David Bowen papers: </a:t>
                      </a: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1981 Farm Bill (Agriculture Committee), Endangered Species Act of 1973 (Merchant Marines &amp; Fisheries Committee)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="1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Charles Griffin papers: </a:t>
                      </a: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HUD 1972 amendment (Banking &amp; Currency Committee)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="1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Sonny Montgomery papers: </a:t>
                      </a: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Music licensing bill (Judiciary Committee), GI Bill (Veterans Affairs Committee), </a:t>
                      </a:r>
                      <a:r>
                        <a:rPr lang="en-US" sz="1400" b="0" i="0" u="none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MilCon</a:t>
                      </a: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Authorization (Armed Services Committee)</a:t>
                      </a:r>
                      <a:endParaRPr lang="en-US" sz="1400" b="0" i="0" u="none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Public Papers of the Presidents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Letters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to the Congressmen from presidents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Mike Espy papers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Cabinet material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Books from our collections – autobiographies and memoirs, memoirs by staffers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LibGuide</a:t>
                      </a:r>
                      <a:endParaRPr lang="en-US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317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Rockwell" panose="02060603020205020403" pitchFamily="18" charset="0"/>
              </a:rPr>
              <a:t>Follow-up</a:t>
            </a:r>
            <a:endParaRPr lang="en-US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022972"/>
              </p:ext>
            </p:extLst>
          </p:nvPr>
        </p:nvGraphicFramePr>
        <p:xfrm>
          <a:off x="1159668" y="1601227"/>
          <a:ext cx="1039733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8666">
                  <a:extLst>
                    <a:ext uri="{9D8B030D-6E8A-4147-A177-3AD203B41FA5}">
                      <a16:colId xmlns:a16="http://schemas.microsoft.com/office/drawing/2014/main" xmlns="" val="743422230"/>
                    </a:ext>
                  </a:extLst>
                </a:gridCol>
                <a:gridCol w="5198666">
                  <a:extLst>
                    <a:ext uri="{9D8B030D-6E8A-4147-A177-3AD203B41FA5}">
                      <a16:colId xmlns:a16="http://schemas.microsoft.com/office/drawing/2014/main" xmlns="" val="777156215"/>
                    </a:ext>
                  </a:extLst>
                </a:gridCol>
              </a:tblGrid>
              <a:tr h="27745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Reference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Assessment &amp; future plans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284571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="0" i="0" u="none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Individual</a:t>
                      </a: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reference appointments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Built into the course schedule for Chief Executive – each group (Carter group, Reagan group</a:t>
                      </a:r>
                      <a:r>
                        <a:rPr lang="is-I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…) is required to schedule a reference session with 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is-IS" sz="1400" b="0" i="0" u="none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Focus on digital materials: Presidential library websites, National Archives, Congress.gov, Library of Congress, Gallup poll records, navigating our catalog, ArchivesSpace finding aids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n-US" sz="1400" b="0" i="0" u="none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Activity sheets for Legislative Process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Methods of overall assessment of session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Chief Executive class “checks in” with Dr. </a:t>
                      </a:r>
                      <a:r>
                        <a:rPr lang="en-US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Merivaki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twice during semester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52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66" y="244867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Rockwell" panose="02060603020205020403" pitchFamily="18" charset="0"/>
              </a:rPr>
              <a:t>Resources</a:t>
            </a:r>
            <a:endParaRPr lang="en-US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F44B22-324B-4DE8-B32C-8531218490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231173"/>
              </p:ext>
            </p:extLst>
          </p:nvPr>
        </p:nvGraphicFramePr>
        <p:xfrm>
          <a:off x="1099622" y="1385327"/>
          <a:ext cx="9872664" cy="4944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6332">
                  <a:extLst>
                    <a:ext uri="{9D8B030D-6E8A-4147-A177-3AD203B41FA5}">
                      <a16:colId xmlns:a16="http://schemas.microsoft.com/office/drawing/2014/main" xmlns="" val="743422230"/>
                    </a:ext>
                  </a:extLst>
                </a:gridCol>
                <a:gridCol w="4936332">
                  <a:extLst>
                    <a:ext uri="{9D8B030D-6E8A-4147-A177-3AD203B41FA5}">
                      <a16:colId xmlns:a16="http://schemas.microsoft.com/office/drawing/2014/main" xmlns="" val="777156215"/>
                    </a:ext>
                  </a:extLst>
                </a:gridCol>
              </a:tblGrid>
              <a:tr h="41591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Helpful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resources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Contact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me:</a:t>
                      </a: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822786"/>
                  </a:ext>
                </a:extLst>
              </a:tr>
              <a:tr h="438365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  <a:hlinkClick r:id="rId2"/>
                        </a:rPr>
                        <a:t>https://www.senate.gov/reference/glossary.htm</a:t>
                      </a:r>
                      <a:endParaRPr lang="en-US" sz="1400" dirty="0" smtClean="0"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Danielle </a:t>
                      </a:r>
                      <a:r>
                        <a:rPr lang="en-US" sz="1400" dirty="0" err="1" smtClean="0">
                          <a:latin typeface="Tahoma" charset="0"/>
                          <a:ea typeface="Tahoma" charset="0"/>
                          <a:cs typeface="Tahoma" charset="0"/>
                        </a:rPr>
                        <a:t>Emerling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 (</a:t>
                      </a:r>
                      <a:r>
                        <a:rPr lang="en-US" sz="1400" i="1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2018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) 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  <a:hlinkClick r:id="rId3"/>
                        </a:rPr>
                        <a:t>Civics in the Archives: Engaging Undergraduate and Graduate Students with Congressional Papers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. </a:t>
                      </a:r>
                      <a:r>
                        <a:rPr lang="en-US" sz="1400" i="1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The American Archivist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: Fall/Winter 2018, Vol. 81, No. 2, pp. 310-322.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400" i="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The Dirksen</a:t>
                      </a:r>
                      <a:r>
                        <a:rPr lang="en-US" sz="1400" i="0" baseline="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 Congressional Center’s </a:t>
                      </a:r>
                      <a:r>
                        <a:rPr lang="en-US" sz="1400" i="0" baseline="0" dirty="0" smtClean="0">
                          <a:latin typeface="Tahoma" charset="0"/>
                          <a:ea typeface="Tahoma" charset="0"/>
                          <a:cs typeface="Tahoma" charset="0"/>
                          <a:hlinkClick r:id="rId4"/>
                        </a:rPr>
                        <a:t>Teaching About Congress</a:t>
                      </a:r>
                      <a:endParaRPr lang="en-US" sz="1400" i="0" baseline="0" dirty="0" smtClean="0"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400" i="0" baseline="0" dirty="0" err="1" smtClean="0">
                          <a:latin typeface="Tahoma" charset="0"/>
                          <a:ea typeface="Tahoma" charset="0"/>
                          <a:cs typeface="Tahoma" charset="0"/>
                        </a:rPr>
                        <a:t>DocsTeach</a:t>
                      </a:r>
                      <a:r>
                        <a:rPr lang="en-US" sz="1400" i="0" baseline="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: </a:t>
                      </a:r>
                      <a:r>
                        <a:rPr lang="en-US" sz="1400" i="0" baseline="0" dirty="0" smtClean="0">
                          <a:latin typeface="Tahoma" charset="0"/>
                          <a:ea typeface="Tahoma" charset="0"/>
                          <a:cs typeface="Tahoma" charset="0"/>
                          <a:hlinkClick r:id="rId5"/>
                        </a:rPr>
                        <a:t>Congress</a:t>
                      </a:r>
                      <a:endParaRPr lang="en-US" sz="1400" i="0" baseline="0" dirty="0" smtClean="0"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400" i="0" baseline="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The National Archives </a:t>
                      </a:r>
                      <a:r>
                        <a:rPr lang="en-US" sz="1400" i="0" baseline="0" dirty="0" smtClean="0">
                          <a:latin typeface="Tahoma" charset="0"/>
                          <a:ea typeface="Tahoma" charset="0"/>
                          <a:cs typeface="Tahoma" charset="0"/>
                          <a:hlinkClick r:id="rId6"/>
                        </a:rPr>
                        <a:t>Lesson Plans</a:t>
                      </a:r>
                      <a:endParaRPr lang="en-US" sz="1400" i="0" baseline="0" dirty="0" smtClean="0"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400" dirty="0" err="1" smtClean="0">
                          <a:latin typeface="Tahoma" charset="0"/>
                          <a:ea typeface="Tahoma" charset="0"/>
                          <a:cs typeface="Tahoma" charset="0"/>
                        </a:rPr>
                        <a:t>Bahde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, A., &amp; </a:t>
                      </a:r>
                      <a:r>
                        <a:rPr lang="en-US" sz="1400" dirty="0" err="1" smtClean="0">
                          <a:latin typeface="Tahoma" charset="0"/>
                          <a:ea typeface="Tahoma" charset="0"/>
                          <a:cs typeface="Tahoma" charset="0"/>
                        </a:rPr>
                        <a:t>Smedberg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, H. (2012). Measuring the magic: Assessment in the special collections and archives classroom. </a:t>
                      </a:r>
                      <a:r>
                        <a:rPr lang="en-US" sz="1400" i="1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RBM: A Journal of Rare Books, Manuscripts, and Cultural Heritage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, </a:t>
                      </a:r>
                      <a:r>
                        <a:rPr lang="en-US" sz="1400" i="1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13</a:t>
                      </a:r>
                      <a:r>
                        <a:rPr lang="en-US" sz="1400" dirty="0" smtClean="0">
                          <a:latin typeface="Tahoma" charset="0"/>
                          <a:ea typeface="Tahoma" charset="0"/>
                          <a:cs typeface="Tahoma" charset="0"/>
                        </a:rPr>
                        <a:t>(2), 152-174.</a:t>
                      </a:r>
                      <a:endParaRPr lang="en-US" sz="1400" baseline="0" dirty="0" smtClean="0">
                        <a:latin typeface="Tahoma" charset="0"/>
                        <a:ea typeface="Tahoma" charset="0"/>
                        <a:cs typeface="Tahoma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endParaRPr lang="en-US" sz="1400" i="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Kate</a:t>
                      </a: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Gregory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hlinkClick r:id="rId7"/>
                        </a:rPr>
                        <a:t>kgregory@library.msstate.edu</a:t>
                      </a:r>
                      <a:endParaRPr lang="en-US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(662) 325-9773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hlinkClick r:id="rId8"/>
                        </a:rPr>
                        <a:t>http://library.msstate.edu/cprc</a:t>
                      </a:r>
                      <a:endParaRPr lang="en-US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4739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27982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5885775_Student does teacher does_v2.potx" id="{618315E5-C348-40CF-AD40-05C2F7C13378}" vid="{0C991BBE-F1C3-4926-9687-DBEAAE8C92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9B27744-7857-4992-B755-05855FC591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F1ABED-93B7-45AC-A513-2CB1FF159A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6CA70E-ED75-4FF0-A862-8EF12B73775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does, teacher does</Template>
  <TotalTime>0</TotalTime>
  <Words>885</Words>
  <Application>Microsoft Macintosh PowerPoint</Application>
  <PresentationFormat>Widescreen</PresentationFormat>
  <Paragraphs>98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Corbel</vt:lpstr>
      <vt:lpstr>Rockwell</vt:lpstr>
      <vt:lpstr>Tahoma</vt:lpstr>
      <vt:lpstr>Wingdings</vt:lpstr>
      <vt:lpstr>Arial</vt:lpstr>
      <vt:lpstr>Basis</vt:lpstr>
      <vt:lpstr>A CAPitol Idea: Teaching WITH CONGRESSIONAL COLLECTIONS</vt:lpstr>
      <vt:lpstr>Congressional and Political Research Center</vt:lpstr>
      <vt:lpstr>Who do we serve?</vt:lpstr>
      <vt:lpstr>Outreach and engagement</vt:lpstr>
      <vt:lpstr>Split-level Political Science courses</vt:lpstr>
      <vt:lpstr>About the courses</vt:lpstr>
      <vt:lpstr>Designing the sessions</vt:lpstr>
      <vt:lpstr>Selecting materials</vt:lpstr>
      <vt:lpstr>Follow-up</vt:lpstr>
      <vt:lpstr>Resources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/>
  <cp:revision>1</cp:revision>
  <dcterms:created xsi:type="dcterms:W3CDTF">2020-04-11T14:56:29Z</dcterms:created>
  <dcterms:modified xsi:type="dcterms:W3CDTF">2020-04-15T18:58:55Z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