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xlsx" ContentType="application/vnd.openxmlformats-officedocument.spreadsheetml.sheet"/>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notesSlides/notesSlide5.xml" ContentType="application/vnd.openxmlformats-officedocument.presentationml.notesSlide+xml"/>
  <Override PartName="/ppt/notesSlides/notesSlide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autoCompressPictures="0">
  <p:sldMasterIdLst>
    <p:sldMasterId id="2147484055" r:id="rId1"/>
  </p:sldMasterIdLst>
  <p:notesMasterIdLst>
    <p:notesMasterId r:id="rId25"/>
  </p:notesMasterIdLst>
  <p:handoutMasterIdLst>
    <p:handoutMasterId r:id="rId26"/>
  </p:handoutMasterIdLst>
  <p:sldIdLst>
    <p:sldId id="256" r:id="rId2"/>
    <p:sldId id="257" r:id="rId3"/>
    <p:sldId id="258" r:id="rId4"/>
    <p:sldId id="259" r:id="rId5"/>
    <p:sldId id="290" r:id="rId6"/>
    <p:sldId id="260" r:id="rId7"/>
    <p:sldId id="289" r:id="rId8"/>
    <p:sldId id="286" r:id="rId9"/>
    <p:sldId id="261" r:id="rId10"/>
    <p:sldId id="262" r:id="rId11"/>
    <p:sldId id="287" r:id="rId12"/>
    <p:sldId id="288" r:id="rId13"/>
    <p:sldId id="263" r:id="rId14"/>
    <p:sldId id="264" r:id="rId15"/>
    <p:sldId id="280" r:id="rId16"/>
    <p:sldId id="283" r:id="rId17"/>
    <p:sldId id="281" r:id="rId18"/>
    <p:sldId id="284" r:id="rId19"/>
    <p:sldId id="282" r:id="rId20"/>
    <p:sldId id="285" r:id="rId21"/>
    <p:sldId id="275" r:id="rId22"/>
    <p:sldId id="279" r:id="rId23"/>
    <p:sldId id="273" r:id="rId24"/>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DE86E"/>
    <a:srgbClr val="E76F34"/>
    <a:srgbClr val="4C3430"/>
    <a:srgbClr val="7E3E2B"/>
    <a:srgbClr val="B04829"/>
    <a:srgbClr val="E25328"/>
    <a:srgbClr val="EC8C41"/>
    <a:srgbClr val="F1A84F"/>
    <a:srgbClr val="F7C65D"/>
    <a:srgbClr val="FCE36B"/>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6600"/>
    <p:restoredTop sz="94674"/>
  </p:normalViewPr>
  <p:slideViewPr>
    <p:cSldViewPr snapToGrid="0" snapToObjects="1">
      <p:cViewPr varScale="1">
        <p:scale>
          <a:sx n="83" d="100"/>
          <a:sy n="83" d="100"/>
        </p:scale>
        <p:origin x="240" y="97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handoutMaster" Target="handoutMasters/handoutMaster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presProps" Target="presProps.xml"/><Relationship Id="rId30" Type="http://schemas.openxmlformats.org/officeDocument/2006/relationships/tableStyles" Target="tableStyle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22570452993398588"/>
          <c:y val="2.5532764702505317E-2"/>
          <c:w val="0.73289308997548264"/>
          <c:h val="0.83812160163481175"/>
        </c:manualLayout>
      </c:layout>
      <c:barChart>
        <c:barDir val="bar"/>
        <c:grouping val="clustered"/>
        <c:varyColors val="0"/>
        <c:ser>
          <c:idx val="0"/>
          <c:order val="0"/>
          <c:tx>
            <c:strRef>
              <c:f>Sheet1!$B$1</c:f>
              <c:strCache>
                <c:ptCount val="1"/>
                <c:pt idx="0">
                  <c:v>Black Collections/Series</c:v>
                </c:pt>
              </c:strCache>
            </c:strRef>
          </c:tx>
          <c:spPr>
            <a:solidFill>
              <a:srgbClr val="F0A04B"/>
            </a:solidFill>
            <a:ln>
              <a:noFill/>
            </a:ln>
            <a:effectLst/>
          </c:spPr>
          <c:invertIfNegative val="0"/>
          <c:dLbls>
            <c:dLbl>
              <c:idx val="0"/>
              <c:layout>
                <c:manualLayout>
                  <c:x val="-7.2222222222222644E-3"/>
                  <c:y val="7.9365079365077904E-3"/>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F101-7B41-A06A-E43F70D2A2FE}"/>
                </c:ext>
              </c:extLst>
            </c:dLbl>
            <c:dLbl>
              <c:idx val="2"/>
              <c:layout>
                <c:manualLayout>
                  <c:x val="-6.9617599883347913E-3"/>
                  <c:y val="3.9682539682538952E-3"/>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F101-7B41-A06A-E43F70D2A2FE}"/>
                </c:ext>
              </c:extLst>
            </c:dLbl>
            <c:dLbl>
              <c:idx val="3"/>
              <c:layout>
                <c:manualLayout>
                  <c:x val="-1.3109871682706328E-2"/>
                  <c:y val="0"/>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2-F101-7B41-A06A-E43F70D2A2FE}"/>
                </c:ext>
              </c:extLst>
            </c:dLbl>
            <c:spPr>
              <a:noFill/>
              <a:ln>
                <a:noFill/>
              </a:ln>
              <a:effectLst/>
            </c:spPr>
            <c:txPr>
              <a:bodyPr rot="0" spcFirstLastPara="1" vertOverflow="ellipsis" vert="horz" wrap="square" lIns="38100" tIns="19050" rIns="38100" bIns="19050" anchor="ctr" anchorCtr="1">
                <a:spAutoFit/>
              </a:bodyPr>
              <a:lstStyle/>
              <a:p>
                <a:pPr>
                  <a:defRPr sz="900" b="1" i="0" u="none" strike="noStrike" kern="1200" baseline="0">
                    <a:solidFill>
                      <a:schemeClr val="tx1"/>
                    </a:solidFill>
                    <a:latin typeface="+mn-lt"/>
                    <a:ea typeface="+mn-ea"/>
                    <a:cs typeface="+mn-cs"/>
                  </a:defRPr>
                </a:pPr>
                <a:endParaRPr lang="en-US"/>
              </a:p>
            </c:txPr>
            <c:dLblPos val="in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Sheet1!$A$2:$A$5</c:f>
              <c:strCache>
                <c:ptCount val="4"/>
                <c:pt idx="0">
                  <c:v>Total (8%)</c:v>
                </c:pt>
                <c:pt idx="1">
                  <c:v>Record Series (15%)</c:v>
                </c:pt>
                <c:pt idx="2">
                  <c:v>Unprocessed Collections (9%)</c:v>
                </c:pt>
                <c:pt idx="3">
                  <c:v>Processed Collections (8%)</c:v>
                </c:pt>
              </c:strCache>
            </c:strRef>
          </c:cat>
          <c:val>
            <c:numRef>
              <c:f>Sheet1!$B$2:$B$5</c:f>
              <c:numCache>
                <c:formatCode>General</c:formatCode>
                <c:ptCount val="4"/>
                <c:pt idx="0">
                  <c:v>68</c:v>
                </c:pt>
                <c:pt idx="1">
                  <c:v>5</c:v>
                </c:pt>
                <c:pt idx="2">
                  <c:v>32</c:v>
                </c:pt>
                <c:pt idx="3">
                  <c:v>31</c:v>
                </c:pt>
              </c:numCache>
            </c:numRef>
          </c:val>
          <c:extLst>
            <c:ext xmlns:c16="http://schemas.microsoft.com/office/drawing/2014/chart" uri="{C3380CC4-5D6E-409C-BE32-E72D297353CC}">
              <c16:uniqueId val="{00000003-F101-7B41-A06A-E43F70D2A2FE}"/>
            </c:ext>
          </c:extLst>
        </c:ser>
        <c:ser>
          <c:idx val="1"/>
          <c:order val="1"/>
          <c:tx>
            <c:strRef>
              <c:f>Sheet1!$C$1</c:f>
              <c:strCache>
                <c:ptCount val="1"/>
                <c:pt idx="0">
                  <c:v>Total Collections/Series</c:v>
                </c:pt>
              </c:strCache>
            </c:strRef>
          </c:tx>
          <c:spPr>
            <a:solidFill>
              <a:srgbClr val="4C3430"/>
            </a:solidFill>
            <a:ln>
              <a:noFill/>
            </a:ln>
            <a:effectLst/>
          </c:spPr>
          <c:invertIfNegative val="0"/>
          <c:dLbls>
            <c:dLbl>
              <c:idx val="0"/>
              <c:layout>
                <c:manualLayout>
                  <c:x val="-1.0833333333333334E-2"/>
                  <c:y val="0"/>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4-F101-7B41-A06A-E43F70D2A2FE}"/>
                </c:ext>
              </c:extLst>
            </c:dLbl>
            <c:dLbl>
              <c:idx val="1"/>
              <c:layout>
                <c:manualLayout>
                  <c:x val="-6.2394284047827351E-3"/>
                  <c:y val="3.9682539682538952E-3"/>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5-F101-7B41-A06A-E43F70D2A2FE}"/>
                </c:ext>
              </c:extLst>
            </c:dLbl>
            <c:dLbl>
              <c:idx val="2"/>
              <c:layout>
                <c:manualLayout>
                  <c:x val="-6.2037037037037035E-3"/>
                  <c:y val="0"/>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6-F101-7B41-A06A-E43F70D2A2FE}"/>
                </c:ext>
              </c:extLst>
            </c:dLbl>
            <c:dLbl>
              <c:idx val="3"/>
              <c:layout>
                <c:manualLayout>
                  <c:x val="-3.8888888888888888E-3"/>
                  <c:y val="3.968253968253968E-3"/>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7-F101-7B41-A06A-E43F70D2A2FE}"/>
                </c:ext>
              </c:extLst>
            </c:dLbl>
            <c:spPr>
              <a:noFill/>
              <a:ln>
                <a:noFill/>
              </a:ln>
              <a:effectLst/>
            </c:spPr>
            <c:txPr>
              <a:bodyPr rot="0" spcFirstLastPara="1" vertOverflow="ellipsis" vert="horz" wrap="square" lIns="38100" tIns="19050" rIns="38100" bIns="19050" anchor="ctr" anchorCtr="1">
                <a:spAutoFit/>
              </a:bodyPr>
              <a:lstStyle/>
              <a:p>
                <a:pPr>
                  <a:defRPr sz="900" b="1" i="0" u="none" strike="noStrike" kern="1200" baseline="0">
                    <a:solidFill>
                      <a:schemeClr val="tx1"/>
                    </a:solidFill>
                    <a:latin typeface="+mn-lt"/>
                    <a:ea typeface="+mn-ea"/>
                    <a:cs typeface="+mn-cs"/>
                  </a:defRPr>
                </a:pPr>
                <a:endParaRPr lang="en-US"/>
              </a:p>
            </c:txPr>
            <c:dLblPos val="in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Sheet1!$A$2:$A$5</c:f>
              <c:strCache>
                <c:ptCount val="4"/>
                <c:pt idx="0">
                  <c:v>Total (8%)</c:v>
                </c:pt>
                <c:pt idx="1">
                  <c:v>Record Series (15%)</c:v>
                </c:pt>
                <c:pt idx="2">
                  <c:v>Unprocessed Collections (9%)</c:v>
                </c:pt>
                <c:pt idx="3">
                  <c:v>Processed Collections (8%)</c:v>
                </c:pt>
              </c:strCache>
            </c:strRef>
          </c:cat>
          <c:val>
            <c:numRef>
              <c:f>Sheet1!$C$2:$C$5</c:f>
              <c:numCache>
                <c:formatCode>General</c:formatCode>
                <c:ptCount val="4"/>
                <c:pt idx="0">
                  <c:v>803</c:v>
                </c:pt>
                <c:pt idx="1">
                  <c:v>34</c:v>
                </c:pt>
                <c:pt idx="2">
                  <c:v>356</c:v>
                </c:pt>
                <c:pt idx="3">
                  <c:v>413</c:v>
                </c:pt>
              </c:numCache>
            </c:numRef>
          </c:val>
          <c:extLst>
            <c:ext xmlns:c16="http://schemas.microsoft.com/office/drawing/2014/chart" uri="{C3380CC4-5D6E-409C-BE32-E72D297353CC}">
              <c16:uniqueId val="{00000008-F101-7B41-A06A-E43F70D2A2FE}"/>
            </c:ext>
          </c:extLst>
        </c:ser>
        <c:dLbls>
          <c:dLblPos val="inEnd"/>
          <c:showLegendKey val="0"/>
          <c:showVal val="1"/>
          <c:showCatName val="0"/>
          <c:showSerName val="0"/>
          <c:showPercent val="0"/>
          <c:showBubbleSize val="0"/>
        </c:dLbls>
        <c:gapWidth val="182"/>
        <c:axId val="1624697120"/>
        <c:axId val="1646624432"/>
      </c:barChart>
      <c:catAx>
        <c:axId val="1624697120"/>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mn-lt"/>
                <a:ea typeface="+mn-ea"/>
                <a:cs typeface="+mn-cs"/>
              </a:defRPr>
            </a:pPr>
            <a:endParaRPr lang="en-US"/>
          </a:p>
        </c:txPr>
        <c:crossAx val="1646624432"/>
        <c:crosses val="autoZero"/>
        <c:auto val="1"/>
        <c:lblAlgn val="ctr"/>
        <c:lblOffset val="100"/>
        <c:noMultiLvlLbl val="0"/>
      </c:catAx>
      <c:valAx>
        <c:axId val="1646624432"/>
        <c:scaling>
          <c:orientation val="minMax"/>
        </c:scaling>
        <c:delete val="0"/>
        <c:axPos val="b"/>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162469712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solidFill>
        <a:schemeClr val="bg1">
          <a:lumMod val="85000"/>
        </a:schemeClr>
      </a:solid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Processed Collections</c:v>
                </c:pt>
              </c:strCache>
            </c:strRef>
          </c:tx>
          <c:spPr>
            <a:solidFill>
              <a:srgbClr val="4C3430">
                <a:alpha val="85000"/>
              </a:srgbClr>
            </a:solidFill>
            <a:ln w="9525" cap="flat" cmpd="sng" algn="ctr">
              <a:solidFill>
                <a:schemeClr val="lt1">
                  <a:alpha val="50000"/>
                </a:schemeClr>
              </a:solidFill>
              <a:round/>
            </a:ln>
            <a:effectLst/>
          </c:spPr>
          <c:invertIfNegative val="0"/>
          <c:dLbls>
            <c:dLbl>
              <c:idx val="0"/>
              <c:spPr>
                <a:solidFill>
                  <a:srgbClr val="4C3430"/>
                </a:solidFill>
                <a:ln>
                  <a:noFill/>
                </a:ln>
                <a:effectLst/>
              </c:spPr>
              <c:txPr>
                <a:bodyPr rot="0" spcFirstLastPara="1" vertOverflow="ellipsis" vert="horz" wrap="square" lIns="38100" tIns="19050" rIns="38100" bIns="19050" anchor="ctr" anchorCtr="1">
                  <a:spAutoFit/>
                </a:bodyPr>
                <a:lstStyle/>
                <a:p>
                  <a:pPr>
                    <a:defRPr sz="900" b="1" i="0" u="none" strike="noStrike" kern="1200" baseline="0">
                      <a:ln>
                        <a:noFill/>
                      </a:ln>
                      <a:solidFill>
                        <a:schemeClr val="tx1"/>
                      </a:solidFill>
                      <a:latin typeface="+mn-lt"/>
                      <a:ea typeface="+mn-ea"/>
                      <a:cs typeface="+mn-cs"/>
                    </a:defRPr>
                  </a:pPr>
                  <a:endParaRPr lang="en-US"/>
                </a:p>
              </c:txPr>
              <c:dLblPos val="inEnd"/>
              <c:showLegendKey val="0"/>
              <c:showVal val="1"/>
              <c:showCatName val="0"/>
              <c:showSerName val="0"/>
              <c:showPercent val="0"/>
              <c:showBubbleSize val="0"/>
              <c:extLst>
                <c:ext xmlns:c16="http://schemas.microsoft.com/office/drawing/2014/chart" uri="{C3380CC4-5D6E-409C-BE32-E72D297353CC}">
                  <c16:uniqueId val="{00000000-3BF6-E34F-8573-8309E802D731}"/>
                </c:ext>
              </c:extLst>
            </c:dLbl>
            <c:spPr>
              <a:noFill/>
              <a:ln>
                <a:noFill/>
              </a:ln>
              <a:effectLst/>
            </c:spPr>
            <c:txPr>
              <a:bodyPr rot="0" spcFirstLastPara="1" vertOverflow="ellipsis" vert="horz" wrap="square" lIns="38100" tIns="19050" rIns="38100" bIns="19050" anchor="ctr" anchorCtr="1">
                <a:spAutoFit/>
              </a:bodyPr>
              <a:lstStyle/>
              <a:p>
                <a:pPr>
                  <a:defRPr sz="900" b="1" i="0" u="none" strike="noStrike" kern="1200" baseline="0">
                    <a:ln>
                      <a:noFill/>
                    </a:ln>
                    <a:solidFill>
                      <a:schemeClr val="tx1"/>
                    </a:solidFill>
                    <a:latin typeface="+mn-lt"/>
                    <a:ea typeface="+mn-ea"/>
                    <a:cs typeface="+mn-cs"/>
                  </a:defRPr>
                </a:pPr>
                <a:endParaRPr lang="en-US"/>
              </a:p>
            </c:txPr>
            <c:dLblPos val="in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dk1">
                          <a:lumMod val="50000"/>
                          <a:lumOff val="50000"/>
                        </a:schemeClr>
                      </a:solidFill>
                    </a:ln>
                    <a:effectLst/>
                  </c:spPr>
                </c15:leaderLines>
              </c:ext>
            </c:extLst>
          </c:dLbls>
          <c:cat>
            <c:strRef>
              <c:f>Sheet1!$A$2:$A$9</c:f>
              <c:strCache>
                <c:ptCount val="8"/>
                <c:pt idx="0">
                  <c:v>Books/Publications (6%)</c:v>
                </c:pt>
                <c:pt idx="1">
                  <c:v>Ephemera (9%)</c:v>
                </c:pt>
                <c:pt idx="2">
                  <c:v>Film/Video (1%)</c:v>
                </c:pt>
                <c:pt idx="3">
                  <c:v>Photographs (15%)</c:v>
                </c:pt>
                <c:pt idx="4">
                  <c:v>Prints/Paintings/Drawings (3%)</c:v>
                </c:pt>
                <c:pt idx="5">
                  <c:v>Sound Recordings (3%)</c:v>
                </c:pt>
                <c:pt idx="6">
                  <c:v>Textual Documents (60%)</c:v>
                </c:pt>
                <c:pt idx="7">
                  <c:v>Three-Dimensional Objects (3%)</c:v>
                </c:pt>
              </c:strCache>
            </c:strRef>
          </c:cat>
          <c:val>
            <c:numRef>
              <c:f>Sheet1!$B$2:$B$9</c:f>
              <c:numCache>
                <c:formatCode>General</c:formatCode>
                <c:ptCount val="8"/>
                <c:pt idx="0">
                  <c:v>2</c:v>
                </c:pt>
                <c:pt idx="1">
                  <c:v>1</c:v>
                </c:pt>
                <c:pt idx="2">
                  <c:v>0</c:v>
                </c:pt>
                <c:pt idx="3">
                  <c:v>5</c:v>
                </c:pt>
                <c:pt idx="4">
                  <c:v>1</c:v>
                </c:pt>
                <c:pt idx="5">
                  <c:v>1</c:v>
                </c:pt>
                <c:pt idx="6">
                  <c:v>21</c:v>
                </c:pt>
                <c:pt idx="7">
                  <c:v>0</c:v>
                </c:pt>
              </c:numCache>
            </c:numRef>
          </c:val>
          <c:extLst>
            <c:ext xmlns:c16="http://schemas.microsoft.com/office/drawing/2014/chart" uri="{C3380CC4-5D6E-409C-BE32-E72D297353CC}">
              <c16:uniqueId val="{00000000-3212-884C-9B02-F9A304B574E1}"/>
            </c:ext>
          </c:extLst>
        </c:ser>
        <c:ser>
          <c:idx val="1"/>
          <c:order val="1"/>
          <c:tx>
            <c:strRef>
              <c:f>Sheet1!$C$1</c:f>
              <c:strCache>
                <c:ptCount val="1"/>
                <c:pt idx="0">
                  <c:v>Unprocessed Collections</c:v>
                </c:pt>
              </c:strCache>
            </c:strRef>
          </c:tx>
          <c:spPr>
            <a:solidFill>
              <a:srgbClr val="F0A04B">
                <a:alpha val="85000"/>
              </a:srgbClr>
            </a:solidFill>
            <a:ln w="9525" cap="flat" cmpd="sng" algn="ctr">
              <a:solidFill>
                <a:schemeClr val="lt1">
                  <a:alpha val="50000"/>
                </a:schemeClr>
              </a:solidFill>
              <a:round/>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1" i="0" u="none" strike="noStrike" kern="1200" baseline="0">
                    <a:solidFill>
                      <a:schemeClr val="tx1"/>
                    </a:solidFill>
                    <a:latin typeface="+mn-lt"/>
                    <a:ea typeface="+mn-ea"/>
                    <a:cs typeface="+mn-cs"/>
                  </a:defRPr>
                </a:pPr>
                <a:endParaRPr lang="en-US"/>
              </a:p>
            </c:txPr>
            <c:dLblPos val="in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dk1">
                          <a:lumMod val="50000"/>
                          <a:lumOff val="50000"/>
                        </a:schemeClr>
                      </a:solidFill>
                    </a:ln>
                    <a:effectLst/>
                  </c:spPr>
                </c15:leaderLines>
              </c:ext>
            </c:extLst>
          </c:dLbls>
          <c:cat>
            <c:strRef>
              <c:f>Sheet1!$A$2:$A$9</c:f>
              <c:strCache>
                <c:ptCount val="8"/>
                <c:pt idx="0">
                  <c:v>Books/Publications (6%)</c:v>
                </c:pt>
                <c:pt idx="1">
                  <c:v>Ephemera (9%)</c:v>
                </c:pt>
                <c:pt idx="2">
                  <c:v>Film/Video (1%)</c:v>
                </c:pt>
                <c:pt idx="3">
                  <c:v>Photographs (15%)</c:v>
                </c:pt>
                <c:pt idx="4">
                  <c:v>Prints/Paintings/Drawings (3%)</c:v>
                </c:pt>
                <c:pt idx="5">
                  <c:v>Sound Recordings (3%)</c:v>
                </c:pt>
                <c:pt idx="6">
                  <c:v>Textual Documents (60%)</c:v>
                </c:pt>
                <c:pt idx="7">
                  <c:v>Three-Dimensional Objects (3%)</c:v>
                </c:pt>
              </c:strCache>
            </c:strRef>
          </c:cat>
          <c:val>
            <c:numRef>
              <c:f>Sheet1!$C$2:$C$9</c:f>
              <c:numCache>
                <c:formatCode>General</c:formatCode>
                <c:ptCount val="8"/>
                <c:pt idx="0">
                  <c:v>2</c:v>
                </c:pt>
                <c:pt idx="1">
                  <c:v>5</c:v>
                </c:pt>
                <c:pt idx="2">
                  <c:v>1</c:v>
                </c:pt>
                <c:pt idx="3">
                  <c:v>5</c:v>
                </c:pt>
                <c:pt idx="4">
                  <c:v>1</c:v>
                </c:pt>
                <c:pt idx="5">
                  <c:v>1</c:v>
                </c:pt>
                <c:pt idx="6">
                  <c:v>15</c:v>
                </c:pt>
                <c:pt idx="7">
                  <c:v>2</c:v>
                </c:pt>
              </c:numCache>
            </c:numRef>
          </c:val>
          <c:extLst>
            <c:ext xmlns:c16="http://schemas.microsoft.com/office/drawing/2014/chart" uri="{C3380CC4-5D6E-409C-BE32-E72D297353CC}">
              <c16:uniqueId val="{00000001-3212-884C-9B02-F9A304B574E1}"/>
            </c:ext>
          </c:extLst>
        </c:ser>
        <c:ser>
          <c:idx val="2"/>
          <c:order val="2"/>
          <c:tx>
            <c:strRef>
              <c:f>Sheet1!$D$1</c:f>
              <c:strCache>
                <c:ptCount val="1"/>
                <c:pt idx="0">
                  <c:v>Record Series</c:v>
                </c:pt>
              </c:strCache>
            </c:strRef>
          </c:tx>
          <c:spPr>
            <a:solidFill>
              <a:srgbClr val="FDED86"/>
            </a:solidFill>
            <a:ln w="9525" cap="flat" cmpd="sng" algn="ctr">
              <a:solidFill>
                <a:schemeClr val="lt1">
                  <a:alpha val="50000"/>
                </a:schemeClr>
              </a:solidFill>
              <a:round/>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1" i="0" u="none" strike="noStrike" kern="1200" baseline="0">
                    <a:solidFill>
                      <a:schemeClr val="tx1"/>
                    </a:solidFill>
                    <a:latin typeface="+mn-lt"/>
                    <a:ea typeface="+mn-ea"/>
                    <a:cs typeface="+mn-cs"/>
                  </a:defRPr>
                </a:pPr>
                <a:endParaRPr lang="en-US"/>
              </a:p>
            </c:txPr>
            <c:dLblPos val="in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dk1">
                          <a:lumMod val="50000"/>
                          <a:lumOff val="50000"/>
                        </a:schemeClr>
                      </a:solidFill>
                    </a:ln>
                    <a:effectLst/>
                  </c:spPr>
                </c15:leaderLines>
              </c:ext>
            </c:extLst>
          </c:dLbls>
          <c:cat>
            <c:strRef>
              <c:f>Sheet1!$A$2:$A$9</c:f>
              <c:strCache>
                <c:ptCount val="8"/>
                <c:pt idx="0">
                  <c:v>Books/Publications (6%)</c:v>
                </c:pt>
                <c:pt idx="1">
                  <c:v>Ephemera (9%)</c:v>
                </c:pt>
                <c:pt idx="2">
                  <c:v>Film/Video (1%)</c:v>
                </c:pt>
                <c:pt idx="3">
                  <c:v>Photographs (15%)</c:v>
                </c:pt>
                <c:pt idx="4">
                  <c:v>Prints/Paintings/Drawings (3%)</c:v>
                </c:pt>
                <c:pt idx="5">
                  <c:v>Sound Recordings (3%)</c:v>
                </c:pt>
                <c:pt idx="6">
                  <c:v>Textual Documents (60%)</c:v>
                </c:pt>
                <c:pt idx="7">
                  <c:v>Three-Dimensional Objects (3%)</c:v>
                </c:pt>
              </c:strCache>
            </c:strRef>
          </c:cat>
          <c:val>
            <c:numRef>
              <c:f>Sheet1!$D$2:$D$9</c:f>
              <c:numCache>
                <c:formatCode>General</c:formatCode>
                <c:ptCount val="8"/>
                <c:pt idx="0">
                  <c:v>0</c:v>
                </c:pt>
                <c:pt idx="1">
                  <c:v>0</c:v>
                </c:pt>
                <c:pt idx="2">
                  <c:v>0</c:v>
                </c:pt>
                <c:pt idx="3">
                  <c:v>0</c:v>
                </c:pt>
                <c:pt idx="4">
                  <c:v>0</c:v>
                </c:pt>
                <c:pt idx="5">
                  <c:v>0</c:v>
                </c:pt>
                <c:pt idx="6">
                  <c:v>5</c:v>
                </c:pt>
                <c:pt idx="7">
                  <c:v>0</c:v>
                </c:pt>
              </c:numCache>
            </c:numRef>
          </c:val>
          <c:extLst>
            <c:ext xmlns:c16="http://schemas.microsoft.com/office/drawing/2014/chart" uri="{C3380CC4-5D6E-409C-BE32-E72D297353CC}">
              <c16:uniqueId val="{00000002-3212-884C-9B02-F9A304B574E1}"/>
            </c:ext>
          </c:extLst>
        </c:ser>
        <c:dLbls>
          <c:dLblPos val="inEnd"/>
          <c:showLegendKey val="0"/>
          <c:showVal val="1"/>
          <c:showCatName val="0"/>
          <c:showSerName val="0"/>
          <c:showPercent val="0"/>
          <c:showBubbleSize val="0"/>
        </c:dLbls>
        <c:gapWidth val="65"/>
        <c:axId val="1153477056"/>
        <c:axId val="1153478752"/>
      </c:barChart>
      <c:catAx>
        <c:axId val="1153477056"/>
        <c:scaling>
          <c:orientation val="minMax"/>
        </c:scaling>
        <c:delete val="0"/>
        <c:axPos val="b"/>
        <c:numFmt formatCode="General" sourceLinked="1"/>
        <c:majorTickMark val="none"/>
        <c:minorTickMark val="none"/>
        <c:tickLblPos val="nextTo"/>
        <c:spPr>
          <a:noFill/>
          <a:ln w="19050" cap="flat" cmpd="sng" algn="ctr">
            <a:solidFill>
              <a:schemeClr val="dk1">
                <a:lumMod val="75000"/>
                <a:lumOff val="25000"/>
              </a:schemeClr>
            </a:solidFill>
            <a:round/>
          </a:ln>
          <a:effectLst/>
        </c:spPr>
        <c:txPr>
          <a:bodyPr rot="-60000000" spcFirstLastPara="1" vertOverflow="ellipsis" vert="horz" wrap="square" anchor="ctr" anchorCtr="1"/>
          <a:lstStyle/>
          <a:p>
            <a:pPr>
              <a:defRPr sz="900" b="0" i="0" u="none" strike="noStrike" kern="1200" cap="all" baseline="0">
                <a:solidFill>
                  <a:schemeClr val="tx1"/>
                </a:solidFill>
                <a:latin typeface="+mn-lt"/>
                <a:ea typeface="+mn-ea"/>
                <a:cs typeface="+mn-cs"/>
              </a:defRPr>
            </a:pPr>
            <a:endParaRPr lang="en-US"/>
          </a:p>
        </c:txPr>
        <c:crossAx val="1153478752"/>
        <c:crosses val="autoZero"/>
        <c:auto val="1"/>
        <c:lblAlgn val="ctr"/>
        <c:lblOffset val="100"/>
        <c:noMultiLvlLbl val="0"/>
      </c:catAx>
      <c:valAx>
        <c:axId val="1153478752"/>
        <c:scaling>
          <c:orientation val="minMax"/>
        </c:scaling>
        <c:delete val="1"/>
        <c:axPos val="l"/>
        <c:majorGridlines>
          <c:spPr>
            <a:ln w="9525" cap="flat" cmpd="sng" algn="ctr">
              <a:gradFill>
                <a:gsLst>
                  <a:gs pos="100000">
                    <a:schemeClr val="dk1">
                      <a:lumMod val="95000"/>
                      <a:lumOff val="5000"/>
                      <a:alpha val="42000"/>
                    </a:schemeClr>
                  </a:gs>
                  <a:gs pos="0">
                    <a:schemeClr val="lt1">
                      <a:lumMod val="75000"/>
                      <a:alpha val="36000"/>
                    </a:schemeClr>
                  </a:gs>
                </a:gsLst>
                <a:lin ang="5400000" scaled="0"/>
              </a:gradFill>
              <a:round/>
            </a:ln>
            <a:effectLst/>
          </c:spPr>
        </c:majorGridlines>
        <c:numFmt formatCode="General" sourceLinked="1"/>
        <c:majorTickMark val="none"/>
        <c:minorTickMark val="none"/>
        <c:tickLblPos val="nextTo"/>
        <c:crossAx val="1153477056"/>
        <c:crosses val="autoZero"/>
        <c:crossBetween val="between"/>
      </c:valAx>
      <c:spPr>
        <a:noFill/>
        <a:ln>
          <a:noFill/>
        </a:ln>
        <a:effectLst/>
      </c:spPr>
    </c:plotArea>
    <c:legend>
      <c:legendPos val="b"/>
      <c:overlay val="0"/>
      <c:spPr>
        <a:solidFill>
          <a:schemeClr val="lt1">
            <a:lumMod val="95000"/>
            <a:alpha val="39000"/>
          </a:schemeClr>
        </a:solidFill>
        <a:ln>
          <a:noFill/>
        </a:ln>
        <a:effectLst/>
      </c:spPr>
      <c:txPr>
        <a:bodyPr rot="0" spcFirstLastPara="1" vertOverflow="ellipsis" vert="horz" wrap="square" anchor="ctr" anchorCtr="1"/>
        <a:lstStyle/>
        <a:p>
          <a:pPr>
            <a:defRPr sz="900" b="0" i="0" u="none" strike="noStrike" kern="1200" baseline="0">
              <a:solidFill>
                <a:schemeClr val="dk1">
                  <a:lumMod val="75000"/>
                  <a:lumOff val="2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w="9525" cap="flat" cmpd="sng" algn="ctr">
      <a:solidFill>
        <a:schemeClr val="dk1">
          <a:lumMod val="25000"/>
          <a:lumOff val="75000"/>
        </a:schemeClr>
      </a:solidFill>
      <a:round/>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tx>
            <c:strRef>
              <c:f>Sheet1!$B$1</c:f>
              <c:strCache>
                <c:ptCount val="1"/>
                <c:pt idx="0">
                  <c:v>Percentages</c:v>
                </c:pt>
              </c:strCache>
            </c:strRef>
          </c:tx>
          <c:dPt>
            <c:idx val="0"/>
            <c:bubble3D val="0"/>
            <c:spPr>
              <a:solidFill>
                <a:srgbClr val="FDED86"/>
              </a:solidFill>
              <a:ln>
                <a:noFill/>
              </a:ln>
              <a:effectLst>
                <a:outerShdw blurRad="254000" sx="102000" sy="102000" algn="ctr" rotWithShape="0">
                  <a:prstClr val="black">
                    <a:alpha val="20000"/>
                  </a:prstClr>
                </a:outerShdw>
              </a:effectLst>
            </c:spPr>
            <c:extLst>
              <c:ext xmlns:c16="http://schemas.microsoft.com/office/drawing/2014/chart" uri="{C3380CC4-5D6E-409C-BE32-E72D297353CC}">
                <c16:uniqueId val="{00000001-3B7D-7341-8A29-AD24A7A63C34}"/>
              </c:ext>
            </c:extLst>
          </c:dPt>
          <c:dPt>
            <c:idx val="1"/>
            <c:bubble3D val="0"/>
            <c:spPr>
              <a:solidFill>
                <a:srgbClr val="FCE36B"/>
              </a:solidFill>
              <a:ln>
                <a:noFill/>
              </a:ln>
              <a:effectLst>
                <a:outerShdw blurRad="254000" sx="102000" sy="102000" algn="ctr" rotWithShape="0">
                  <a:prstClr val="black">
                    <a:alpha val="20000"/>
                  </a:prstClr>
                </a:outerShdw>
              </a:effectLst>
            </c:spPr>
            <c:extLst>
              <c:ext xmlns:c16="http://schemas.microsoft.com/office/drawing/2014/chart" uri="{C3380CC4-5D6E-409C-BE32-E72D297353CC}">
                <c16:uniqueId val="{00000003-3B7D-7341-8A29-AD24A7A63C34}"/>
              </c:ext>
            </c:extLst>
          </c:dPt>
          <c:dPt>
            <c:idx val="2"/>
            <c:bubble3D val="0"/>
            <c:spPr>
              <a:solidFill>
                <a:srgbClr val="F7C65D"/>
              </a:solidFill>
              <a:ln>
                <a:noFill/>
              </a:ln>
              <a:effectLst>
                <a:outerShdw blurRad="254000" sx="102000" sy="102000" algn="ctr" rotWithShape="0">
                  <a:prstClr val="black">
                    <a:alpha val="20000"/>
                  </a:prstClr>
                </a:outerShdw>
              </a:effectLst>
            </c:spPr>
            <c:extLst>
              <c:ext xmlns:c16="http://schemas.microsoft.com/office/drawing/2014/chart" uri="{C3380CC4-5D6E-409C-BE32-E72D297353CC}">
                <c16:uniqueId val="{00000005-3B7D-7341-8A29-AD24A7A63C34}"/>
              </c:ext>
            </c:extLst>
          </c:dPt>
          <c:dPt>
            <c:idx val="3"/>
            <c:bubble3D val="0"/>
            <c:spPr>
              <a:solidFill>
                <a:srgbClr val="F1A84F"/>
              </a:solidFill>
              <a:ln>
                <a:noFill/>
              </a:ln>
              <a:effectLst>
                <a:outerShdw blurRad="254000" sx="102000" sy="102000" algn="ctr" rotWithShape="0">
                  <a:prstClr val="black">
                    <a:alpha val="20000"/>
                  </a:prstClr>
                </a:outerShdw>
              </a:effectLst>
            </c:spPr>
            <c:extLst>
              <c:ext xmlns:c16="http://schemas.microsoft.com/office/drawing/2014/chart" uri="{C3380CC4-5D6E-409C-BE32-E72D297353CC}">
                <c16:uniqueId val="{00000007-3B7D-7341-8A29-AD24A7A63C34}"/>
              </c:ext>
            </c:extLst>
          </c:dPt>
          <c:dPt>
            <c:idx val="4"/>
            <c:bubble3D val="0"/>
            <c:spPr>
              <a:solidFill>
                <a:srgbClr val="EC8C41"/>
              </a:solidFill>
              <a:ln>
                <a:noFill/>
              </a:ln>
              <a:effectLst>
                <a:outerShdw blurRad="254000" sx="102000" sy="102000" algn="ctr" rotWithShape="0">
                  <a:prstClr val="black">
                    <a:alpha val="20000"/>
                  </a:prstClr>
                </a:outerShdw>
              </a:effectLst>
            </c:spPr>
            <c:extLst>
              <c:ext xmlns:c16="http://schemas.microsoft.com/office/drawing/2014/chart" uri="{C3380CC4-5D6E-409C-BE32-E72D297353CC}">
                <c16:uniqueId val="{00000009-3B7D-7341-8A29-AD24A7A63C34}"/>
              </c:ext>
            </c:extLst>
          </c:dPt>
          <c:dPt>
            <c:idx val="5"/>
            <c:bubble3D val="0"/>
            <c:spPr>
              <a:solidFill>
                <a:srgbClr val="E76F34"/>
              </a:solidFill>
              <a:ln>
                <a:noFill/>
              </a:ln>
              <a:effectLst>
                <a:outerShdw blurRad="254000" sx="102000" sy="102000" algn="ctr" rotWithShape="0">
                  <a:prstClr val="black">
                    <a:alpha val="20000"/>
                  </a:prstClr>
                </a:outerShdw>
              </a:effectLst>
            </c:spPr>
            <c:extLst>
              <c:ext xmlns:c16="http://schemas.microsoft.com/office/drawing/2014/chart" uri="{C3380CC4-5D6E-409C-BE32-E72D297353CC}">
                <c16:uniqueId val="{0000000B-3B7D-7341-8A29-AD24A7A63C34}"/>
              </c:ext>
            </c:extLst>
          </c:dPt>
          <c:dPt>
            <c:idx val="6"/>
            <c:bubble3D val="0"/>
            <c:spPr>
              <a:solidFill>
                <a:srgbClr val="E25328"/>
              </a:solidFill>
              <a:ln>
                <a:noFill/>
              </a:ln>
              <a:effectLst>
                <a:outerShdw blurRad="254000" sx="102000" sy="102000" algn="ctr" rotWithShape="0">
                  <a:prstClr val="black">
                    <a:alpha val="20000"/>
                  </a:prstClr>
                </a:outerShdw>
              </a:effectLst>
            </c:spPr>
            <c:extLst>
              <c:ext xmlns:c16="http://schemas.microsoft.com/office/drawing/2014/chart" uri="{C3380CC4-5D6E-409C-BE32-E72D297353CC}">
                <c16:uniqueId val="{0000000D-3B7D-7341-8A29-AD24A7A63C34}"/>
              </c:ext>
            </c:extLst>
          </c:dPt>
          <c:dPt>
            <c:idx val="7"/>
            <c:bubble3D val="0"/>
            <c:spPr>
              <a:solidFill>
                <a:srgbClr val="B04829"/>
              </a:solidFill>
              <a:ln>
                <a:noFill/>
              </a:ln>
              <a:effectLst>
                <a:outerShdw blurRad="254000" sx="102000" sy="102000" algn="ctr" rotWithShape="0">
                  <a:prstClr val="black">
                    <a:alpha val="20000"/>
                  </a:prstClr>
                </a:outerShdw>
              </a:effectLst>
            </c:spPr>
            <c:extLst>
              <c:ext xmlns:c16="http://schemas.microsoft.com/office/drawing/2014/chart" uri="{C3380CC4-5D6E-409C-BE32-E72D297353CC}">
                <c16:uniqueId val="{0000000F-3B7D-7341-8A29-AD24A7A63C34}"/>
              </c:ext>
            </c:extLst>
          </c:dPt>
          <c:dPt>
            <c:idx val="8"/>
            <c:bubble3D val="0"/>
            <c:spPr>
              <a:solidFill>
                <a:srgbClr val="7E3E2B"/>
              </a:solidFill>
              <a:ln>
                <a:noFill/>
              </a:ln>
              <a:effectLst>
                <a:outerShdw blurRad="254000" sx="102000" sy="102000" algn="ctr" rotWithShape="0">
                  <a:prstClr val="black">
                    <a:alpha val="20000"/>
                  </a:prstClr>
                </a:outerShdw>
              </a:effectLst>
            </c:spPr>
            <c:extLst>
              <c:ext xmlns:c16="http://schemas.microsoft.com/office/drawing/2014/chart" uri="{C3380CC4-5D6E-409C-BE32-E72D297353CC}">
                <c16:uniqueId val="{00000011-3B7D-7341-8A29-AD24A7A63C34}"/>
              </c:ext>
            </c:extLst>
          </c:dPt>
          <c:dPt>
            <c:idx val="9"/>
            <c:bubble3D val="0"/>
            <c:spPr>
              <a:solidFill>
                <a:srgbClr val="4C3430"/>
              </a:solidFill>
              <a:ln>
                <a:noFill/>
              </a:ln>
              <a:effectLst>
                <a:outerShdw blurRad="254000" sx="102000" sy="102000" algn="ctr" rotWithShape="0">
                  <a:prstClr val="black">
                    <a:alpha val="20000"/>
                  </a:prstClr>
                </a:outerShdw>
              </a:effectLst>
            </c:spPr>
            <c:extLst>
              <c:ext xmlns:c16="http://schemas.microsoft.com/office/drawing/2014/chart" uri="{C3380CC4-5D6E-409C-BE32-E72D297353CC}">
                <c16:uniqueId val="{00000013-3B7D-7341-8A29-AD24A7A63C34}"/>
              </c:ext>
            </c:extLst>
          </c:dPt>
          <c:dLbls>
            <c:dLbl>
              <c:idx val="1"/>
              <c:layout>
                <c:manualLayout>
                  <c:x val="-2.7955622249574263E-2"/>
                  <c:y val="0.25570939868471498"/>
                </c:manualLayout>
              </c:layout>
              <c:dLblPos val="bestFi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3-3B7D-7341-8A29-AD24A7A63C34}"/>
                </c:ext>
              </c:extLst>
            </c:dLbl>
            <c:spPr>
              <a:pattFill prst="pct75">
                <a:fgClr>
                  <a:schemeClr val="dk1">
                    <a:lumMod val="75000"/>
                    <a:lumOff val="25000"/>
                  </a:schemeClr>
                </a:fgClr>
                <a:bgClr>
                  <a:schemeClr val="dk1">
                    <a:lumMod val="65000"/>
                    <a:lumOff val="35000"/>
                  </a:schemeClr>
                </a:bgClr>
              </a:pattFill>
              <a:ln>
                <a:noFill/>
              </a:ln>
              <a:effectLst>
                <a:outerShdw blurRad="50800" dist="38100" dir="2700000" algn="tl" rotWithShape="0">
                  <a:prstClr val="black">
                    <a:alpha val="40000"/>
                  </a:prstClr>
                </a:outerShdw>
              </a:effectLst>
            </c:spPr>
            <c:txPr>
              <a:bodyPr rot="0" spcFirstLastPara="1" vertOverflow="ellipsis" vert="horz" wrap="square" lIns="38100" tIns="19050" rIns="38100" bIns="19050" anchor="ctr" anchorCtr="1">
                <a:spAutoFit/>
              </a:bodyPr>
              <a:lstStyle/>
              <a:p>
                <a:pPr>
                  <a:defRPr sz="1000" b="1" i="0" u="none" strike="noStrike" kern="1200" baseline="0">
                    <a:solidFill>
                      <a:schemeClr val="lt1"/>
                    </a:solidFill>
                    <a:latin typeface="+mn-lt"/>
                    <a:ea typeface="+mn-ea"/>
                    <a:cs typeface="+mn-cs"/>
                  </a:defRPr>
                </a:pPr>
                <a:endParaRPr lang="en-US"/>
              </a:p>
            </c:txPr>
            <c:dLblPos val="ctr"/>
            <c:showLegendKey val="0"/>
            <c:showVal val="1"/>
            <c:showCatName val="0"/>
            <c:showSerName val="0"/>
            <c:showPercent val="0"/>
            <c:showBubbleSize val="0"/>
            <c:showLeaderLines val="1"/>
            <c:leaderLines>
              <c:spPr>
                <a:ln w="9525">
                  <a:solidFill>
                    <a:schemeClr val="dk1">
                      <a:lumMod val="50000"/>
                      <a:lumOff val="50000"/>
                    </a:schemeClr>
                  </a:solidFill>
                </a:ln>
                <a:effectLst/>
              </c:spPr>
            </c:leaderLines>
            <c:extLst>
              <c:ext xmlns:c15="http://schemas.microsoft.com/office/drawing/2012/chart" uri="{CE6537A1-D6FC-4f65-9D91-7224C49458BB}"/>
            </c:extLst>
          </c:dLbls>
          <c:cat>
            <c:strRef>
              <c:f>Sheet1!$A$2:$A$11</c:f>
              <c:strCache>
                <c:ptCount val="10"/>
                <c:pt idx="0">
                  <c:v>Church</c:v>
                </c:pt>
                <c:pt idx="1">
                  <c:v>Civil Rights</c:v>
                </c:pt>
                <c:pt idx="2">
                  <c:v>Education</c:v>
                </c:pt>
                <c:pt idx="3">
                  <c:v>Emancipation/Reconstruction</c:v>
                </c:pt>
                <c:pt idx="4">
                  <c:v>Employment</c:v>
                </c:pt>
                <c:pt idx="5">
                  <c:v>Everyday Life</c:v>
                </c:pt>
                <c:pt idx="6">
                  <c:v>Jim Crow</c:v>
                </c:pt>
                <c:pt idx="7">
                  <c:v>Legal/Records</c:v>
                </c:pt>
                <c:pt idx="8">
                  <c:v>Slavery</c:v>
                </c:pt>
                <c:pt idx="9">
                  <c:v>Sports and Culture</c:v>
                </c:pt>
              </c:strCache>
            </c:strRef>
          </c:cat>
          <c:val>
            <c:numRef>
              <c:f>Sheet1!$B$2:$B$11</c:f>
              <c:numCache>
                <c:formatCode>0%</c:formatCode>
                <c:ptCount val="10"/>
                <c:pt idx="0">
                  <c:v>1.4705882352941176E-2</c:v>
                </c:pt>
                <c:pt idx="1">
                  <c:v>4.4117647058823532E-2</c:v>
                </c:pt>
                <c:pt idx="2">
                  <c:v>0.19117647058823528</c:v>
                </c:pt>
                <c:pt idx="3">
                  <c:v>4.4117647058823532E-2</c:v>
                </c:pt>
                <c:pt idx="4">
                  <c:v>5.8823529411764705E-2</c:v>
                </c:pt>
                <c:pt idx="5">
                  <c:v>0.26470588235294118</c:v>
                </c:pt>
                <c:pt idx="6">
                  <c:v>2.9411764705882353E-2</c:v>
                </c:pt>
                <c:pt idx="7">
                  <c:v>8.8235294117647065E-2</c:v>
                </c:pt>
                <c:pt idx="8">
                  <c:v>0.11764705882352941</c:v>
                </c:pt>
                <c:pt idx="9">
                  <c:v>0.14705882352941177</c:v>
                </c:pt>
              </c:numCache>
            </c:numRef>
          </c:val>
          <c:extLst>
            <c:ext xmlns:c16="http://schemas.microsoft.com/office/drawing/2014/chart" uri="{C3380CC4-5D6E-409C-BE32-E72D297353CC}">
              <c16:uniqueId val="{00000014-3B7D-7341-8A29-AD24A7A63C34}"/>
            </c:ext>
          </c:extLst>
        </c:ser>
        <c:dLbls>
          <c:dLblPos val="ctr"/>
          <c:showLegendKey val="0"/>
          <c:showVal val="0"/>
          <c:showCatName val="0"/>
          <c:showSerName val="0"/>
          <c:showPercent val="1"/>
          <c:showBubbleSize val="0"/>
          <c:showLeaderLines val="1"/>
        </c:dLbls>
        <c:firstSliceAng val="0"/>
      </c:pieChart>
      <c:spPr>
        <a:noFill/>
        <a:ln>
          <a:noFill/>
        </a:ln>
        <a:effectLst/>
      </c:spPr>
    </c:plotArea>
    <c:legend>
      <c:legendPos val="r"/>
      <c:overlay val="0"/>
      <c:spPr>
        <a:solidFill>
          <a:schemeClr val="lt1">
            <a:lumMod val="95000"/>
            <a:alpha val="39000"/>
          </a:schemeClr>
        </a:solidFill>
        <a:ln>
          <a:noFill/>
        </a:ln>
        <a:effectLst/>
      </c:spPr>
      <c:txPr>
        <a:bodyPr rot="0" spcFirstLastPara="1" vertOverflow="ellipsis" vert="horz" wrap="square" anchor="ctr" anchorCtr="1"/>
        <a:lstStyle/>
        <a:p>
          <a:pPr>
            <a:defRPr sz="900" b="0" i="0" u="none" strike="noStrike" kern="1200" baseline="0">
              <a:solidFill>
                <a:schemeClr val="tx1"/>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w="9525" cap="flat" cmpd="sng" algn="ctr">
      <a:solidFill>
        <a:schemeClr val="dk1">
          <a:lumMod val="25000"/>
          <a:lumOff val="75000"/>
        </a:schemeClr>
      </a:solidFill>
      <a:round/>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tx>
            <c:strRef>
              <c:f>Sheet1!$B$1</c:f>
              <c:strCache>
                <c:ptCount val="1"/>
                <c:pt idx="0">
                  <c:v>Column1</c:v>
                </c:pt>
              </c:strCache>
            </c:strRef>
          </c:tx>
          <c:spPr>
            <a:solidFill>
              <a:srgbClr val="4C3430"/>
            </a:solidFill>
          </c:spPr>
          <c:dPt>
            <c:idx val="0"/>
            <c:bubble3D val="0"/>
            <c:spPr>
              <a:solidFill>
                <a:srgbClr val="4C3430"/>
              </a:solidFill>
              <a:ln>
                <a:noFill/>
              </a:ln>
              <a:effectLst>
                <a:outerShdw blurRad="254000" sx="102000" sy="102000" algn="ctr" rotWithShape="0">
                  <a:prstClr val="black">
                    <a:alpha val="20000"/>
                  </a:prstClr>
                </a:outerShdw>
              </a:effectLst>
            </c:spPr>
            <c:extLst>
              <c:ext xmlns:c16="http://schemas.microsoft.com/office/drawing/2014/chart" uri="{C3380CC4-5D6E-409C-BE32-E72D297353CC}">
                <c16:uniqueId val="{00000001-5222-1B40-889C-48D3AE2D040E}"/>
              </c:ext>
            </c:extLst>
          </c:dPt>
          <c:dPt>
            <c:idx val="1"/>
            <c:bubble3D val="0"/>
            <c:spPr>
              <a:solidFill>
                <a:srgbClr val="E76F34"/>
              </a:solidFill>
              <a:ln>
                <a:noFill/>
              </a:ln>
              <a:effectLst>
                <a:outerShdw blurRad="254000" sx="102000" sy="102000" algn="ctr" rotWithShape="0">
                  <a:prstClr val="black">
                    <a:alpha val="20000"/>
                  </a:prstClr>
                </a:outerShdw>
              </a:effectLst>
            </c:spPr>
            <c:extLst>
              <c:ext xmlns:c16="http://schemas.microsoft.com/office/drawing/2014/chart" uri="{C3380CC4-5D6E-409C-BE32-E72D297353CC}">
                <c16:uniqueId val="{00000003-5222-1B40-889C-48D3AE2D040E}"/>
              </c:ext>
            </c:extLst>
          </c:dPt>
          <c:dPt>
            <c:idx val="2"/>
            <c:bubble3D val="0"/>
            <c:spPr>
              <a:solidFill>
                <a:srgbClr val="FDE86E"/>
              </a:solidFill>
              <a:ln>
                <a:noFill/>
              </a:ln>
              <a:effectLst>
                <a:outerShdw blurRad="254000" sx="102000" sy="102000" algn="ctr" rotWithShape="0">
                  <a:prstClr val="black">
                    <a:alpha val="20000"/>
                  </a:prstClr>
                </a:outerShdw>
              </a:effectLst>
            </c:spPr>
            <c:extLst>
              <c:ext xmlns:c16="http://schemas.microsoft.com/office/drawing/2014/chart" uri="{C3380CC4-5D6E-409C-BE32-E72D297353CC}">
                <c16:uniqueId val="{00000005-5222-1B40-889C-48D3AE2D040E}"/>
              </c:ext>
            </c:extLst>
          </c:dPt>
          <c:dLbls>
            <c:spPr>
              <a:pattFill prst="pct75">
                <a:fgClr>
                  <a:schemeClr val="dk1">
                    <a:lumMod val="75000"/>
                    <a:lumOff val="25000"/>
                  </a:schemeClr>
                </a:fgClr>
                <a:bgClr>
                  <a:schemeClr val="dk1">
                    <a:lumMod val="65000"/>
                    <a:lumOff val="35000"/>
                  </a:schemeClr>
                </a:bgClr>
              </a:pattFill>
              <a:ln>
                <a:noFill/>
              </a:ln>
              <a:effectLst>
                <a:outerShdw blurRad="50800" dist="38100" dir="2700000" algn="tl" rotWithShape="0">
                  <a:prstClr val="black">
                    <a:alpha val="40000"/>
                  </a:prstClr>
                </a:outerShdw>
              </a:effectLst>
            </c:spPr>
            <c:txPr>
              <a:bodyPr rot="0" spcFirstLastPara="1" vertOverflow="ellipsis" vert="horz" wrap="square" lIns="38100" tIns="19050" rIns="38100" bIns="19050" anchor="ctr" anchorCtr="1">
                <a:spAutoFit/>
              </a:bodyPr>
              <a:lstStyle/>
              <a:p>
                <a:pPr>
                  <a:defRPr sz="1000" b="1" i="0" u="none" strike="noStrike" kern="1200" baseline="0">
                    <a:solidFill>
                      <a:schemeClr val="lt1"/>
                    </a:solidFill>
                    <a:latin typeface="+mn-lt"/>
                    <a:ea typeface="+mn-ea"/>
                    <a:cs typeface="+mn-cs"/>
                  </a:defRPr>
                </a:pPr>
                <a:endParaRPr lang="en-US"/>
              </a:p>
            </c:txPr>
            <c:dLblPos val="ctr"/>
            <c:showLegendKey val="0"/>
            <c:showVal val="1"/>
            <c:showCatName val="0"/>
            <c:showSerName val="0"/>
            <c:showPercent val="0"/>
            <c:showBubbleSize val="0"/>
            <c:showLeaderLines val="1"/>
            <c:leaderLines>
              <c:spPr>
                <a:ln w="9525">
                  <a:solidFill>
                    <a:schemeClr val="dk1">
                      <a:lumMod val="50000"/>
                      <a:lumOff val="50000"/>
                    </a:schemeClr>
                  </a:solidFill>
                </a:ln>
                <a:effectLst/>
              </c:spPr>
            </c:leaderLines>
            <c:extLst>
              <c:ext xmlns:c15="http://schemas.microsoft.com/office/drawing/2012/chart" uri="{CE6537A1-D6FC-4f65-9D91-7224C49458BB}"/>
            </c:extLst>
          </c:dLbls>
          <c:cat>
            <c:strRef>
              <c:f>Sheet1!$A$2:$A$4</c:f>
              <c:strCache>
                <c:ptCount val="3"/>
                <c:pt idx="0">
                  <c:v>Yes</c:v>
                </c:pt>
                <c:pt idx="1">
                  <c:v>No</c:v>
                </c:pt>
                <c:pt idx="2">
                  <c:v>Unknown/Unclear</c:v>
                </c:pt>
              </c:strCache>
            </c:strRef>
          </c:cat>
          <c:val>
            <c:numRef>
              <c:f>Sheet1!$B$2:$B$4</c:f>
              <c:numCache>
                <c:formatCode>0%</c:formatCode>
                <c:ptCount val="3"/>
                <c:pt idx="0">
                  <c:v>0.20634920634920634</c:v>
                </c:pt>
                <c:pt idx="1">
                  <c:v>0.34920634920634919</c:v>
                </c:pt>
                <c:pt idx="2">
                  <c:v>0.52380952380952384</c:v>
                </c:pt>
              </c:numCache>
            </c:numRef>
          </c:val>
          <c:extLst>
            <c:ext xmlns:c16="http://schemas.microsoft.com/office/drawing/2014/chart" uri="{C3380CC4-5D6E-409C-BE32-E72D297353CC}">
              <c16:uniqueId val="{00000006-5222-1B40-889C-48D3AE2D040E}"/>
            </c:ext>
          </c:extLst>
        </c:ser>
        <c:dLbls>
          <c:dLblPos val="ctr"/>
          <c:showLegendKey val="0"/>
          <c:showVal val="0"/>
          <c:showCatName val="0"/>
          <c:showSerName val="0"/>
          <c:showPercent val="1"/>
          <c:showBubbleSize val="0"/>
          <c:showLeaderLines val="1"/>
        </c:dLbls>
        <c:firstSliceAng val="0"/>
      </c:pieChart>
      <c:spPr>
        <a:noFill/>
        <a:ln>
          <a:noFill/>
        </a:ln>
        <a:effectLst/>
      </c:spPr>
    </c:plotArea>
    <c:legend>
      <c:legendPos val="r"/>
      <c:overlay val="0"/>
      <c:spPr>
        <a:solidFill>
          <a:schemeClr val="lt1">
            <a:lumMod val="95000"/>
            <a:alpha val="39000"/>
          </a:schemeClr>
        </a:solidFill>
        <a:ln>
          <a:noFill/>
        </a:ln>
        <a:effectLst/>
      </c:spPr>
      <c:txPr>
        <a:bodyPr rot="0" spcFirstLastPara="1" vertOverflow="ellipsis" vert="horz" wrap="square" anchor="ctr" anchorCtr="1"/>
        <a:lstStyle/>
        <a:p>
          <a:pPr>
            <a:defRPr sz="900" b="0" i="0" u="none" strike="noStrike" kern="1200" baseline="0">
              <a:solidFill>
                <a:schemeClr val="tx1"/>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w="9525" cap="flat" cmpd="sng" algn="ctr">
      <a:solidFill>
        <a:schemeClr val="dk1">
          <a:lumMod val="25000"/>
          <a:lumOff val="75000"/>
        </a:schemeClr>
      </a:solidFill>
      <a:round/>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05">
  <cs:axisTitle>
    <cs:lnRef idx="0"/>
    <cs:fillRef idx="0"/>
    <cs:effectRef idx="0"/>
    <cs:fontRef idx="minor">
      <a:schemeClr val="dk1">
        <a:lumMod val="75000"/>
        <a:lumOff val="25000"/>
      </a:schemeClr>
    </cs:fontRef>
    <cs:defRPr sz="900" b="1" kern="1200"/>
  </cs:axisTitle>
  <cs:categoryAxis>
    <cs:lnRef idx="0"/>
    <cs:fillRef idx="0"/>
    <cs:effectRef idx="0"/>
    <cs:fontRef idx="minor">
      <a:schemeClr val="dk1">
        <a:lumMod val="75000"/>
        <a:lumOff val="25000"/>
      </a:schemeClr>
    </cs:fontRef>
    <cs:spPr>
      <a:ln w="19050" cap="flat" cmpd="sng" algn="ctr">
        <a:solidFill>
          <a:schemeClr val="dk1">
            <a:lumMod val="75000"/>
            <a:lumOff val="25000"/>
          </a:schemeClr>
        </a:solidFill>
        <a:round/>
      </a:ln>
    </cs:spPr>
    <cs:defRPr sz="900" kern="1200" cap="all" baseline="0"/>
  </cs:categoryAxis>
  <cs:chartArea>
    <cs:lnRef idx="0"/>
    <cs:fillRef idx="0"/>
    <cs:effectRef idx="0"/>
    <cs:fontRef idx="minor">
      <a:schemeClr val="dk1"/>
    </cs:fontRef>
    <cs:spPr>
      <a:gradFill flip="none" rotWithShape="1">
        <a:gsLst>
          <a:gs pos="0">
            <a:schemeClr val="lt1"/>
          </a:gs>
          <a:gs pos="39000">
            <a:schemeClr val="lt1"/>
          </a:gs>
          <a:gs pos="100000">
            <a:schemeClr val="lt1">
              <a:lumMod val="75000"/>
            </a:schemeClr>
          </a:gs>
        </a:gsLst>
        <a:path path="circle">
          <a:fillToRect l="50000" t="-80000" r="50000" b="180000"/>
        </a:path>
        <a:tileRect/>
      </a:gradFill>
      <a:ln w="9525" cap="flat" cmpd="sng" algn="ctr">
        <a:solidFill>
          <a:schemeClr val="dk1">
            <a:lumMod val="25000"/>
            <a:lumOff val="75000"/>
          </a:schemeClr>
        </a:solidFill>
        <a:round/>
      </a:ln>
    </cs:spPr>
    <cs:defRPr sz="900" kern="1200"/>
  </cs:chartArea>
  <cs:dataLabel>
    <cs:lnRef idx="0"/>
    <cs:fillRef idx="0"/>
    <cs:effectRef idx="0"/>
    <cs:fontRef idx="minor">
      <a:schemeClr val="lt1"/>
    </cs:fontRef>
    <cs:defRPr sz="900" b="1" i="0" u="none" strike="noStrike" kern="1200" baseline="0"/>
  </cs:dataLabel>
  <cs:dataLabelCallout>
    <cs:lnRef idx="0"/>
    <cs:fillRef idx="0"/>
    <cs:effectRef idx="0"/>
    <cs:fontRef idx="minor">
      <a:schemeClr val="lt1"/>
    </cs:fontRef>
    <cs:spPr>
      <a:solidFill>
        <a:schemeClr val="dk1">
          <a:lumMod val="65000"/>
          <a:lumOff val="35000"/>
          <a:alpha val="75000"/>
        </a:schemeClr>
      </a:solidFill>
    </cs:spPr>
    <cs:defRPr sz="900" b="1" kern="120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dk1"/>
    </cs:fontRef>
    <cs:spPr>
      <a:solidFill>
        <a:schemeClr val="phClr">
          <a:alpha val="85000"/>
        </a:schemeClr>
      </a:solidFill>
      <a:ln w="9525" cap="flat" cmpd="sng" algn="ctr">
        <a:solidFill>
          <a:schemeClr val="lt1">
            <a:alpha val="50000"/>
          </a:schemeClr>
        </a:solidFill>
        <a:round/>
      </a:ln>
    </cs:spPr>
  </cs:dataPoint>
  <cs:dataPoint3D>
    <cs:lnRef idx="0"/>
    <cs:fillRef idx="0">
      <cs:styleClr val="auto"/>
    </cs:fillRef>
    <cs:effectRef idx="0"/>
    <cs:fontRef idx="minor">
      <a:schemeClr val="dk1"/>
    </cs:fontRef>
    <cs:spPr>
      <a:solidFill>
        <a:schemeClr val="phClr">
          <a:alpha val="85000"/>
        </a:schemeClr>
      </a:solidFill>
      <a:ln w="9525" cap="flat" cmpd="sng" algn="ctr">
        <a:solidFill>
          <a:schemeClr val="lt1">
            <a:alpha val="50000"/>
          </a:schemeClr>
        </a:solidFill>
        <a:round/>
      </a:ln>
    </cs:spPr>
  </cs:dataPoint3D>
  <cs:dataPointLine>
    <cs:lnRef idx="0">
      <cs:styleClr val="auto"/>
    </cs:lnRef>
    <cs:fillRef idx="0"/>
    <cs:effectRef idx="0"/>
    <cs:fontRef idx="minor">
      <a:schemeClr val="dk1"/>
    </cs:fontRef>
    <cs:spPr>
      <a:ln w="31750" cap="rnd">
        <a:solidFill>
          <a:schemeClr val="phClr">
            <a:alpha val="85000"/>
          </a:schemeClr>
        </a:solidFill>
        <a:round/>
      </a:ln>
    </cs:spPr>
  </cs:dataPointLine>
  <cs:dataPointMarker>
    <cs:lnRef idx="0"/>
    <cs:fillRef idx="0">
      <cs:styleClr val="auto"/>
    </cs:fillRef>
    <cs:effectRef idx="0"/>
    <cs:fontRef idx="minor">
      <a:schemeClr val="dk1"/>
    </cs:fontRef>
    <cs:spPr>
      <a:solidFill>
        <a:schemeClr val="phClr">
          <a:alpha val="85000"/>
        </a:schemeClr>
      </a:solidFill>
    </cs:spPr>
  </cs:dataPointMarker>
  <cs:dataPointMarkerLayout symbol="circle"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dk1">
        <a:lumMod val="75000"/>
        <a:lumOff val="25000"/>
      </a:schemeClr>
    </cs:fontRef>
    <cs:spPr>
      <a:ln w="9525">
        <a:solidFill>
          <a:schemeClr val="dk1">
            <a:lumMod val="35000"/>
            <a:lumOff val="65000"/>
          </a:schemeClr>
        </a:solidFill>
      </a:ln>
    </cs:spPr>
    <cs:defRPr sz="900" kern="1200"/>
  </cs:dataTable>
  <cs:downBar>
    <cs:lnRef idx="0"/>
    <cs:fillRef idx="0"/>
    <cs:effectRef idx="0"/>
    <cs:fontRef idx="minor">
      <a:schemeClr val="dk1"/>
    </cs:fontRef>
    <cs:spPr>
      <a:solidFill>
        <a:schemeClr val="dk1">
          <a:lumMod val="50000"/>
          <a:lumOff val="50000"/>
        </a:schemeClr>
      </a:solidFill>
      <a:ln w="9525">
        <a:solidFill>
          <a:schemeClr val="dk1">
            <a:lumMod val="65000"/>
            <a:lumOff val="35000"/>
          </a:schemeClr>
        </a:solidFill>
      </a:ln>
    </cs:spPr>
  </cs:downBar>
  <cs:dropLine>
    <cs:lnRef idx="0"/>
    <cs:fillRef idx="0"/>
    <cs:effectRef idx="0"/>
    <cs:fontRef idx="minor">
      <a:schemeClr val="dk1"/>
    </cs:fontRef>
    <cs:spPr>
      <a:ln w="9525">
        <a:solidFill>
          <a:schemeClr val="dk1">
            <a:lumMod val="35000"/>
            <a:lumOff val="65000"/>
          </a:schemeClr>
        </a:solidFill>
        <a:prstDash val="dash"/>
      </a:ln>
    </cs:spPr>
  </cs:dropLine>
  <cs:errorBar>
    <cs:lnRef idx="0"/>
    <cs:fillRef idx="0"/>
    <cs:effectRef idx="0"/>
    <cs:fontRef idx="minor">
      <a:schemeClr val="dk1"/>
    </cs:fontRef>
    <cs:spPr>
      <a:ln w="9525">
        <a:solidFill>
          <a:schemeClr val="dk1">
            <a:lumMod val="65000"/>
            <a:lumOff val="35000"/>
          </a:schemeClr>
        </a:solidFill>
        <a:round/>
      </a:ln>
    </cs:spPr>
  </cs:errorBar>
  <cs:floor>
    <cs:lnRef idx="0"/>
    <cs:fillRef idx="0"/>
    <cs:effectRef idx="0"/>
    <cs:fontRef idx="minor">
      <a:schemeClr val="dk1"/>
    </cs:fontRef>
  </cs:floor>
  <cs:gridlineMajor>
    <cs:lnRef idx="0"/>
    <cs:fillRef idx="0"/>
    <cs:effectRef idx="0"/>
    <cs:fontRef idx="minor">
      <a:schemeClr val="dk1"/>
    </cs:fontRef>
    <cs:spPr>
      <a:ln w="9525" cap="flat" cmpd="sng" algn="ctr">
        <a:gradFill>
          <a:gsLst>
            <a:gs pos="100000">
              <a:schemeClr val="dk1">
                <a:lumMod val="95000"/>
                <a:lumOff val="5000"/>
                <a:alpha val="42000"/>
              </a:schemeClr>
            </a:gs>
            <a:gs pos="0">
              <a:schemeClr val="lt1">
                <a:lumMod val="75000"/>
                <a:alpha val="36000"/>
              </a:schemeClr>
            </a:gs>
          </a:gsLst>
          <a:lin ang="5400000" scaled="0"/>
        </a:gradFill>
        <a:round/>
      </a:ln>
    </cs:spPr>
  </cs:gridlineMajor>
  <cs:gridlineMinor>
    <cs:lnRef idx="0"/>
    <cs:fillRef idx="0"/>
    <cs:effectRef idx="0"/>
    <cs:fontRef idx="minor">
      <a:schemeClr val="dk1"/>
    </cs:fontRef>
    <cs:spPr>
      <a:ln>
        <a:gradFill>
          <a:gsLst>
            <a:gs pos="100000">
              <a:schemeClr val="dk1">
                <a:lumMod val="95000"/>
                <a:lumOff val="5000"/>
                <a:alpha val="42000"/>
              </a:schemeClr>
            </a:gs>
            <a:gs pos="0">
              <a:schemeClr val="lt1">
                <a:lumMod val="75000"/>
                <a:alpha val="36000"/>
              </a:schemeClr>
            </a:gs>
          </a:gsLst>
          <a:lin ang="5400000" scaled="0"/>
        </a:gradFill>
      </a:ln>
    </cs:spPr>
  </cs:gridlineMinor>
  <cs:hiLoLine>
    <cs:lnRef idx="0"/>
    <cs:fillRef idx="0"/>
    <cs:effectRef idx="0"/>
    <cs:fontRef idx="minor">
      <a:schemeClr val="dk1"/>
    </cs:fontRef>
    <cs:spPr>
      <a:ln w="9525">
        <a:solidFill>
          <a:schemeClr val="dk1">
            <a:lumMod val="35000"/>
            <a:lumOff val="65000"/>
          </a:schemeClr>
        </a:solidFill>
        <a:prstDash val="dash"/>
      </a:ln>
    </cs:spPr>
  </cs:hiLoLine>
  <cs:leaderLine>
    <cs:lnRef idx="0"/>
    <cs:fillRef idx="0"/>
    <cs:effectRef idx="0"/>
    <cs:fontRef idx="minor">
      <a:schemeClr val="dk1"/>
    </cs:fontRef>
    <cs:spPr>
      <a:ln w="9525">
        <a:solidFill>
          <a:schemeClr val="dk1">
            <a:lumMod val="50000"/>
            <a:lumOff val="50000"/>
          </a:schemeClr>
        </a:solidFill>
      </a:ln>
    </cs:spPr>
  </cs:leaderLine>
  <cs:legend>
    <cs:lnRef idx="0"/>
    <cs:fillRef idx="0"/>
    <cs:effectRef idx="0"/>
    <cs:fontRef idx="minor">
      <a:schemeClr val="dk1">
        <a:lumMod val="75000"/>
        <a:lumOff val="25000"/>
      </a:schemeClr>
    </cs:fontRef>
    <cs:spPr>
      <a:solidFill>
        <a:schemeClr val="lt1">
          <a:lumMod val="95000"/>
          <a:alpha val="39000"/>
        </a:schemeClr>
      </a:solidFill>
    </cs:spPr>
    <cs:defRPr sz="900" kern="1200"/>
  </cs:legend>
  <cs:plotArea>
    <cs:lnRef idx="0"/>
    <cs:fillRef idx="0"/>
    <cs:effectRef idx="0"/>
    <cs:fontRef idx="minor">
      <a:schemeClr val="dk1"/>
    </cs:fontRef>
  </cs:plotArea>
  <cs:plotArea3D>
    <cs:lnRef idx="0"/>
    <cs:fillRef idx="0"/>
    <cs:effectRef idx="0"/>
    <cs:fontRef idx="minor">
      <a:schemeClr val="dk1"/>
    </cs:fontRef>
  </cs:plotArea3D>
  <cs:seriesAxis>
    <cs:lnRef idx="0"/>
    <cs:fillRef idx="0"/>
    <cs:effectRef idx="0"/>
    <cs:fontRef idx="minor">
      <a:schemeClr val="dk1">
        <a:lumMod val="75000"/>
        <a:lumOff val="25000"/>
      </a:schemeClr>
    </cs:fontRef>
    <cs:spPr>
      <a:ln w="31750" cap="flat" cmpd="sng" algn="ctr">
        <a:solidFill>
          <a:schemeClr val="dk1">
            <a:lumMod val="75000"/>
            <a:lumOff val="25000"/>
          </a:schemeClr>
        </a:solidFill>
        <a:round/>
      </a:ln>
    </cs:spPr>
    <cs:defRPr sz="900" kern="1200"/>
  </cs:seriesAxis>
  <cs:seriesLine>
    <cs:lnRef idx="0"/>
    <cs:fillRef idx="0"/>
    <cs:effectRef idx="0"/>
    <cs:fontRef idx="minor">
      <a:schemeClr val="dk1"/>
    </cs:fontRef>
    <cs:spPr>
      <a:ln w="9525">
        <a:solidFill>
          <a:schemeClr val="dk1">
            <a:lumMod val="50000"/>
            <a:lumOff val="50000"/>
          </a:schemeClr>
        </a:solidFill>
        <a:round/>
      </a:ln>
    </cs:spPr>
  </cs:seriesLine>
  <cs:title>
    <cs:lnRef idx="0"/>
    <cs:fillRef idx="0"/>
    <cs:effectRef idx="0"/>
    <cs:fontRef idx="minor">
      <a:schemeClr val="dk1">
        <a:lumMod val="75000"/>
        <a:lumOff val="25000"/>
      </a:schemeClr>
    </cs:fontRef>
    <cs:defRPr sz="1800" b="1" kern="1200" baseline="0"/>
  </cs:title>
  <cs:trendline>
    <cs:lnRef idx="0">
      <cs:styleClr val="auto"/>
    </cs:lnRef>
    <cs:fillRef idx="0"/>
    <cs:effectRef idx="0"/>
    <cs:fontRef idx="minor">
      <a:schemeClr val="dk1"/>
    </cs:fontRef>
    <cs:spPr>
      <a:ln w="19050" cap="rnd">
        <a:solidFill>
          <a:schemeClr val="phClr"/>
        </a:solidFill>
      </a:ln>
    </cs:spPr>
  </cs:trendline>
  <cs:trendlineLabel>
    <cs:lnRef idx="0"/>
    <cs:fillRef idx="0"/>
    <cs:effectRef idx="0"/>
    <cs:fontRef idx="minor">
      <a:schemeClr val="dk1">
        <a:lumMod val="75000"/>
        <a:lumOff val="25000"/>
      </a:schemeClr>
    </cs:fontRef>
    <cs:defRPr sz="900" kern="1200"/>
  </cs:trendlineLabel>
  <cs:upBar>
    <cs:lnRef idx="0"/>
    <cs:fillRef idx="0"/>
    <cs:effectRef idx="0"/>
    <cs:fontRef idx="minor">
      <a:schemeClr val="dk1"/>
    </cs:fontRef>
    <cs:spPr>
      <a:solidFill>
        <a:schemeClr val="lt1"/>
      </a:solidFill>
      <a:ln w="9525">
        <a:solidFill>
          <a:schemeClr val="dk1">
            <a:lumMod val="65000"/>
            <a:lumOff val="35000"/>
          </a:schemeClr>
        </a:solidFill>
      </a:ln>
    </cs:spPr>
  </cs:upBar>
  <cs:valueAxis>
    <cs:lnRef idx="0"/>
    <cs:fillRef idx="0"/>
    <cs:effectRef idx="0"/>
    <cs:fontRef idx="minor">
      <a:schemeClr val="dk1">
        <a:lumMod val="75000"/>
        <a:lumOff val="25000"/>
      </a:schemeClr>
    </cs:fontRef>
    <cs:spPr>
      <a:ln>
        <a:noFill/>
      </a:ln>
    </cs:spPr>
    <cs:defRPr sz="900" kern="1200"/>
  </cs:valueAxis>
  <cs:wall>
    <cs:lnRef idx="0"/>
    <cs:fillRef idx="0"/>
    <cs:effectRef idx="0"/>
    <cs:fontRef idx="minor">
      <a:schemeClr val="dk1"/>
    </cs:fontRef>
  </cs:wall>
</cs:chartStyle>
</file>

<file path=ppt/charts/style3.xml><?xml version="1.0" encoding="utf-8"?>
<cs:chartStyle xmlns:cs="http://schemas.microsoft.com/office/drawing/2012/chartStyle" xmlns:a="http://schemas.openxmlformats.org/drawingml/2006/main" id="253">
  <cs:axisTitle>
    <cs:lnRef idx="0"/>
    <cs:fillRef idx="0"/>
    <cs:effectRef idx="0"/>
    <cs:fontRef idx="minor">
      <a:schemeClr val="dk1">
        <a:lumMod val="75000"/>
        <a:lumOff val="25000"/>
      </a:schemeClr>
    </cs:fontRef>
    <cs:defRPr sz="900" b="1" kern="1200"/>
  </cs:axisTitle>
  <cs:categoryAxis>
    <cs:lnRef idx="0"/>
    <cs:fillRef idx="0"/>
    <cs:effectRef idx="0"/>
    <cs:fontRef idx="minor">
      <a:schemeClr val="dk1">
        <a:lumMod val="75000"/>
        <a:lumOff val="25000"/>
      </a:schemeClr>
    </cs:fontRef>
    <cs:spPr>
      <a:ln w="19050" cap="flat" cmpd="sng" algn="ctr">
        <a:solidFill>
          <a:schemeClr val="dk1">
            <a:lumMod val="75000"/>
            <a:lumOff val="25000"/>
          </a:schemeClr>
        </a:solidFill>
        <a:round/>
      </a:ln>
    </cs:spPr>
    <cs:defRPr sz="900" kern="1200" cap="all" baseline="0"/>
  </cs:categoryAxis>
  <cs:chartArea>
    <cs:lnRef idx="0"/>
    <cs:fillRef idx="0"/>
    <cs:effectRef idx="0"/>
    <cs:fontRef idx="minor">
      <a:schemeClr val="dk1"/>
    </cs:fontRef>
    <cs:spPr>
      <a:gradFill flip="none" rotWithShape="1">
        <a:gsLst>
          <a:gs pos="0">
            <a:schemeClr val="lt1"/>
          </a:gs>
          <a:gs pos="39000">
            <a:schemeClr val="lt1"/>
          </a:gs>
          <a:gs pos="100000">
            <a:schemeClr val="lt1">
              <a:lumMod val="75000"/>
            </a:schemeClr>
          </a:gs>
        </a:gsLst>
        <a:path path="circle">
          <a:fillToRect l="50000" t="-80000" r="50000" b="180000"/>
        </a:path>
        <a:tileRect/>
      </a:gradFill>
      <a:ln w="9525" cap="flat" cmpd="sng" algn="ctr">
        <a:solidFill>
          <a:schemeClr val="dk1">
            <a:lumMod val="25000"/>
            <a:lumOff val="75000"/>
          </a:schemeClr>
        </a:solidFill>
        <a:round/>
      </a:ln>
    </cs:spPr>
    <cs:defRPr sz="900" kern="1200"/>
  </cs:chartArea>
  <cs:dataLabel>
    <cs:lnRef idx="0"/>
    <cs:fillRef idx="0"/>
    <cs:effectRef idx="0"/>
    <cs:fontRef idx="minor">
      <a:schemeClr val="lt1"/>
    </cs:fontRef>
    <cs:spPr>
      <a:pattFill prst="pct75">
        <a:fgClr>
          <a:schemeClr val="dk1">
            <a:lumMod val="75000"/>
            <a:lumOff val="25000"/>
          </a:schemeClr>
        </a:fgClr>
        <a:bgClr>
          <a:schemeClr val="dk1">
            <a:lumMod val="65000"/>
            <a:lumOff val="35000"/>
          </a:schemeClr>
        </a:bgClr>
      </a:pattFill>
      <a:effectLst>
        <a:outerShdw blurRad="50800" dist="38100" dir="2700000" algn="tl" rotWithShape="0">
          <a:prstClr val="black">
            <a:alpha val="40000"/>
          </a:prstClr>
        </a:outerShdw>
      </a:effectLst>
    </cs:spPr>
    <cs:defRPr sz="1000" b="1" i="0" u="none" strike="noStrike" kern="1200" baseline="0"/>
  </cs:dataLabel>
  <cs:dataLabelCallout>
    <cs:lnRef idx="0"/>
    <cs:fillRef idx="0"/>
    <cs:effectRef idx="0"/>
    <cs:fontRef idx="minor">
      <a:schemeClr val="lt1"/>
    </cs:fontRef>
    <cs:spPr>
      <a:pattFill prst="pct75">
        <a:fgClr>
          <a:schemeClr val="dk1">
            <a:lumMod val="75000"/>
            <a:lumOff val="25000"/>
          </a:schemeClr>
        </a:fgClr>
        <a:bgClr>
          <a:schemeClr val="dk1">
            <a:lumMod val="65000"/>
            <a:lumOff val="35000"/>
          </a:schemeClr>
        </a:bgClr>
      </a:pattFill>
      <a:effectLst>
        <a:outerShdw blurRad="50800" dist="38100" dir="2700000" algn="tl" rotWithShape="0">
          <a:prstClr val="black">
            <a:alpha val="40000"/>
          </a:prstClr>
        </a:outerShdw>
      </a:effectLst>
    </cs:spPr>
    <cs:defRPr sz="1000" b="1" i="0" u="none" strike="noStrike" kern="1200" baseline="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dk1"/>
    </cs:fontRef>
    <cs:spPr>
      <a:solidFill>
        <a:schemeClr val="phClr"/>
      </a:solidFill>
      <a:effectLst>
        <a:outerShdw blurRad="254000" sx="102000" sy="102000" algn="ctr" rotWithShape="0">
          <a:prstClr val="black">
            <a:alpha val="20000"/>
          </a:prstClr>
        </a:outerShdw>
      </a:effectLst>
    </cs:spPr>
  </cs:dataPoint>
  <cs:dataPoint3D>
    <cs:lnRef idx="0"/>
    <cs:fillRef idx="0">
      <cs:styleClr val="auto"/>
    </cs:fillRef>
    <cs:effectRef idx="0"/>
    <cs:fontRef idx="minor">
      <a:schemeClr val="dk1"/>
    </cs:fontRef>
    <cs:spPr>
      <a:solidFill>
        <a:schemeClr val="phClr"/>
      </a:solidFill>
      <a:effectLst>
        <a:outerShdw blurRad="254000" sx="102000" sy="102000" algn="ctr" rotWithShape="0">
          <a:prstClr val="black">
            <a:alpha val="20000"/>
          </a:prstClr>
        </a:outerShdw>
      </a:effectLst>
    </cs:spPr>
  </cs:dataPoint3D>
  <cs:dataPointLine>
    <cs:lnRef idx="0">
      <cs:styleClr val="auto"/>
    </cs:lnRef>
    <cs:fillRef idx="0"/>
    <cs:effectRef idx="0"/>
    <cs:fontRef idx="minor">
      <a:schemeClr val="dk1"/>
    </cs:fontRef>
    <cs:spPr>
      <a:ln w="31750" cap="rnd">
        <a:solidFill>
          <a:schemeClr val="phClr">
            <a:alpha val="85000"/>
          </a:schemeClr>
        </a:solidFill>
        <a:round/>
      </a:ln>
    </cs:spPr>
  </cs:dataPointLine>
  <cs:dataPointMarker>
    <cs:lnRef idx="0"/>
    <cs:fillRef idx="0">
      <cs:styleClr val="auto"/>
    </cs:fillRef>
    <cs:effectRef idx="0"/>
    <cs:fontRef idx="minor">
      <a:schemeClr val="dk1"/>
    </cs:fontRef>
    <cs:spPr>
      <a:solidFill>
        <a:schemeClr val="phClr">
          <a:alpha val="85000"/>
        </a:schemeClr>
      </a:solidFill>
    </cs:spPr>
  </cs:dataPointMarker>
  <cs:dataPointMarkerLayout symbol="circle"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dk1">
        <a:lumMod val="75000"/>
        <a:lumOff val="25000"/>
      </a:schemeClr>
    </cs:fontRef>
    <cs:spPr>
      <a:ln w="9525">
        <a:solidFill>
          <a:schemeClr val="dk1">
            <a:lumMod val="35000"/>
            <a:lumOff val="65000"/>
          </a:schemeClr>
        </a:solidFill>
      </a:ln>
    </cs:spPr>
    <cs:defRPr sz="900" kern="1200"/>
  </cs:dataTable>
  <cs:downBar>
    <cs:lnRef idx="0"/>
    <cs:fillRef idx="0"/>
    <cs:effectRef idx="0"/>
    <cs:fontRef idx="minor">
      <a:schemeClr val="dk1"/>
    </cs:fontRef>
    <cs:spPr>
      <a:solidFill>
        <a:schemeClr val="dk1">
          <a:lumMod val="50000"/>
          <a:lumOff val="50000"/>
        </a:schemeClr>
      </a:solidFill>
      <a:ln w="9525">
        <a:solidFill>
          <a:schemeClr val="dk1">
            <a:lumMod val="65000"/>
            <a:lumOff val="35000"/>
          </a:schemeClr>
        </a:solidFill>
      </a:ln>
    </cs:spPr>
  </cs:downBar>
  <cs:dropLine>
    <cs:lnRef idx="0"/>
    <cs:fillRef idx="0"/>
    <cs:effectRef idx="0"/>
    <cs:fontRef idx="minor">
      <a:schemeClr val="dk1"/>
    </cs:fontRef>
    <cs:spPr>
      <a:ln w="9525">
        <a:solidFill>
          <a:schemeClr val="dk1">
            <a:lumMod val="35000"/>
            <a:lumOff val="65000"/>
          </a:schemeClr>
        </a:solidFill>
        <a:prstDash val="dash"/>
      </a:ln>
    </cs:spPr>
  </cs:dropLine>
  <cs:errorBar>
    <cs:lnRef idx="0"/>
    <cs:fillRef idx="0"/>
    <cs:effectRef idx="0"/>
    <cs:fontRef idx="minor">
      <a:schemeClr val="dk1"/>
    </cs:fontRef>
    <cs:spPr>
      <a:ln w="9525">
        <a:solidFill>
          <a:schemeClr val="dk1">
            <a:lumMod val="65000"/>
            <a:lumOff val="35000"/>
          </a:schemeClr>
        </a:solidFill>
        <a:round/>
      </a:ln>
    </cs:spPr>
  </cs:errorBar>
  <cs:floor>
    <cs:lnRef idx="0"/>
    <cs:fillRef idx="0"/>
    <cs:effectRef idx="0"/>
    <cs:fontRef idx="minor">
      <a:schemeClr val="dk1"/>
    </cs:fontRef>
  </cs:floor>
  <cs:gridlineMajor>
    <cs:lnRef idx="0"/>
    <cs:fillRef idx="0"/>
    <cs:effectRef idx="0"/>
    <cs:fontRef idx="minor">
      <a:schemeClr val="dk1"/>
    </cs:fontRef>
    <cs:spPr>
      <a:ln w="9525" cap="flat" cmpd="sng" algn="ctr">
        <a:gradFill>
          <a:gsLst>
            <a:gs pos="100000">
              <a:schemeClr val="dk1">
                <a:lumMod val="95000"/>
                <a:lumOff val="5000"/>
                <a:alpha val="42000"/>
              </a:schemeClr>
            </a:gs>
            <a:gs pos="0">
              <a:schemeClr val="lt1">
                <a:lumMod val="75000"/>
                <a:alpha val="36000"/>
              </a:schemeClr>
            </a:gs>
          </a:gsLst>
          <a:lin ang="5400000" scaled="0"/>
        </a:gradFill>
        <a:round/>
      </a:ln>
    </cs:spPr>
  </cs:gridlineMajor>
  <cs:gridlineMinor>
    <cs:lnRef idx="0"/>
    <cs:fillRef idx="0"/>
    <cs:effectRef idx="0"/>
    <cs:fontRef idx="minor">
      <a:schemeClr val="dk1"/>
    </cs:fontRef>
    <cs:spPr>
      <a:ln>
        <a:gradFill>
          <a:gsLst>
            <a:gs pos="100000">
              <a:schemeClr val="dk1">
                <a:lumMod val="95000"/>
                <a:lumOff val="5000"/>
                <a:alpha val="42000"/>
              </a:schemeClr>
            </a:gs>
            <a:gs pos="0">
              <a:schemeClr val="lt1">
                <a:lumMod val="75000"/>
                <a:alpha val="36000"/>
              </a:schemeClr>
            </a:gs>
          </a:gsLst>
          <a:lin ang="5400000" scaled="0"/>
        </a:gradFill>
      </a:ln>
    </cs:spPr>
  </cs:gridlineMinor>
  <cs:hiLoLine>
    <cs:lnRef idx="0"/>
    <cs:fillRef idx="0"/>
    <cs:effectRef idx="0"/>
    <cs:fontRef idx="minor">
      <a:schemeClr val="dk1"/>
    </cs:fontRef>
    <cs:spPr>
      <a:ln w="9525">
        <a:solidFill>
          <a:schemeClr val="dk1">
            <a:lumMod val="35000"/>
            <a:lumOff val="65000"/>
          </a:schemeClr>
        </a:solidFill>
        <a:prstDash val="dash"/>
      </a:ln>
    </cs:spPr>
  </cs:hiLoLine>
  <cs:leaderLine>
    <cs:lnRef idx="0"/>
    <cs:fillRef idx="0"/>
    <cs:effectRef idx="0"/>
    <cs:fontRef idx="minor">
      <a:schemeClr val="dk1"/>
    </cs:fontRef>
    <cs:spPr>
      <a:ln w="9525">
        <a:solidFill>
          <a:schemeClr val="dk1">
            <a:lumMod val="50000"/>
            <a:lumOff val="50000"/>
          </a:schemeClr>
        </a:solidFill>
      </a:ln>
    </cs:spPr>
  </cs:leaderLine>
  <cs:legend>
    <cs:lnRef idx="0"/>
    <cs:fillRef idx="0"/>
    <cs:effectRef idx="0"/>
    <cs:fontRef idx="minor">
      <a:schemeClr val="dk1">
        <a:lumMod val="75000"/>
        <a:lumOff val="25000"/>
      </a:schemeClr>
    </cs:fontRef>
    <cs:spPr>
      <a:solidFill>
        <a:schemeClr val="lt1">
          <a:lumMod val="95000"/>
          <a:alpha val="39000"/>
        </a:schemeClr>
      </a:solidFill>
    </cs:spPr>
    <cs:defRPr sz="900" kern="1200"/>
  </cs:legend>
  <cs:plotArea>
    <cs:lnRef idx="0"/>
    <cs:fillRef idx="0"/>
    <cs:effectRef idx="0"/>
    <cs:fontRef idx="minor">
      <a:schemeClr val="dk1"/>
    </cs:fontRef>
  </cs:plotArea>
  <cs:plotArea3D>
    <cs:lnRef idx="0"/>
    <cs:fillRef idx="0"/>
    <cs:effectRef idx="0"/>
    <cs:fontRef idx="minor">
      <a:schemeClr val="dk1"/>
    </cs:fontRef>
  </cs:plotArea3D>
  <cs:seriesAxis>
    <cs:lnRef idx="0"/>
    <cs:fillRef idx="0"/>
    <cs:effectRef idx="0"/>
    <cs:fontRef idx="minor">
      <a:schemeClr val="dk1">
        <a:lumMod val="75000"/>
        <a:lumOff val="25000"/>
      </a:schemeClr>
    </cs:fontRef>
    <cs:spPr>
      <a:ln w="31750" cap="flat" cmpd="sng" algn="ctr">
        <a:solidFill>
          <a:schemeClr val="dk1">
            <a:lumMod val="75000"/>
            <a:lumOff val="25000"/>
          </a:schemeClr>
        </a:solidFill>
        <a:round/>
      </a:ln>
    </cs:spPr>
    <cs:defRPr sz="900" kern="1200"/>
  </cs:seriesAxis>
  <cs:seriesLine>
    <cs:lnRef idx="0"/>
    <cs:fillRef idx="0"/>
    <cs:effectRef idx="0"/>
    <cs:fontRef idx="minor">
      <a:schemeClr val="dk1"/>
    </cs:fontRef>
    <cs:spPr>
      <a:ln w="9525">
        <a:solidFill>
          <a:schemeClr val="dk1">
            <a:lumMod val="50000"/>
            <a:lumOff val="50000"/>
          </a:schemeClr>
        </a:solidFill>
        <a:round/>
      </a:ln>
    </cs:spPr>
  </cs:seriesLine>
  <cs:title>
    <cs:lnRef idx="0"/>
    <cs:fillRef idx="0"/>
    <cs:effectRef idx="0"/>
    <cs:fontRef idx="minor">
      <a:schemeClr val="dk1">
        <a:lumMod val="75000"/>
        <a:lumOff val="25000"/>
      </a:schemeClr>
    </cs:fontRef>
    <cs:defRPr sz="1800" b="1" kern="1200" baseline="0"/>
  </cs:title>
  <cs:trendline>
    <cs:lnRef idx="0">
      <cs:styleClr val="auto"/>
    </cs:lnRef>
    <cs:fillRef idx="0"/>
    <cs:effectRef idx="0"/>
    <cs:fontRef idx="minor">
      <a:schemeClr val="dk1"/>
    </cs:fontRef>
    <cs:spPr>
      <a:ln w="19050" cap="rnd">
        <a:solidFill>
          <a:schemeClr val="phClr"/>
        </a:solidFill>
      </a:ln>
    </cs:spPr>
  </cs:trendline>
  <cs:trendlineLabel>
    <cs:lnRef idx="0"/>
    <cs:fillRef idx="0"/>
    <cs:effectRef idx="0"/>
    <cs:fontRef idx="minor">
      <a:schemeClr val="dk1">
        <a:lumMod val="75000"/>
        <a:lumOff val="25000"/>
      </a:schemeClr>
    </cs:fontRef>
    <cs:defRPr sz="900" kern="1200"/>
  </cs:trendlineLabel>
  <cs:upBar>
    <cs:lnRef idx="0"/>
    <cs:fillRef idx="0"/>
    <cs:effectRef idx="0"/>
    <cs:fontRef idx="minor">
      <a:schemeClr val="dk1"/>
    </cs:fontRef>
    <cs:spPr>
      <a:solidFill>
        <a:schemeClr val="lt1"/>
      </a:solidFill>
      <a:ln w="9525">
        <a:solidFill>
          <a:schemeClr val="dk1">
            <a:lumMod val="65000"/>
            <a:lumOff val="35000"/>
          </a:schemeClr>
        </a:solidFill>
      </a:ln>
    </cs:spPr>
  </cs:upBar>
  <cs:valueAxis>
    <cs:lnRef idx="0"/>
    <cs:fillRef idx="0"/>
    <cs:effectRef idx="0"/>
    <cs:fontRef idx="minor">
      <a:schemeClr val="dk1">
        <a:lumMod val="75000"/>
        <a:lumOff val="25000"/>
      </a:schemeClr>
    </cs:fontRef>
    <cs:spPr>
      <a:ln>
        <a:noFill/>
      </a:ln>
    </cs:spPr>
    <cs:defRPr sz="900" kern="1200"/>
  </cs:valueAxis>
  <cs:wall>
    <cs:lnRef idx="0"/>
    <cs:fillRef idx="0"/>
    <cs:effectRef idx="0"/>
    <cs:fontRef idx="minor">
      <a:schemeClr val="dk1"/>
    </cs:fontRef>
  </cs:wall>
</cs:chartStyle>
</file>

<file path=ppt/charts/style4.xml><?xml version="1.0" encoding="utf-8"?>
<cs:chartStyle xmlns:cs="http://schemas.microsoft.com/office/drawing/2012/chartStyle" xmlns:a="http://schemas.openxmlformats.org/drawingml/2006/main" id="253">
  <cs:axisTitle>
    <cs:lnRef idx="0"/>
    <cs:fillRef idx="0"/>
    <cs:effectRef idx="0"/>
    <cs:fontRef idx="minor">
      <a:schemeClr val="dk1">
        <a:lumMod val="75000"/>
        <a:lumOff val="25000"/>
      </a:schemeClr>
    </cs:fontRef>
    <cs:defRPr sz="900" b="1" kern="1200"/>
  </cs:axisTitle>
  <cs:categoryAxis>
    <cs:lnRef idx="0"/>
    <cs:fillRef idx="0"/>
    <cs:effectRef idx="0"/>
    <cs:fontRef idx="minor">
      <a:schemeClr val="dk1">
        <a:lumMod val="75000"/>
        <a:lumOff val="25000"/>
      </a:schemeClr>
    </cs:fontRef>
    <cs:spPr>
      <a:ln w="19050" cap="flat" cmpd="sng" algn="ctr">
        <a:solidFill>
          <a:schemeClr val="dk1">
            <a:lumMod val="75000"/>
            <a:lumOff val="25000"/>
          </a:schemeClr>
        </a:solidFill>
        <a:round/>
      </a:ln>
    </cs:spPr>
    <cs:defRPr sz="900" kern="1200" cap="all" baseline="0"/>
  </cs:categoryAxis>
  <cs:chartArea>
    <cs:lnRef idx="0"/>
    <cs:fillRef idx="0"/>
    <cs:effectRef idx="0"/>
    <cs:fontRef idx="minor">
      <a:schemeClr val="dk1"/>
    </cs:fontRef>
    <cs:spPr>
      <a:gradFill flip="none" rotWithShape="1">
        <a:gsLst>
          <a:gs pos="0">
            <a:schemeClr val="lt1"/>
          </a:gs>
          <a:gs pos="39000">
            <a:schemeClr val="lt1"/>
          </a:gs>
          <a:gs pos="100000">
            <a:schemeClr val="lt1">
              <a:lumMod val="75000"/>
            </a:schemeClr>
          </a:gs>
        </a:gsLst>
        <a:path path="circle">
          <a:fillToRect l="50000" t="-80000" r="50000" b="180000"/>
        </a:path>
        <a:tileRect/>
      </a:gradFill>
      <a:ln w="9525" cap="flat" cmpd="sng" algn="ctr">
        <a:solidFill>
          <a:schemeClr val="dk1">
            <a:lumMod val="25000"/>
            <a:lumOff val="75000"/>
          </a:schemeClr>
        </a:solidFill>
        <a:round/>
      </a:ln>
    </cs:spPr>
    <cs:defRPr sz="900" kern="1200"/>
  </cs:chartArea>
  <cs:dataLabel>
    <cs:lnRef idx="0"/>
    <cs:fillRef idx="0"/>
    <cs:effectRef idx="0"/>
    <cs:fontRef idx="minor">
      <a:schemeClr val="lt1"/>
    </cs:fontRef>
    <cs:spPr>
      <a:pattFill prst="pct75">
        <a:fgClr>
          <a:schemeClr val="dk1">
            <a:lumMod val="75000"/>
            <a:lumOff val="25000"/>
          </a:schemeClr>
        </a:fgClr>
        <a:bgClr>
          <a:schemeClr val="dk1">
            <a:lumMod val="65000"/>
            <a:lumOff val="35000"/>
          </a:schemeClr>
        </a:bgClr>
      </a:pattFill>
      <a:effectLst>
        <a:outerShdw blurRad="50800" dist="38100" dir="2700000" algn="tl" rotWithShape="0">
          <a:prstClr val="black">
            <a:alpha val="40000"/>
          </a:prstClr>
        </a:outerShdw>
      </a:effectLst>
    </cs:spPr>
    <cs:defRPr sz="1000" b="1" i="0" u="none" strike="noStrike" kern="1200" baseline="0"/>
  </cs:dataLabel>
  <cs:dataLabelCallout>
    <cs:lnRef idx="0"/>
    <cs:fillRef idx="0"/>
    <cs:effectRef idx="0"/>
    <cs:fontRef idx="minor">
      <a:schemeClr val="lt1"/>
    </cs:fontRef>
    <cs:spPr>
      <a:pattFill prst="pct75">
        <a:fgClr>
          <a:schemeClr val="dk1">
            <a:lumMod val="75000"/>
            <a:lumOff val="25000"/>
          </a:schemeClr>
        </a:fgClr>
        <a:bgClr>
          <a:schemeClr val="dk1">
            <a:lumMod val="65000"/>
            <a:lumOff val="35000"/>
          </a:schemeClr>
        </a:bgClr>
      </a:pattFill>
      <a:effectLst>
        <a:outerShdw blurRad="50800" dist="38100" dir="2700000" algn="tl" rotWithShape="0">
          <a:prstClr val="black">
            <a:alpha val="40000"/>
          </a:prstClr>
        </a:outerShdw>
      </a:effectLst>
    </cs:spPr>
    <cs:defRPr sz="1000" b="1" i="0" u="none" strike="noStrike" kern="1200" baseline="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dk1"/>
    </cs:fontRef>
    <cs:spPr>
      <a:solidFill>
        <a:schemeClr val="phClr"/>
      </a:solidFill>
      <a:effectLst>
        <a:outerShdw blurRad="254000" sx="102000" sy="102000" algn="ctr" rotWithShape="0">
          <a:prstClr val="black">
            <a:alpha val="20000"/>
          </a:prstClr>
        </a:outerShdw>
      </a:effectLst>
    </cs:spPr>
  </cs:dataPoint>
  <cs:dataPoint3D>
    <cs:lnRef idx="0"/>
    <cs:fillRef idx="0">
      <cs:styleClr val="auto"/>
    </cs:fillRef>
    <cs:effectRef idx="0"/>
    <cs:fontRef idx="minor">
      <a:schemeClr val="dk1"/>
    </cs:fontRef>
    <cs:spPr>
      <a:solidFill>
        <a:schemeClr val="phClr"/>
      </a:solidFill>
      <a:effectLst>
        <a:outerShdw blurRad="254000" sx="102000" sy="102000" algn="ctr" rotWithShape="0">
          <a:prstClr val="black">
            <a:alpha val="20000"/>
          </a:prstClr>
        </a:outerShdw>
      </a:effectLst>
    </cs:spPr>
  </cs:dataPoint3D>
  <cs:dataPointLine>
    <cs:lnRef idx="0">
      <cs:styleClr val="auto"/>
    </cs:lnRef>
    <cs:fillRef idx="0"/>
    <cs:effectRef idx="0"/>
    <cs:fontRef idx="minor">
      <a:schemeClr val="dk1"/>
    </cs:fontRef>
    <cs:spPr>
      <a:ln w="31750" cap="rnd">
        <a:solidFill>
          <a:schemeClr val="phClr">
            <a:alpha val="85000"/>
          </a:schemeClr>
        </a:solidFill>
        <a:round/>
      </a:ln>
    </cs:spPr>
  </cs:dataPointLine>
  <cs:dataPointMarker>
    <cs:lnRef idx="0"/>
    <cs:fillRef idx="0">
      <cs:styleClr val="auto"/>
    </cs:fillRef>
    <cs:effectRef idx="0"/>
    <cs:fontRef idx="minor">
      <a:schemeClr val="dk1"/>
    </cs:fontRef>
    <cs:spPr>
      <a:solidFill>
        <a:schemeClr val="phClr">
          <a:alpha val="85000"/>
        </a:schemeClr>
      </a:solidFill>
    </cs:spPr>
  </cs:dataPointMarker>
  <cs:dataPointMarkerLayout symbol="circle"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dk1">
        <a:lumMod val="75000"/>
        <a:lumOff val="25000"/>
      </a:schemeClr>
    </cs:fontRef>
    <cs:spPr>
      <a:ln w="9525">
        <a:solidFill>
          <a:schemeClr val="dk1">
            <a:lumMod val="35000"/>
            <a:lumOff val="65000"/>
          </a:schemeClr>
        </a:solidFill>
      </a:ln>
    </cs:spPr>
    <cs:defRPr sz="900" kern="1200"/>
  </cs:dataTable>
  <cs:downBar>
    <cs:lnRef idx="0"/>
    <cs:fillRef idx="0"/>
    <cs:effectRef idx="0"/>
    <cs:fontRef idx="minor">
      <a:schemeClr val="dk1"/>
    </cs:fontRef>
    <cs:spPr>
      <a:solidFill>
        <a:schemeClr val="dk1">
          <a:lumMod val="50000"/>
          <a:lumOff val="50000"/>
        </a:schemeClr>
      </a:solidFill>
      <a:ln w="9525">
        <a:solidFill>
          <a:schemeClr val="dk1">
            <a:lumMod val="65000"/>
            <a:lumOff val="35000"/>
          </a:schemeClr>
        </a:solidFill>
      </a:ln>
    </cs:spPr>
  </cs:downBar>
  <cs:dropLine>
    <cs:lnRef idx="0"/>
    <cs:fillRef idx="0"/>
    <cs:effectRef idx="0"/>
    <cs:fontRef idx="minor">
      <a:schemeClr val="dk1"/>
    </cs:fontRef>
    <cs:spPr>
      <a:ln w="9525">
        <a:solidFill>
          <a:schemeClr val="dk1">
            <a:lumMod val="35000"/>
            <a:lumOff val="65000"/>
          </a:schemeClr>
        </a:solidFill>
        <a:prstDash val="dash"/>
      </a:ln>
    </cs:spPr>
  </cs:dropLine>
  <cs:errorBar>
    <cs:lnRef idx="0"/>
    <cs:fillRef idx="0"/>
    <cs:effectRef idx="0"/>
    <cs:fontRef idx="minor">
      <a:schemeClr val="dk1"/>
    </cs:fontRef>
    <cs:spPr>
      <a:ln w="9525">
        <a:solidFill>
          <a:schemeClr val="dk1">
            <a:lumMod val="65000"/>
            <a:lumOff val="35000"/>
          </a:schemeClr>
        </a:solidFill>
        <a:round/>
      </a:ln>
    </cs:spPr>
  </cs:errorBar>
  <cs:floor>
    <cs:lnRef idx="0"/>
    <cs:fillRef idx="0"/>
    <cs:effectRef idx="0"/>
    <cs:fontRef idx="minor">
      <a:schemeClr val="dk1"/>
    </cs:fontRef>
  </cs:floor>
  <cs:gridlineMajor>
    <cs:lnRef idx="0"/>
    <cs:fillRef idx="0"/>
    <cs:effectRef idx="0"/>
    <cs:fontRef idx="minor">
      <a:schemeClr val="dk1"/>
    </cs:fontRef>
    <cs:spPr>
      <a:ln w="9525" cap="flat" cmpd="sng" algn="ctr">
        <a:gradFill>
          <a:gsLst>
            <a:gs pos="100000">
              <a:schemeClr val="dk1">
                <a:lumMod val="95000"/>
                <a:lumOff val="5000"/>
                <a:alpha val="42000"/>
              </a:schemeClr>
            </a:gs>
            <a:gs pos="0">
              <a:schemeClr val="lt1">
                <a:lumMod val="75000"/>
                <a:alpha val="36000"/>
              </a:schemeClr>
            </a:gs>
          </a:gsLst>
          <a:lin ang="5400000" scaled="0"/>
        </a:gradFill>
        <a:round/>
      </a:ln>
    </cs:spPr>
  </cs:gridlineMajor>
  <cs:gridlineMinor>
    <cs:lnRef idx="0"/>
    <cs:fillRef idx="0"/>
    <cs:effectRef idx="0"/>
    <cs:fontRef idx="minor">
      <a:schemeClr val="dk1"/>
    </cs:fontRef>
    <cs:spPr>
      <a:ln>
        <a:gradFill>
          <a:gsLst>
            <a:gs pos="100000">
              <a:schemeClr val="dk1">
                <a:lumMod val="95000"/>
                <a:lumOff val="5000"/>
                <a:alpha val="42000"/>
              </a:schemeClr>
            </a:gs>
            <a:gs pos="0">
              <a:schemeClr val="lt1">
                <a:lumMod val="75000"/>
                <a:alpha val="36000"/>
              </a:schemeClr>
            </a:gs>
          </a:gsLst>
          <a:lin ang="5400000" scaled="0"/>
        </a:gradFill>
      </a:ln>
    </cs:spPr>
  </cs:gridlineMinor>
  <cs:hiLoLine>
    <cs:lnRef idx="0"/>
    <cs:fillRef idx="0"/>
    <cs:effectRef idx="0"/>
    <cs:fontRef idx="minor">
      <a:schemeClr val="dk1"/>
    </cs:fontRef>
    <cs:spPr>
      <a:ln w="9525">
        <a:solidFill>
          <a:schemeClr val="dk1">
            <a:lumMod val="35000"/>
            <a:lumOff val="65000"/>
          </a:schemeClr>
        </a:solidFill>
        <a:prstDash val="dash"/>
      </a:ln>
    </cs:spPr>
  </cs:hiLoLine>
  <cs:leaderLine>
    <cs:lnRef idx="0"/>
    <cs:fillRef idx="0"/>
    <cs:effectRef idx="0"/>
    <cs:fontRef idx="minor">
      <a:schemeClr val="dk1"/>
    </cs:fontRef>
    <cs:spPr>
      <a:ln w="9525">
        <a:solidFill>
          <a:schemeClr val="dk1">
            <a:lumMod val="50000"/>
            <a:lumOff val="50000"/>
          </a:schemeClr>
        </a:solidFill>
      </a:ln>
    </cs:spPr>
  </cs:leaderLine>
  <cs:legend>
    <cs:lnRef idx="0"/>
    <cs:fillRef idx="0"/>
    <cs:effectRef idx="0"/>
    <cs:fontRef idx="minor">
      <a:schemeClr val="dk1">
        <a:lumMod val="75000"/>
        <a:lumOff val="25000"/>
      </a:schemeClr>
    </cs:fontRef>
    <cs:spPr>
      <a:solidFill>
        <a:schemeClr val="lt1">
          <a:lumMod val="95000"/>
          <a:alpha val="39000"/>
        </a:schemeClr>
      </a:solidFill>
    </cs:spPr>
    <cs:defRPr sz="900" kern="1200"/>
  </cs:legend>
  <cs:plotArea>
    <cs:lnRef idx="0"/>
    <cs:fillRef idx="0"/>
    <cs:effectRef idx="0"/>
    <cs:fontRef idx="minor">
      <a:schemeClr val="dk1"/>
    </cs:fontRef>
  </cs:plotArea>
  <cs:plotArea3D>
    <cs:lnRef idx="0"/>
    <cs:fillRef idx="0"/>
    <cs:effectRef idx="0"/>
    <cs:fontRef idx="minor">
      <a:schemeClr val="dk1"/>
    </cs:fontRef>
  </cs:plotArea3D>
  <cs:seriesAxis>
    <cs:lnRef idx="0"/>
    <cs:fillRef idx="0"/>
    <cs:effectRef idx="0"/>
    <cs:fontRef idx="minor">
      <a:schemeClr val="dk1">
        <a:lumMod val="75000"/>
        <a:lumOff val="25000"/>
      </a:schemeClr>
    </cs:fontRef>
    <cs:spPr>
      <a:ln w="31750" cap="flat" cmpd="sng" algn="ctr">
        <a:solidFill>
          <a:schemeClr val="dk1">
            <a:lumMod val="75000"/>
            <a:lumOff val="25000"/>
          </a:schemeClr>
        </a:solidFill>
        <a:round/>
      </a:ln>
    </cs:spPr>
    <cs:defRPr sz="900" kern="1200"/>
  </cs:seriesAxis>
  <cs:seriesLine>
    <cs:lnRef idx="0"/>
    <cs:fillRef idx="0"/>
    <cs:effectRef idx="0"/>
    <cs:fontRef idx="minor">
      <a:schemeClr val="dk1"/>
    </cs:fontRef>
    <cs:spPr>
      <a:ln w="9525">
        <a:solidFill>
          <a:schemeClr val="dk1">
            <a:lumMod val="50000"/>
            <a:lumOff val="50000"/>
          </a:schemeClr>
        </a:solidFill>
        <a:round/>
      </a:ln>
    </cs:spPr>
  </cs:seriesLine>
  <cs:title>
    <cs:lnRef idx="0"/>
    <cs:fillRef idx="0"/>
    <cs:effectRef idx="0"/>
    <cs:fontRef idx="minor">
      <a:schemeClr val="dk1">
        <a:lumMod val="75000"/>
        <a:lumOff val="25000"/>
      </a:schemeClr>
    </cs:fontRef>
    <cs:defRPr sz="1800" b="1" kern="1200" baseline="0"/>
  </cs:title>
  <cs:trendline>
    <cs:lnRef idx="0">
      <cs:styleClr val="auto"/>
    </cs:lnRef>
    <cs:fillRef idx="0"/>
    <cs:effectRef idx="0"/>
    <cs:fontRef idx="minor">
      <a:schemeClr val="dk1"/>
    </cs:fontRef>
    <cs:spPr>
      <a:ln w="19050" cap="rnd">
        <a:solidFill>
          <a:schemeClr val="phClr"/>
        </a:solidFill>
      </a:ln>
    </cs:spPr>
  </cs:trendline>
  <cs:trendlineLabel>
    <cs:lnRef idx="0"/>
    <cs:fillRef idx="0"/>
    <cs:effectRef idx="0"/>
    <cs:fontRef idx="minor">
      <a:schemeClr val="dk1">
        <a:lumMod val="75000"/>
        <a:lumOff val="25000"/>
      </a:schemeClr>
    </cs:fontRef>
    <cs:defRPr sz="900" kern="1200"/>
  </cs:trendlineLabel>
  <cs:upBar>
    <cs:lnRef idx="0"/>
    <cs:fillRef idx="0"/>
    <cs:effectRef idx="0"/>
    <cs:fontRef idx="minor">
      <a:schemeClr val="dk1"/>
    </cs:fontRef>
    <cs:spPr>
      <a:solidFill>
        <a:schemeClr val="lt1"/>
      </a:solidFill>
      <a:ln w="9525">
        <a:solidFill>
          <a:schemeClr val="dk1">
            <a:lumMod val="65000"/>
            <a:lumOff val="35000"/>
          </a:schemeClr>
        </a:solidFill>
      </a:ln>
    </cs:spPr>
  </cs:upBar>
  <cs:valueAxis>
    <cs:lnRef idx="0"/>
    <cs:fillRef idx="0"/>
    <cs:effectRef idx="0"/>
    <cs:fontRef idx="minor">
      <a:schemeClr val="dk1">
        <a:lumMod val="75000"/>
        <a:lumOff val="25000"/>
      </a:schemeClr>
    </cs:fontRef>
    <cs:spPr>
      <a:ln>
        <a:noFill/>
      </a:ln>
    </cs:spPr>
    <cs:defRPr sz="900" kern="1200"/>
  </cs:valueAxis>
  <cs:wall>
    <cs:lnRef idx="0"/>
    <cs:fillRef idx="0"/>
    <cs:effectRef idx="0"/>
    <cs:fontRef idx="minor">
      <a:schemeClr val="dk1"/>
    </cs:fontRef>
  </cs:wall>
</cs:chartStyle>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FCEEC300-584D-BC41-B8A3-4302C7053DAE}"/>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a:extLst>
              <a:ext uri="{FF2B5EF4-FFF2-40B4-BE49-F238E27FC236}">
                <a16:creationId xmlns:a16="http://schemas.microsoft.com/office/drawing/2014/main" id="{F3E2E287-F815-9E4E-8C99-4ABD809CF5C5}"/>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487B30E9-DC2A-AD49-960D-37B2A161A1A5}" type="datetimeFigureOut">
              <a:rPr lang="en-US" smtClean="0"/>
              <a:t>4/16/20</a:t>
            </a:fld>
            <a:endParaRPr lang="en-US"/>
          </a:p>
        </p:txBody>
      </p:sp>
      <p:sp>
        <p:nvSpPr>
          <p:cNvPr id="4" name="Footer Placeholder 3">
            <a:extLst>
              <a:ext uri="{FF2B5EF4-FFF2-40B4-BE49-F238E27FC236}">
                <a16:creationId xmlns:a16="http://schemas.microsoft.com/office/drawing/2014/main" id="{CB4D0EB5-EE83-2A41-A1DB-D78EC8EA991A}"/>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a:extLst>
              <a:ext uri="{FF2B5EF4-FFF2-40B4-BE49-F238E27FC236}">
                <a16:creationId xmlns:a16="http://schemas.microsoft.com/office/drawing/2014/main" id="{C59635FA-E7CB-6743-A62B-00EA52A75AB6}"/>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10190BED-0463-9547-80E8-FC2884B5AEE7}" type="slidenum">
              <a:rPr lang="en-US" smtClean="0"/>
              <a:t>‹#›</a:t>
            </a:fld>
            <a:endParaRPr lang="en-US"/>
          </a:p>
        </p:txBody>
      </p:sp>
    </p:spTree>
    <p:extLst>
      <p:ext uri="{BB962C8B-B14F-4D97-AF65-F5344CB8AC3E}">
        <p14:creationId xmlns:p14="http://schemas.microsoft.com/office/powerpoint/2010/main" val="3283504586"/>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4894ACA-80C3-6E43-9F6C-0CE673056C66}" type="datetimeFigureOut">
              <a:rPr lang="en-US" smtClean="0"/>
              <a:t>4/16/20</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6807F0D6-02AD-464D-928E-082F74B4ACA9}" type="slidenum">
              <a:rPr lang="en-US" smtClean="0"/>
              <a:t>‹#›</a:t>
            </a:fld>
            <a:endParaRPr lang="en-US"/>
          </a:p>
        </p:txBody>
      </p:sp>
    </p:spTree>
    <p:extLst>
      <p:ext uri="{BB962C8B-B14F-4D97-AF65-F5344CB8AC3E}">
        <p14:creationId xmlns:p14="http://schemas.microsoft.com/office/powerpoint/2010/main" val="110021333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6807F0D6-02AD-464D-928E-082F74B4ACA9}" type="slidenum">
              <a:rPr lang="en-US" smtClean="0"/>
              <a:t>1</a:t>
            </a:fld>
            <a:endParaRPr lang="en-US"/>
          </a:p>
        </p:txBody>
      </p:sp>
    </p:spTree>
    <p:extLst>
      <p:ext uri="{BB962C8B-B14F-4D97-AF65-F5344CB8AC3E}">
        <p14:creationId xmlns:p14="http://schemas.microsoft.com/office/powerpoint/2010/main" val="186875580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6807F0D6-02AD-464D-928E-082F74B4ACA9}" type="slidenum">
              <a:rPr lang="en-US" smtClean="0"/>
              <a:t>2</a:t>
            </a:fld>
            <a:endParaRPr lang="en-US"/>
          </a:p>
        </p:txBody>
      </p:sp>
    </p:spTree>
    <p:extLst>
      <p:ext uri="{BB962C8B-B14F-4D97-AF65-F5344CB8AC3E}">
        <p14:creationId xmlns:p14="http://schemas.microsoft.com/office/powerpoint/2010/main" val="202733679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6807F0D6-02AD-464D-928E-082F74B4ACA9}" type="slidenum">
              <a:rPr lang="en-US" smtClean="0"/>
              <a:t>4</a:t>
            </a:fld>
            <a:endParaRPr lang="en-US"/>
          </a:p>
        </p:txBody>
      </p:sp>
    </p:spTree>
    <p:extLst>
      <p:ext uri="{BB962C8B-B14F-4D97-AF65-F5344CB8AC3E}">
        <p14:creationId xmlns:p14="http://schemas.microsoft.com/office/powerpoint/2010/main" val="145132067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6807F0D6-02AD-464D-928E-082F74B4ACA9}" type="slidenum">
              <a:rPr lang="en-US" smtClean="0"/>
              <a:t>5</a:t>
            </a:fld>
            <a:endParaRPr lang="en-US"/>
          </a:p>
        </p:txBody>
      </p:sp>
    </p:spTree>
    <p:extLst>
      <p:ext uri="{BB962C8B-B14F-4D97-AF65-F5344CB8AC3E}">
        <p14:creationId xmlns:p14="http://schemas.microsoft.com/office/powerpoint/2010/main" val="358920480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6807F0D6-02AD-464D-928E-082F74B4ACA9}" type="slidenum">
              <a:rPr lang="en-US" smtClean="0"/>
              <a:t>21</a:t>
            </a:fld>
            <a:endParaRPr lang="en-US"/>
          </a:p>
        </p:txBody>
      </p:sp>
    </p:spTree>
    <p:extLst>
      <p:ext uri="{BB962C8B-B14F-4D97-AF65-F5344CB8AC3E}">
        <p14:creationId xmlns:p14="http://schemas.microsoft.com/office/powerpoint/2010/main" val="44929520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6807F0D6-02AD-464D-928E-082F74B4ACA9}" type="slidenum">
              <a:rPr lang="en-US" smtClean="0"/>
              <a:t>23</a:t>
            </a:fld>
            <a:endParaRPr lang="en-US"/>
          </a:p>
        </p:txBody>
      </p:sp>
    </p:spTree>
    <p:extLst>
      <p:ext uri="{BB962C8B-B14F-4D97-AF65-F5344CB8AC3E}">
        <p14:creationId xmlns:p14="http://schemas.microsoft.com/office/powerpoint/2010/main" val="72371616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1097280" y="758952"/>
            <a:ext cx="10058400" cy="3566160"/>
          </a:xfrm>
        </p:spPr>
        <p:txBody>
          <a:bodyPr anchor="b">
            <a:normAutofit/>
          </a:bodyPr>
          <a:lstStyle>
            <a:lvl1pPr algn="l">
              <a:lnSpc>
                <a:spcPct val="85000"/>
              </a:lnSpc>
              <a:defRPr sz="8000" spc="-50" baseline="0">
                <a:solidFill>
                  <a:schemeClr val="tx1">
                    <a:lumMod val="85000"/>
                    <a:lumOff val="15000"/>
                  </a:schemeClr>
                </a:solidFill>
              </a:defRPr>
            </a:lvl1pPr>
          </a:lstStyle>
          <a:p>
            <a:r>
              <a:rPr lang="en-US"/>
              <a:t>Click to edit Master title style</a:t>
            </a:r>
            <a:endParaRPr lang="en-US" dirty="0"/>
          </a:p>
        </p:txBody>
      </p:sp>
      <p:sp>
        <p:nvSpPr>
          <p:cNvPr id="3" name="Subtitle 2"/>
          <p:cNvSpPr>
            <a:spLocks noGrp="1"/>
          </p:cNvSpPr>
          <p:nvPr>
            <p:ph type="subTitle" idx="1"/>
          </p:nvPr>
        </p:nvSpPr>
        <p:spPr>
          <a:xfrm>
            <a:off x="1100051" y="4455621"/>
            <a:ext cx="10058400" cy="1143000"/>
          </a:xfrm>
        </p:spPr>
        <p:txBody>
          <a:bodyPr lIns="91440" rIns="91440">
            <a:normAutofit/>
          </a:bodyPr>
          <a:lstStyle>
            <a:lvl1pPr marL="0" indent="0" algn="l">
              <a:buNone/>
              <a:defRPr sz="2400" cap="all" spc="200" baseline="0">
                <a:solidFill>
                  <a:schemeClr val="tx2"/>
                </a:solidFill>
                <a:latin typeface="+mj-lt"/>
              </a:defRPr>
            </a:lvl1pPr>
            <a:lvl2pPr marL="457200" indent="0" algn="ctr">
              <a:buNone/>
              <a:defRPr sz="24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r>
              <a:rPr lang="en-US"/>
              <a:t>04/17/20</a:t>
            </a:r>
            <a:endParaRPr lang="en-US" dirty="0"/>
          </a:p>
        </p:txBody>
      </p:sp>
      <p:sp>
        <p:nvSpPr>
          <p:cNvPr id="5" name="Footer Placeholder 4"/>
          <p:cNvSpPr>
            <a:spLocks noGrp="1"/>
          </p:cNvSpPr>
          <p:nvPr>
            <p:ph type="ftr" sz="quarter" idx="11"/>
          </p:nvPr>
        </p:nvSpPr>
        <p:spPr/>
        <p:txBody>
          <a:bodyPr/>
          <a:lstStyle/>
          <a:p>
            <a:r>
              <a:rPr lang="en-US"/>
              <a:t>Representations of Black History</a:t>
            </a:r>
            <a:endParaRPr lang="en-US" dirty="0"/>
          </a:p>
        </p:txBody>
      </p:sp>
      <p:sp>
        <p:nvSpPr>
          <p:cNvPr id="6" name="Slide Number Placeholder 5"/>
          <p:cNvSpPr>
            <a:spLocks noGrp="1"/>
          </p:cNvSpPr>
          <p:nvPr>
            <p:ph type="sldNum" sz="quarter" idx="12"/>
          </p:nvPr>
        </p:nvSpPr>
        <p:spPr/>
        <p:txBody>
          <a:bodyPr/>
          <a:lstStyle/>
          <a:p>
            <a:fld id="{69E57DC2-970A-4B3E-BB1C-7A09969E49DF}" type="slidenum">
              <a:rPr lang="en-US" smtClean="0"/>
              <a:pPr/>
              <a:t>‹#›</a:t>
            </a:fld>
            <a:endParaRPr lang="en-US" dirty="0"/>
          </a:p>
        </p:txBody>
      </p:sp>
      <p:cxnSp>
        <p:nvCxnSpPr>
          <p:cNvPr id="9" name="Straight Connector 8"/>
          <p:cNvCxnSpPr/>
          <p:nvPr/>
        </p:nvCxnSpPr>
        <p:spPr>
          <a:xfrm>
            <a:off x="1207658" y="4343400"/>
            <a:ext cx="98755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cSld>
  <p:clrMapOvr>
    <a:masterClrMapping/>
  </p:clrMapOvr>
  <p:extLst mod="1">
    <p:ext uri="{DCECCB84-F9BA-43D5-87BE-67443E8EF086}">
      <p15:sldGuideLst xmlns:p15="http://schemas.microsoft.com/office/powerpoint/2012/main"/>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r>
              <a:rPr lang="en-US"/>
              <a:t>04/17/20</a:t>
            </a:r>
            <a:endParaRPr lang="en-US" dirty="0"/>
          </a:p>
        </p:txBody>
      </p:sp>
      <p:sp>
        <p:nvSpPr>
          <p:cNvPr id="5" name="Footer Placeholder 4"/>
          <p:cNvSpPr>
            <a:spLocks noGrp="1"/>
          </p:cNvSpPr>
          <p:nvPr>
            <p:ph type="ftr" sz="quarter" idx="11"/>
          </p:nvPr>
        </p:nvSpPr>
        <p:spPr/>
        <p:txBody>
          <a:bodyPr/>
          <a:lstStyle/>
          <a:p>
            <a:r>
              <a:rPr lang="en-US"/>
              <a:t>Representations of Black History</a:t>
            </a:r>
            <a:endParaRPr lang="en-US" dirty="0"/>
          </a:p>
        </p:txBody>
      </p:sp>
      <p:sp>
        <p:nvSpPr>
          <p:cNvPr id="6" name="Slide Number Placeholder 5"/>
          <p:cNvSpPr>
            <a:spLocks noGrp="1"/>
          </p:cNvSpPr>
          <p:nvPr>
            <p:ph type="sldNum" sz="quarter" idx="12"/>
          </p:nvPr>
        </p:nvSpPr>
        <p:spPr/>
        <p:txBody>
          <a:bodyPr/>
          <a:lstStyle/>
          <a:p>
            <a:fld id="{69E57DC2-970A-4B3E-BB1C-7A09969E49DF}" type="slidenum">
              <a:rPr lang="en-US" smtClean="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Pr>
        <a:solidFill>
          <a:schemeClr val="bg1"/>
        </a:solidFill>
        <a:effectLst/>
      </p:bgPr>
    </p:bg>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097280" y="758952"/>
            <a:ext cx="10058400" cy="3566160"/>
          </a:xfrm>
        </p:spPr>
        <p:txBody>
          <a:bodyPr anchor="b" anchorCtr="0">
            <a:normAutofit/>
          </a:bodyPr>
          <a:lstStyle>
            <a:lvl1pPr>
              <a:lnSpc>
                <a:spcPct val="85000"/>
              </a:lnSpc>
              <a:defRPr sz="8000" b="0">
                <a:solidFill>
                  <a:schemeClr val="tx1">
                    <a:lumMod val="85000"/>
                    <a:lumOff val="15000"/>
                  </a:schemeClr>
                </a:solidFill>
              </a:defRPr>
            </a:lvl1pPr>
          </a:lstStyle>
          <a:p>
            <a:r>
              <a:rPr lang="en-US"/>
              <a:t>Click to edit Master title style</a:t>
            </a:r>
            <a:endParaRPr lang="en-US" dirty="0"/>
          </a:p>
        </p:txBody>
      </p:sp>
      <p:sp>
        <p:nvSpPr>
          <p:cNvPr id="3" name="Text Placeholder 2"/>
          <p:cNvSpPr>
            <a:spLocks noGrp="1"/>
          </p:cNvSpPr>
          <p:nvPr>
            <p:ph type="body" idx="1"/>
          </p:nvPr>
        </p:nvSpPr>
        <p:spPr>
          <a:xfrm>
            <a:off x="1097280" y="4453128"/>
            <a:ext cx="10058400" cy="1143000"/>
          </a:xfrm>
        </p:spPr>
        <p:txBody>
          <a:bodyPr lIns="91440" rIns="91440" anchor="t" anchorCtr="0">
            <a:normAutofit/>
          </a:bodyPr>
          <a:lstStyle>
            <a:lvl1pPr marL="0" indent="0">
              <a:buNone/>
              <a:defRPr sz="2400" cap="all" spc="200" baseline="0">
                <a:solidFill>
                  <a:schemeClr val="tx2"/>
                </a:solidFill>
                <a:latin typeface="+mj-lt"/>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r>
              <a:rPr lang="en-US"/>
              <a:t>04/17/20</a:t>
            </a:r>
            <a:endParaRPr lang="en-US" dirty="0"/>
          </a:p>
        </p:txBody>
      </p:sp>
      <p:sp>
        <p:nvSpPr>
          <p:cNvPr id="5" name="Footer Placeholder 4"/>
          <p:cNvSpPr>
            <a:spLocks noGrp="1"/>
          </p:cNvSpPr>
          <p:nvPr>
            <p:ph type="ftr" sz="quarter" idx="11"/>
          </p:nvPr>
        </p:nvSpPr>
        <p:spPr/>
        <p:txBody>
          <a:bodyPr/>
          <a:lstStyle/>
          <a:p>
            <a:r>
              <a:rPr lang="en-US"/>
              <a:t>Representations of Black History</a:t>
            </a:r>
            <a:endParaRPr lang="en-US" dirty="0"/>
          </a:p>
        </p:txBody>
      </p:sp>
      <p:sp>
        <p:nvSpPr>
          <p:cNvPr id="6" name="Slide Number Placeholder 5"/>
          <p:cNvSpPr>
            <a:spLocks noGrp="1"/>
          </p:cNvSpPr>
          <p:nvPr>
            <p:ph type="sldNum" sz="quarter" idx="12"/>
          </p:nvPr>
        </p:nvSpPr>
        <p:spPr/>
        <p:txBody>
          <a:bodyPr/>
          <a:lstStyle/>
          <a:p>
            <a:fld id="{69E57DC2-970A-4B3E-BB1C-7A09969E49DF}" type="slidenum">
              <a:rPr lang="en-US" smtClean="0"/>
              <a:pPr/>
              <a:t>‹#›</a:t>
            </a:fld>
            <a:endParaRPr lang="en-US" dirty="0"/>
          </a:p>
        </p:txBody>
      </p:sp>
      <p:cxnSp>
        <p:nvCxnSpPr>
          <p:cNvPr id="9" name="Straight Connector 8"/>
          <p:cNvCxnSpPr/>
          <p:nvPr/>
        </p:nvCxnSpPr>
        <p:spPr>
          <a:xfrm>
            <a:off x="1207658" y="4343400"/>
            <a:ext cx="98755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a:xfrm>
            <a:off x="1097280" y="286603"/>
            <a:ext cx="10058400" cy="1450757"/>
          </a:xfrm>
        </p:spPr>
        <p:txBody>
          <a:bodyPr/>
          <a:lstStyle/>
          <a:p>
            <a:r>
              <a:rPr lang="en-US"/>
              <a:t>Click to edit Master title style</a:t>
            </a:r>
            <a:endParaRPr lang="en-US" dirty="0"/>
          </a:p>
        </p:txBody>
      </p:sp>
      <p:sp>
        <p:nvSpPr>
          <p:cNvPr id="3" name="Content Placeholder 2"/>
          <p:cNvSpPr>
            <a:spLocks noGrp="1"/>
          </p:cNvSpPr>
          <p:nvPr>
            <p:ph sz="half" idx="1"/>
          </p:nvPr>
        </p:nvSpPr>
        <p:spPr>
          <a:xfrm>
            <a:off x="1097278" y="1845734"/>
            <a:ext cx="4937760" cy="402336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217920" y="1845735"/>
            <a:ext cx="4937760" cy="402336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r>
              <a:rPr lang="en-US"/>
              <a:t>04/17/20</a:t>
            </a:r>
            <a:endParaRPr lang="en-US" dirty="0"/>
          </a:p>
        </p:txBody>
      </p:sp>
      <p:sp>
        <p:nvSpPr>
          <p:cNvPr id="6" name="Footer Placeholder 5"/>
          <p:cNvSpPr>
            <a:spLocks noGrp="1"/>
          </p:cNvSpPr>
          <p:nvPr>
            <p:ph type="ftr" sz="quarter" idx="11"/>
          </p:nvPr>
        </p:nvSpPr>
        <p:spPr/>
        <p:txBody>
          <a:bodyPr/>
          <a:lstStyle/>
          <a:p>
            <a:r>
              <a:rPr lang="en-US"/>
              <a:t>Representations of Black History</a:t>
            </a:r>
            <a:endParaRPr lang="en-US" dirty="0"/>
          </a:p>
        </p:txBody>
      </p:sp>
      <p:sp>
        <p:nvSpPr>
          <p:cNvPr id="7" name="Slide Number Placeholder 6"/>
          <p:cNvSpPr>
            <a:spLocks noGrp="1"/>
          </p:cNvSpPr>
          <p:nvPr>
            <p:ph type="sldNum" sz="quarter" idx="12"/>
          </p:nvPr>
        </p:nvSpPr>
        <p:spPr/>
        <p:txBody>
          <a:bodyPr/>
          <a:lstStyle/>
          <a:p>
            <a:fld id="{69E57DC2-970A-4B3E-BB1C-7A09969E49DF}" type="slidenum">
              <a:rPr lang="en-US" smtClean="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a:xfrm>
            <a:off x="1097280" y="286603"/>
            <a:ext cx="10058400" cy="1450757"/>
          </a:xfrm>
        </p:spPr>
        <p:txBody>
          <a:bodyPr/>
          <a:lstStyle/>
          <a:p>
            <a:r>
              <a:rPr lang="en-US"/>
              <a:t>Click to edit Master title style</a:t>
            </a:r>
            <a:endParaRPr lang="en-US" dirty="0"/>
          </a:p>
        </p:txBody>
      </p:sp>
      <p:sp>
        <p:nvSpPr>
          <p:cNvPr id="3" name="Text Placeholder 2"/>
          <p:cNvSpPr>
            <a:spLocks noGrp="1"/>
          </p:cNvSpPr>
          <p:nvPr>
            <p:ph type="body" idx="1"/>
          </p:nvPr>
        </p:nvSpPr>
        <p:spPr>
          <a:xfrm>
            <a:off x="1097280" y="1846052"/>
            <a:ext cx="493776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097280" y="2582334"/>
            <a:ext cx="4937760" cy="33782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217920" y="1846052"/>
            <a:ext cx="493776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217920" y="2582334"/>
            <a:ext cx="4937760" cy="33782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r>
              <a:rPr lang="en-US"/>
              <a:t>04/17/20</a:t>
            </a:r>
            <a:endParaRPr lang="en-US" dirty="0"/>
          </a:p>
        </p:txBody>
      </p:sp>
      <p:sp>
        <p:nvSpPr>
          <p:cNvPr id="8" name="Footer Placeholder 7"/>
          <p:cNvSpPr>
            <a:spLocks noGrp="1"/>
          </p:cNvSpPr>
          <p:nvPr>
            <p:ph type="ftr" sz="quarter" idx="11"/>
          </p:nvPr>
        </p:nvSpPr>
        <p:spPr/>
        <p:txBody>
          <a:bodyPr/>
          <a:lstStyle/>
          <a:p>
            <a:r>
              <a:rPr lang="en-US"/>
              <a:t>Representations of Black History</a:t>
            </a:r>
            <a:endParaRPr lang="en-US" dirty="0"/>
          </a:p>
        </p:txBody>
      </p:sp>
      <p:sp>
        <p:nvSpPr>
          <p:cNvPr id="9" name="Slide Number Placeholder 8"/>
          <p:cNvSpPr>
            <a:spLocks noGrp="1"/>
          </p:cNvSpPr>
          <p:nvPr>
            <p:ph type="sldNum" sz="quarter" idx="12"/>
          </p:nvPr>
        </p:nvSpPr>
        <p:spPr/>
        <p:txBody>
          <a:bodyPr/>
          <a:lstStyle/>
          <a:p>
            <a:fld id="{69E57DC2-970A-4B3E-BB1C-7A09969E49DF}" type="slidenum">
              <a:rPr lang="en-US" smtClean="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r>
              <a:rPr lang="en-US"/>
              <a:t>04/17/20</a:t>
            </a:r>
            <a:endParaRPr lang="en-US" dirty="0"/>
          </a:p>
        </p:txBody>
      </p:sp>
      <p:sp>
        <p:nvSpPr>
          <p:cNvPr id="4" name="Footer Placeholder 3"/>
          <p:cNvSpPr>
            <a:spLocks noGrp="1"/>
          </p:cNvSpPr>
          <p:nvPr>
            <p:ph type="ftr" sz="quarter" idx="11"/>
          </p:nvPr>
        </p:nvSpPr>
        <p:spPr/>
        <p:txBody>
          <a:bodyPr/>
          <a:lstStyle/>
          <a:p>
            <a:r>
              <a:rPr lang="en-US"/>
              <a:t>Representations of Black History</a:t>
            </a:r>
            <a:endParaRPr lang="en-US" dirty="0"/>
          </a:p>
        </p:txBody>
      </p:sp>
      <p:sp>
        <p:nvSpPr>
          <p:cNvPr id="5" name="Slide Number Placeholder 4"/>
          <p:cNvSpPr>
            <a:spLocks noGrp="1"/>
          </p:cNvSpPr>
          <p:nvPr>
            <p:ph type="sldNum" sz="quarter" idx="12"/>
          </p:nvPr>
        </p:nvSpPr>
        <p:spPr/>
        <p:txBody>
          <a:bodyPr/>
          <a:lstStyle/>
          <a:p>
            <a:fld id="{69E57DC2-970A-4B3E-BB1C-7A09969E49DF}" type="slidenum">
              <a:rPr lang="en-US" smtClean="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5" name="Rectangle 4"/>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 name="Rectangle 5"/>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 name="Date Placeholder 6"/>
          <p:cNvSpPr>
            <a:spLocks noGrp="1"/>
          </p:cNvSpPr>
          <p:nvPr>
            <p:ph type="dt" sz="half" idx="10"/>
          </p:nvPr>
        </p:nvSpPr>
        <p:spPr/>
        <p:txBody>
          <a:bodyPr/>
          <a:lstStyle/>
          <a:p>
            <a:r>
              <a:rPr lang="en-US"/>
              <a:t>04/17/20</a:t>
            </a:r>
            <a:endParaRPr lang="en-US" dirty="0"/>
          </a:p>
        </p:txBody>
      </p:sp>
      <p:sp>
        <p:nvSpPr>
          <p:cNvPr id="8" name="Footer Placeholder 7"/>
          <p:cNvSpPr>
            <a:spLocks noGrp="1"/>
          </p:cNvSpPr>
          <p:nvPr>
            <p:ph type="ftr" sz="quarter" idx="11"/>
          </p:nvPr>
        </p:nvSpPr>
        <p:spPr/>
        <p:txBody>
          <a:bodyPr/>
          <a:lstStyle>
            <a:lvl1pPr>
              <a:defRPr>
                <a:solidFill>
                  <a:srgbClr val="FFFFFF"/>
                </a:solidFill>
              </a:defRPr>
            </a:lvl1pPr>
          </a:lstStyle>
          <a:p>
            <a:r>
              <a:rPr lang="en-US"/>
              <a:t>Representations of Black History</a:t>
            </a:r>
            <a:endParaRPr lang="en-US" dirty="0"/>
          </a:p>
        </p:txBody>
      </p:sp>
      <p:sp>
        <p:nvSpPr>
          <p:cNvPr id="9" name="Slide Number Placeholder 8"/>
          <p:cNvSpPr>
            <a:spLocks noGrp="1"/>
          </p:cNvSpPr>
          <p:nvPr>
            <p:ph type="sldNum" sz="quarter" idx="12"/>
          </p:nvPr>
        </p:nvSpPr>
        <p:spPr/>
        <p:txBody>
          <a:bodyPr/>
          <a:lstStyle/>
          <a:p>
            <a:fld id="{69E57DC2-970A-4B3E-BB1C-7A09969E49DF}" type="slidenum">
              <a:rPr lang="en-US" smtClean="0"/>
              <a:t>‹#›</a:t>
            </a:fld>
            <a:endParaRPr lang="en-US" dirty="0"/>
          </a:p>
        </p:txBody>
      </p:sp>
    </p:spTree>
  </p:cSld>
  <p:clrMapOvr>
    <a:masterClrMapping/>
  </p:clrMapOvr>
  <p:extLst mod="1">
    <p:ext uri="{DCECCB84-F9BA-43D5-87BE-67443E8EF086}">
      <p15:sldGuideLst xmlns:p15="http://schemas.microsoft.com/office/powerpoint/2012/main"/>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8" name="Rectangle 7"/>
          <p:cNvSpPr/>
          <p:nvPr/>
        </p:nvSpPr>
        <p:spPr>
          <a:xfrm>
            <a:off x="16" y="0"/>
            <a:ext cx="4050791"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4040071" y="0"/>
            <a:ext cx="64008"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457200" y="594359"/>
            <a:ext cx="3200400" cy="2286000"/>
          </a:xfrm>
        </p:spPr>
        <p:txBody>
          <a:bodyPr anchor="b">
            <a:normAutofit/>
          </a:bodyPr>
          <a:lstStyle>
            <a:lvl1pPr>
              <a:defRPr sz="3600" b="0">
                <a:solidFill>
                  <a:srgbClr val="FFFFFF"/>
                </a:solidFill>
              </a:defRPr>
            </a:lvl1pPr>
          </a:lstStyle>
          <a:p>
            <a:r>
              <a:rPr lang="en-US"/>
              <a:t>Click to edit Master title style</a:t>
            </a:r>
            <a:endParaRPr lang="en-US" dirty="0"/>
          </a:p>
        </p:txBody>
      </p:sp>
      <p:sp>
        <p:nvSpPr>
          <p:cNvPr id="3" name="Content Placeholder 2"/>
          <p:cNvSpPr>
            <a:spLocks noGrp="1"/>
          </p:cNvSpPr>
          <p:nvPr>
            <p:ph idx="1"/>
          </p:nvPr>
        </p:nvSpPr>
        <p:spPr>
          <a:xfrm>
            <a:off x="4800600" y="731520"/>
            <a:ext cx="6492240" cy="5257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457200" y="2926080"/>
            <a:ext cx="3200400" cy="3379124"/>
          </a:xfrm>
        </p:spPr>
        <p:txBody>
          <a:bodyPr lIns="91440" rIns="91440">
            <a:normAutofit/>
          </a:bodyPr>
          <a:lstStyle>
            <a:lvl1pPr marL="0" indent="0">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465512" y="6459785"/>
            <a:ext cx="2618510" cy="365125"/>
          </a:xfrm>
        </p:spPr>
        <p:txBody>
          <a:bodyPr/>
          <a:lstStyle>
            <a:lvl1pPr algn="l">
              <a:defRPr/>
            </a:lvl1pPr>
          </a:lstStyle>
          <a:p>
            <a:r>
              <a:rPr lang="en-US"/>
              <a:t>04/17/20</a:t>
            </a:r>
            <a:endParaRPr lang="en-US" dirty="0"/>
          </a:p>
        </p:txBody>
      </p:sp>
      <p:sp>
        <p:nvSpPr>
          <p:cNvPr id="6" name="Footer Placeholder 5"/>
          <p:cNvSpPr>
            <a:spLocks noGrp="1"/>
          </p:cNvSpPr>
          <p:nvPr>
            <p:ph type="ftr" sz="quarter" idx="11"/>
          </p:nvPr>
        </p:nvSpPr>
        <p:spPr>
          <a:xfrm>
            <a:off x="4800600" y="6459785"/>
            <a:ext cx="4648200" cy="365125"/>
          </a:xfrm>
        </p:spPr>
        <p:txBody>
          <a:bodyPr/>
          <a:lstStyle>
            <a:lvl1pPr algn="l">
              <a:defRPr>
                <a:solidFill>
                  <a:schemeClr val="tx2"/>
                </a:solidFill>
              </a:defRPr>
            </a:lvl1pPr>
          </a:lstStyle>
          <a:p>
            <a:r>
              <a:rPr lang="en-US"/>
              <a:t>Representations of Black History</a:t>
            </a:r>
            <a:endParaRPr lang="en-US" dirty="0"/>
          </a:p>
        </p:txBody>
      </p:sp>
      <p:sp>
        <p:nvSpPr>
          <p:cNvPr id="7" name="Slide Number Placeholder 6"/>
          <p:cNvSpPr>
            <a:spLocks noGrp="1"/>
          </p:cNvSpPr>
          <p:nvPr>
            <p:ph type="sldNum" sz="quarter" idx="12"/>
          </p:nvPr>
        </p:nvSpPr>
        <p:spPr/>
        <p:txBody>
          <a:bodyPr/>
          <a:lstStyle>
            <a:lvl1pPr>
              <a:defRPr>
                <a:solidFill>
                  <a:schemeClr val="tx2"/>
                </a:solidFill>
              </a:defRPr>
            </a:lvl1pPr>
          </a:lstStyle>
          <a:p>
            <a:fld id="{69E57DC2-970A-4B3E-BB1C-7A09969E49DF}" type="slidenum">
              <a:rPr lang="en-US" smtClean="0"/>
              <a:pPr/>
              <a:t>‹#›</a:t>
            </a:fld>
            <a:endParaRPr lang="en-US" dirty="0"/>
          </a:p>
        </p:txBody>
      </p:sp>
    </p:spTree>
  </p:cSld>
  <p:clrMapOvr>
    <a:masterClrMapping/>
  </p:clrMapOvr>
  <p:extLst mod="1">
    <p:ext uri="{DCECCB84-F9BA-43D5-87BE-67443E8EF086}">
      <p15:sldGuideLst xmlns:p15="http://schemas.microsoft.com/office/powerpoint/2012/main"/>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8" name="Rectangle 7"/>
          <p:cNvSpPr/>
          <p:nvPr/>
        </p:nvSpPr>
        <p:spPr>
          <a:xfrm>
            <a:off x="0" y="4953000"/>
            <a:ext cx="12188825" cy="1905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15" y="491507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097280" y="5074920"/>
            <a:ext cx="10113645" cy="822960"/>
          </a:xfrm>
        </p:spPr>
        <p:txBody>
          <a:bodyPr lIns="91440" tIns="0" rIns="91440" bIns="0" anchor="b">
            <a:noAutofit/>
          </a:bodyPr>
          <a:lstStyle>
            <a:lvl1pPr>
              <a:defRPr sz="3600" b="0">
                <a:solidFill>
                  <a:srgbClr val="FFFFFF"/>
                </a:solidFill>
              </a:defRPr>
            </a:lvl1pPr>
          </a:lstStyle>
          <a:p>
            <a:r>
              <a:rPr lang="en-US"/>
              <a:t>Click to edit Master title style</a:t>
            </a:r>
            <a:endParaRPr lang="en-US" dirty="0"/>
          </a:p>
        </p:txBody>
      </p:sp>
      <p:sp>
        <p:nvSpPr>
          <p:cNvPr id="3" name="Picture Placeholder 2"/>
          <p:cNvSpPr>
            <a:spLocks noGrp="1" noChangeAspect="1"/>
          </p:cNvSpPr>
          <p:nvPr>
            <p:ph type="pic" idx="1"/>
          </p:nvPr>
        </p:nvSpPr>
        <p:spPr>
          <a:xfrm>
            <a:off x="15" y="0"/>
            <a:ext cx="12191985" cy="4915076"/>
          </a:xfrm>
          <a:solidFill>
            <a:schemeClr val="bg2">
              <a:lumMod val="90000"/>
            </a:schemeClr>
          </a:solidFill>
        </p:spPr>
        <p:txBody>
          <a:bodyPr lIns="457200" tIns="457200"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Drag picture to placeholder or click icon to add</a:t>
            </a:r>
            <a:endParaRPr lang="en-US" dirty="0"/>
          </a:p>
        </p:txBody>
      </p:sp>
      <p:sp>
        <p:nvSpPr>
          <p:cNvPr id="4" name="Text Placeholder 3"/>
          <p:cNvSpPr>
            <a:spLocks noGrp="1"/>
          </p:cNvSpPr>
          <p:nvPr>
            <p:ph type="body" sz="half" idx="2"/>
          </p:nvPr>
        </p:nvSpPr>
        <p:spPr>
          <a:xfrm>
            <a:off x="1097280" y="5907024"/>
            <a:ext cx="10113264" cy="594360"/>
          </a:xfrm>
        </p:spPr>
        <p:txBody>
          <a:bodyPr lIns="91440" tIns="0" rIns="91440" bIns="0">
            <a:normAutofit/>
          </a:bodyPr>
          <a:lstStyle>
            <a:lvl1pPr marL="0" indent="0">
              <a:spcBef>
                <a:spcPts val="0"/>
              </a:spcBef>
              <a:spcAft>
                <a:spcPts val="600"/>
              </a:spcAft>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r>
              <a:rPr lang="en-US"/>
              <a:t>04/17/20</a:t>
            </a:r>
            <a:endParaRPr lang="en-US" dirty="0"/>
          </a:p>
        </p:txBody>
      </p:sp>
      <p:sp>
        <p:nvSpPr>
          <p:cNvPr id="6" name="Footer Placeholder 5"/>
          <p:cNvSpPr>
            <a:spLocks noGrp="1"/>
          </p:cNvSpPr>
          <p:nvPr>
            <p:ph type="ftr" sz="quarter" idx="11"/>
          </p:nvPr>
        </p:nvSpPr>
        <p:spPr/>
        <p:txBody>
          <a:bodyPr/>
          <a:lstStyle/>
          <a:p>
            <a:r>
              <a:rPr lang="en-US"/>
              <a:t>Representations of Black History</a:t>
            </a:r>
            <a:endParaRPr lang="en-US" dirty="0"/>
          </a:p>
        </p:txBody>
      </p:sp>
      <p:sp>
        <p:nvSpPr>
          <p:cNvPr id="7" name="Slide Number Placeholder 6"/>
          <p:cNvSpPr>
            <a:spLocks noGrp="1"/>
          </p:cNvSpPr>
          <p:nvPr>
            <p:ph type="sldNum" sz="quarter" idx="12"/>
          </p:nvPr>
        </p:nvSpPr>
        <p:spPr/>
        <p:txBody>
          <a:bodyPr/>
          <a:lstStyle/>
          <a:p>
            <a:fld id="{69E57DC2-970A-4B3E-BB1C-7A09969E49DF}" type="slidenum">
              <a:rPr lang="en-US" smtClean="0"/>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lIns="45720" tIns="0" rIns="45720" bIns="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r>
              <a:rPr lang="en-US"/>
              <a:t>04/17/20</a:t>
            </a:r>
            <a:endParaRPr lang="en-US" dirty="0"/>
          </a:p>
        </p:txBody>
      </p:sp>
      <p:sp>
        <p:nvSpPr>
          <p:cNvPr id="5" name="Footer Placeholder 4"/>
          <p:cNvSpPr>
            <a:spLocks noGrp="1"/>
          </p:cNvSpPr>
          <p:nvPr>
            <p:ph type="ftr" sz="quarter" idx="11"/>
          </p:nvPr>
        </p:nvSpPr>
        <p:spPr/>
        <p:txBody>
          <a:bodyPr/>
          <a:lstStyle/>
          <a:p>
            <a:r>
              <a:rPr lang="en-US"/>
              <a:t>Representations of Black History</a:t>
            </a:r>
            <a:endParaRPr lang="en-US" dirty="0"/>
          </a:p>
        </p:txBody>
      </p:sp>
      <p:sp>
        <p:nvSpPr>
          <p:cNvPr id="6" name="Slide Number Placeholder 5"/>
          <p:cNvSpPr>
            <a:spLocks noGrp="1"/>
          </p:cNvSpPr>
          <p:nvPr>
            <p:ph type="sldNum" sz="quarter" idx="12"/>
          </p:nvPr>
        </p:nvSpPr>
        <p:spPr/>
        <p:txBody>
          <a:bodyPr/>
          <a:lstStyle/>
          <a:p>
            <a:fld id="{69E57DC2-970A-4B3E-BB1C-7A09969E49DF}" type="slidenum">
              <a:rPr lang="en-US" smtClean="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Vertical Title 1"/>
          <p:cNvSpPr>
            <a:spLocks noGrp="1"/>
          </p:cNvSpPr>
          <p:nvPr>
            <p:ph type="title" orient="vert"/>
          </p:nvPr>
        </p:nvSpPr>
        <p:spPr>
          <a:xfrm>
            <a:off x="8724900" y="412302"/>
            <a:ext cx="2628900" cy="575989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838200" y="412302"/>
            <a:ext cx="7734300" cy="5759898"/>
          </a:xfrm>
        </p:spPr>
        <p:txBody>
          <a:bodyPr vert="eaVert" lIns="45720" tIns="0" rIns="45720" bIns="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r>
              <a:rPr lang="en-US"/>
              <a:t>04/17/20</a:t>
            </a:r>
            <a:endParaRPr lang="en-US" dirty="0"/>
          </a:p>
        </p:txBody>
      </p:sp>
      <p:sp>
        <p:nvSpPr>
          <p:cNvPr id="5" name="Footer Placeholder 4"/>
          <p:cNvSpPr>
            <a:spLocks noGrp="1"/>
          </p:cNvSpPr>
          <p:nvPr>
            <p:ph type="ftr" sz="quarter" idx="11"/>
          </p:nvPr>
        </p:nvSpPr>
        <p:spPr/>
        <p:txBody>
          <a:bodyPr/>
          <a:lstStyle/>
          <a:p>
            <a:r>
              <a:rPr lang="en-US"/>
              <a:t>Representations of Black History</a:t>
            </a:r>
            <a:endParaRPr lang="en-US" dirty="0"/>
          </a:p>
        </p:txBody>
      </p:sp>
      <p:sp>
        <p:nvSpPr>
          <p:cNvPr id="6" name="Slide Number Placeholder 5"/>
          <p:cNvSpPr>
            <a:spLocks noGrp="1"/>
          </p:cNvSpPr>
          <p:nvPr>
            <p:ph type="sldNum" sz="quarter" idx="12"/>
          </p:nvPr>
        </p:nvSpPr>
        <p:spPr/>
        <p:txBody>
          <a:bodyPr/>
          <a:lstStyle/>
          <a:p>
            <a:fld id="{69E57DC2-970A-4B3E-BB1C-7A09969E49DF}" type="slidenum">
              <a:rPr lang="en-US" smtClean="0"/>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p:cNvSpPr/>
          <p:nvPr/>
        </p:nvSpPr>
        <p:spPr>
          <a:xfrm>
            <a:off x="1" y="6400800"/>
            <a:ext cx="12192000"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15" y="6334316"/>
            <a:ext cx="12191985" cy="6648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Placeholder 1"/>
          <p:cNvSpPr>
            <a:spLocks noGrp="1"/>
          </p:cNvSpPr>
          <p:nvPr>
            <p:ph type="title"/>
          </p:nvPr>
        </p:nvSpPr>
        <p:spPr>
          <a:xfrm>
            <a:off x="1097280" y="286603"/>
            <a:ext cx="10058400" cy="1450757"/>
          </a:xfrm>
          <a:prstGeom prst="rect">
            <a:avLst/>
          </a:prstGeom>
        </p:spPr>
        <p:txBody>
          <a:bodyPr vert="horz" lIns="91440" tIns="45720" rIns="91440" bIns="45720" rtlCol="0" anchor="b">
            <a:normAutofit/>
          </a:bodyPr>
          <a:lstStyle/>
          <a:p>
            <a:r>
              <a:rPr lang="en-US"/>
              <a:t>Click to edit Master title style</a:t>
            </a:r>
            <a:endParaRPr lang="en-US" dirty="0"/>
          </a:p>
        </p:txBody>
      </p:sp>
      <p:sp>
        <p:nvSpPr>
          <p:cNvPr id="3" name="Text Placeholder 2"/>
          <p:cNvSpPr>
            <a:spLocks noGrp="1"/>
          </p:cNvSpPr>
          <p:nvPr>
            <p:ph type="body" idx="1"/>
          </p:nvPr>
        </p:nvSpPr>
        <p:spPr>
          <a:xfrm>
            <a:off x="1097280" y="1845734"/>
            <a:ext cx="10058400" cy="4023360"/>
          </a:xfrm>
          <a:prstGeom prst="rect">
            <a:avLst/>
          </a:prstGeom>
        </p:spPr>
        <p:txBody>
          <a:bodyPr vert="horz" lIns="0" tIns="45720" rIns="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1097280" y="6459785"/>
            <a:ext cx="2472271" cy="365125"/>
          </a:xfrm>
          <a:prstGeom prst="rect">
            <a:avLst/>
          </a:prstGeom>
        </p:spPr>
        <p:txBody>
          <a:bodyPr vert="horz" lIns="91440" tIns="45720" rIns="91440" bIns="45720" rtlCol="0" anchor="ctr"/>
          <a:lstStyle>
            <a:lvl1pPr algn="l">
              <a:defRPr sz="900">
                <a:solidFill>
                  <a:srgbClr val="FFFFFF"/>
                </a:solidFill>
              </a:defRPr>
            </a:lvl1pPr>
          </a:lstStyle>
          <a:p>
            <a:r>
              <a:rPr lang="en-US"/>
              <a:t>04/17/20</a:t>
            </a:r>
            <a:endParaRPr lang="en-US" dirty="0"/>
          </a:p>
        </p:txBody>
      </p:sp>
      <p:sp>
        <p:nvSpPr>
          <p:cNvPr id="5" name="Footer Placeholder 4"/>
          <p:cNvSpPr>
            <a:spLocks noGrp="1"/>
          </p:cNvSpPr>
          <p:nvPr>
            <p:ph type="ftr" sz="quarter" idx="3"/>
          </p:nvPr>
        </p:nvSpPr>
        <p:spPr>
          <a:xfrm>
            <a:off x="3686185" y="6459785"/>
            <a:ext cx="4822804" cy="365125"/>
          </a:xfrm>
          <a:prstGeom prst="rect">
            <a:avLst/>
          </a:prstGeom>
        </p:spPr>
        <p:txBody>
          <a:bodyPr vert="horz" lIns="91440" tIns="45720" rIns="91440" bIns="45720" rtlCol="0" anchor="ctr"/>
          <a:lstStyle>
            <a:lvl1pPr algn="ctr">
              <a:defRPr sz="900" cap="all" baseline="0">
                <a:solidFill>
                  <a:srgbClr val="FFFFFF"/>
                </a:solidFill>
              </a:defRPr>
            </a:lvl1pPr>
          </a:lstStyle>
          <a:p>
            <a:r>
              <a:rPr lang="en-US"/>
              <a:t>Representations of Black History</a:t>
            </a:r>
            <a:endParaRPr lang="en-US" dirty="0"/>
          </a:p>
        </p:txBody>
      </p:sp>
      <p:sp>
        <p:nvSpPr>
          <p:cNvPr id="6" name="Slide Number Placeholder 5"/>
          <p:cNvSpPr>
            <a:spLocks noGrp="1"/>
          </p:cNvSpPr>
          <p:nvPr>
            <p:ph type="sldNum" sz="quarter" idx="4"/>
          </p:nvPr>
        </p:nvSpPr>
        <p:spPr>
          <a:xfrm>
            <a:off x="9900458" y="6459785"/>
            <a:ext cx="1312025" cy="365125"/>
          </a:xfrm>
          <a:prstGeom prst="rect">
            <a:avLst/>
          </a:prstGeom>
        </p:spPr>
        <p:txBody>
          <a:bodyPr vert="horz" lIns="91440" tIns="45720" rIns="91440" bIns="45720" rtlCol="0" anchor="ctr"/>
          <a:lstStyle>
            <a:lvl1pPr algn="r">
              <a:defRPr sz="1050">
                <a:solidFill>
                  <a:srgbClr val="FFFFFF"/>
                </a:solidFill>
              </a:defRPr>
            </a:lvl1pPr>
          </a:lstStyle>
          <a:p>
            <a:fld id="{69E57DC2-970A-4B3E-BB1C-7A09969E49DF}" type="slidenum">
              <a:rPr lang="en-US" smtClean="0"/>
              <a:pPr/>
              <a:t>‹#›</a:t>
            </a:fld>
            <a:endParaRPr lang="en-US" dirty="0"/>
          </a:p>
        </p:txBody>
      </p:sp>
      <p:cxnSp>
        <p:nvCxnSpPr>
          <p:cNvPr id="10" name="Straight Connector 9"/>
          <p:cNvCxnSpPr/>
          <p:nvPr/>
        </p:nvCxnSpPr>
        <p:spPr>
          <a:xfrm>
            <a:off x="1193532" y="1737845"/>
            <a:ext cx="996696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019229983"/>
      </p:ext>
    </p:extLst>
  </p:cSld>
  <p:clrMap bg1="lt1" tx1="dk1" bg2="lt2" tx2="dk2" accent1="accent1" accent2="accent2" accent3="accent3" accent4="accent4" accent5="accent5" accent6="accent6" hlink="hlink" folHlink="folHlink"/>
  <p:sldLayoutIdLst>
    <p:sldLayoutId id="2147484056" r:id="rId1"/>
    <p:sldLayoutId id="2147484057" r:id="rId2"/>
    <p:sldLayoutId id="2147484058" r:id="rId3"/>
    <p:sldLayoutId id="2147484059" r:id="rId4"/>
    <p:sldLayoutId id="2147484060" r:id="rId5"/>
    <p:sldLayoutId id="2147484061" r:id="rId6"/>
    <p:sldLayoutId id="2147484062" r:id="rId7"/>
    <p:sldLayoutId id="2147484063" r:id="rId8"/>
    <p:sldLayoutId id="2147484064" r:id="rId9"/>
    <p:sldLayoutId id="2147484065" r:id="rId10"/>
    <p:sldLayoutId id="2147484066" r:id="rId11"/>
  </p:sldLayoutIdLst>
  <p:hf hdr="0"/>
  <p:txStyles>
    <p:titleStyle>
      <a:lvl1pPr algn="l" defTabSz="914400" rtl="0" eaLnBrk="1" latinLnBrk="0" hangingPunct="1">
        <a:lnSpc>
          <a:spcPct val="85000"/>
        </a:lnSpc>
        <a:spcBef>
          <a:spcPct val="0"/>
        </a:spcBef>
        <a:buNone/>
        <a:defRPr sz="4800" kern="1200" spc="-50" baseline="0">
          <a:solidFill>
            <a:schemeClr val="tx1">
              <a:lumMod val="75000"/>
              <a:lumOff val="25000"/>
            </a:schemeClr>
          </a:solidFill>
          <a:latin typeface="+mj-lt"/>
          <a:ea typeface="+mj-ea"/>
          <a:cs typeface="+mj-cs"/>
        </a:defRPr>
      </a:lvl1pPr>
    </p:titleStyle>
    <p:body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90000"/>
        </a:lnSpc>
        <a:spcBef>
          <a:spcPts val="200"/>
        </a:spcBef>
        <a:spcAft>
          <a:spcPts val="4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mod="1">
    <p:ext uri="{27BBF7A9-308A-43DC-89C8-2F10F3537804}">
      <p15:sldGuideLst xmlns:p15="http://schemas.microsoft.com/office/powerpoint/2012/main"/>
    </p:ext>
  </p:extLst>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2.xml"/><Relationship Id="rId1" Type="http://schemas.openxmlformats.org/officeDocument/2006/relationships/slideLayout" Target="../slideLayouts/slideLayout8.xml"/></Relationships>
</file>

<file path=ppt/slides/_rels/slide3.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8.xml"/></Relationships>
</file>

<file path=ppt/slides/_rels/slide14.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Layout" Target="../slideLayouts/slideLayout5.xml"/></Relationships>
</file>

<file path=ppt/slides/_rels/slide15.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8.xml"/></Relationships>
</file>

<file path=ppt/slides/_rels/slide16.xml.rels><?xml version="1.0" encoding="UTF-8" standalone="yes"?>
<Relationships xmlns="http://schemas.openxmlformats.org/package/2006/relationships"><Relationship Id="rId2" Type="http://schemas.openxmlformats.org/officeDocument/2006/relationships/image" Target="../media/image9.jpg"/><Relationship Id="rId1" Type="http://schemas.openxmlformats.org/officeDocument/2006/relationships/slideLayout" Target="../slideLayouts/slideLayout5.xml"/></Relationships>
</file>

<file path=ppt/slides/_rels/slide17.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8.xml"/></Relationships>
</file>

<file path=ppt/slides/_rels/slide18.xml.rels><?xml version="1.0" encoding="UTF-8" standalone="yes"?>
<Relationships xmlns="http://schemas.openxmlformats.org/package/2006/relationships"><Relationship Id="rId2" Type="http://schemas.openxmlformats.org/officeDocument/2006/relationships/image" Target="../media/image10.jpg"/><Relationship Id="rId1" Type="http://schemas.openxmlformats.org/officeDocument/2006/relationships/slideLayout" Target="../slideLayouts/slideLayout5.xml"/></Relationships>
</file>

<file path=ppt/slides/_rels/slide19.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8.xml"/></Relationships>
</file>

<file path=ppt/slides/_rels/slide20.xml.rels><?xml version="1.0" encoding="UTF-8" standalone="yes"?>
<Relationships xmlns="http://schemas.openxmlformats.org/package/2006/relationships"><Relationship Id="rId2" Type="http://schemas.openxmlformats.org/officeDocument/2006/relationships/image" Target="../media/image11.jpg"/><Relationship Id="rId1" Type="http://schemas.openxmlformats.org/officeDocument/2006/relationships/slideLayout" Target="../slideLayouts/slideLayout5.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notesSlide" Target="../notesSlides/notesSlide6.xml"/><Relationship Id="rId1" Type="http://schemas.openxmlformats.org/officeDocument/2006/relationships/slideLayout" Target="../slideLayouts/slideLayout8.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a:bodyPr>
          <a:lstStyle/>
          <a:p>
            <a:r>
              <a:rPr lang="en-US" dirty="0"/>
              <a:t>Representations of Black History in Archives:</a:t>
            </a:r>
            <a:br>
              <a:rPr lang="en-US" dirty="0"/>
            </a:br>
            <a:r>
              <a:rPr lang="en-US" sz="5300" dirty="0"/>
              <a:t>Completing a Collection Analysis of an Archival Collection</a:t>
            </a:r>
          </a:p>
        </p:txBody>
      </p:sp>
      <p:sp>
        <p:nvSpPr>
          <p:cNvPr id="3" name="Subtitle 2"/>
          <p:cNvSpPr>
            <a:spLocks noGrp="1"/>
          </p:cNvSpPr>
          <p:nvPr>
            <p:ph type="subTitle" idx="1"/>
          </p:nvPr>
        </p:nvSpPr>
        <p:spPr/>
        <p:txBody>
          <a:bodyPr>
            <a:noAutofit/>
          </a:bodyPr>
          <a:lstStyle/>
          <a:p>
            <a:r>
              <a:rPr lang="en-US" sz="2000" dirty="0"/>
              <a:t>Carrie P. Mastley (She/Her)</a:t>
            </a:r>
          </a:p>
          <a:p>
            <a:r>
              <a:rPr lang="en-US" sz="2000" dirty="0" err="1"/>
              <a:t>cmastley@library.msstate.edu</a:t>
            </a:r>
            <a:endParaRPr lang="en-US" sz="2000" dirty="0"/>
          </a:p>
          <a:p>
            <a:r>
              <a:rPr lang="en-US" sz="2000" dirty="0"/>
              <a:t>Mississippi State University Libraries </a:t>
            </a:r>
          </a:p>
          <a:p>
            <a:r>
              <a:rPr lang="en-US" sz="2000" dirty="0"/>
              <a:t>17 April 2020</a:t>
            </a:r>
          </a:p>
        </p:txBody>
      </p:sp>
    </p:spTree>
    <p:extLst>
      <p:ext uri="{BB962C8B-B14F-4D97-AF65-F5344CB8AC3E}">
        <p14:creationId xmlns:p14="http://schemas.microsoft.com/office/powerpoint/2010/main" val="99249483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800600" y="375657"/>
            <a:ext cx="6492240" cy="5257800"/>
          </a:xfrm>
        </p:spPr>
        <p:txBody>
          <a:bodyPr>
            <a:normAutofit/>
          </a:bodyPr>
          <a:lstStyle/>
          <a:p>
            <a:pPr marL="0" indent="0">
              <a:buNone/>
            </a:pPr>
            <a:r>
              <a:rPr lang="en-US" sz="4800" dirty="0"/>
              <a:t>Overview</a:t>
            </a:r>
          </a:p>
          <a:p>
            <a:pPr>
              <a:buFont typeface="Arial" charset="0"/>
              <a:buChar char="•"/>
            </a:pPr>
            <a:r>
              <a:rPr lang="en-US" sz="2400" dirty="0"/>
              <a:t>Background</a:t>
            </a:r>
          </a:p>
          <a:p>
            <a:pPr lvl="1">
              <a:buFont typeface="Arial" charset="0"/>
              <a:buChar char="•"/>
            </a:pPr>
            <a:r>
              <a:rPr lang="en-US" sz="2200" dirty="0"/>
              <a:t>Billups-Garth Archive</a:t>
            </a:r>
          </a:p>
          <a:p>
            <a:pPr lvl="1">
              <a:buFont typeface="Arial" charset="0"/>
              <a:buChar char="•"/>
            </a:pPr>
            <a:r>
              <a:rPr lang="en-US" sz="2200" dirty="0"/>
              <a:t>A Brief History of Black History</a:t>
            </a:r>
          </a:p>
          <a:p>
            <a:pPr>
              <a:buFont typeface="Arial" charset="0"/>
              <a:buChar char="•"/>
            </a:pPr>
            <a:r>
              <a:rPr lang="en-US" sz="2400" dirty="0"/>
              <a:t>Why Collection Analysis?</a:t>
            </a:r>
          </a:p>
          <a:p>
            <a:pPr>
              <a:buFont typeface="Arial" charset="0"/>
              <a:buChar char="•"/>
            </a:pPr>
            <a:r>
              <a:rPr lang="en-US" sz="2400" dirty="0"/>
              <a:t>Goals for Collection Analysis</a:t>
            </a:r>
          </a:p>
          <a:p>
            <a:pPr>
              <a:buFont typeface="Arial" charset="0"/>
              <a:buChar char="•"/>
            </a:pPr>
            <a:r>
              <a:rPr lang="en-US" sz="2400" dirty="0"/>
              <a:t>Methodology</a:t>
            </a:r>
          </a:p>
          <a:p>
            <a:pPr>
              <a:buFont typeface="Arial" charset="0"/>
              <a:buChar char="•"/>
            </a:pPr>
            <a:r>
              <a:rPr lang="en-US" sz="2400" dirty="0"/>
              <a:t>Results &amp; Implications</a:t>
            </a:r>
          </a:p>
          <a:p>
            <a:pPr>
              <a:buFont typeface="Arial" charset="0"/>
              <a:buChar char="•"/>
            </a:pPr>
            <a:r>
              <a:rPr lang="en-US" sz="2400" dirty="0"/>
              <a:t>Significance </a:t>
            </a:r>
          </a:p>
          <a:p>
            <a:endParaRPr lang="en-US" dirty="0"/>
          </a:p>
          <a:p>
            <a:endParaRPr lang="en-US" dirty="0"/>
          </a:p>
          <a:p>
            <a:endParaRPr lang="en-US" dirty="0"/>
          </a:p>
        </p:txBody>
      </p:sp>
      <p:sp>
        <p:nvSpPr>
          <p:cNvPr id="10" name="Date Placeholder 9"/>
          <p:cNvSpPr>
            <a:spLocks noGrp="1"/>
          </p:cNvSpPr>
          <p:nvPr>
            <p:ph type="dt" sz="half" idx="10"/>
          </p:nvPr>
        </p:nvSpPr>
        <p:spPr/>
        <p:txBody>
          <a:bodyPr/>
          <a:lstStyle/>
          <a:p>
            <a:r>
              <a:rPr lang="en-US" dirty="0"/>
              <a:t>04/17/20</a:t>
            </a:r>
          </a:p>
        </p:txBody>
      </p:sp>
      <p:sp>
        <p:nvSpPr>
          <p:cNvPr id="11" name="Footer Placeholder 10"/>
          <p:cNvSpPr>
            <a:spLocks noGrp="1"/>
          </p:cNvSpPr>
          <p:nvPr>
            <p:ph type="ftr" sz="quarter" idx="11"/>
          </p:nvPr>
        </p:nvSpPr>
        <p:spPr/>
        <p:txBody>
          <a:bodyPr/>
          <a:lstStyle/>
          <a:p>
            <a:r>
              <a:rPr lang="en-US" dirty="0"/>
              <a:t>Representations of Black History</a:t>
            </a:r>
          </a:p>
        </p:txBody>
      </p:sp>
      <p:sp>
        <p:nvSpPr>
          <p:cNvPr id="12" name="Slide Number Placeholder 11"/>
          <p:cNvSpPr>
            <a:spLocks noGrp="1"/>
          </p:cNvSpPr>
          <p:nvPr>
            <p:ph type="sldNum" sz="quarter" idx="12"/>
          </p:nvPr>
        </p:nvSpPr>
        <p:spPr/>
        <p:txBody>
          <a:bodyPr/>
          <a:lstStyle/>
          <a:p>
            <a:fld id="{69E57DC2-970A-4B3E-BB1C-7A09969E49DF}" type="slidenum">
              <a:rPr lang="en-US" smtClean="0"/>
              <a:t>2</a:t>
            </a:fld>
            <a:endParaRPr lang="en-US" dirty="0"/>
          </a:p>
        </p:txBody>
      </p:sp>
      <p:pic>
        <p:nvPicPr>
          <p:cNvPr id="7" name="Content Placeholder 6">
            <a:extLst>
              <a:ext uri="{FF2B5EF4-FFF2-40B4-BE49-F238E27FC236}">
                <a16:creationId xmlns:a16="http://schemas.microsoft.com/office/drawing/2014/main" id="{E7F5E4F3-A5CA-9545-9B97-77EE644B4322}"/>
              </a:ext>
            </a:extLst>
          </p:cNvPr>
          <p:cNvPicPr>
            <a:picLocks noGrp="1" noChangeAspect="1"/>
          </p:cNvPicPr>
          <p:nvPr>
            <p:ph sz="half" idx="4294967295"/>
          </p:nvPr>
        </p:nvPicPr>
        <p:blipFill>
          <a:blip r:embed="rId3"/>
          <a:stretch>
            <a:fillRect/>
          </a:stretch>
        </p:blipFill>
        <p:spPr>
          <a:xfrm>
            <a:off x="465512" y="375657"/>
            <a:ext cx="3117850" cy="4022725"/>
          </a:xfrm>
        </p:spPr>
      </p:pic>
      <p:sp>
        <p:nvSpPr>
          <p:cNvPr id="8" name="TextBox 7">
            <a:extLst>
              <a:ext uri="{FF2B5EF4-FFF2-40B4-BE49-F238E27FC236}">
                <a16:creationId xmlns:a16="http://schemas.microsoft.com/office/drawing/2014/main" id="{8847364F-A859-E84D-B518-57340DF45908}"/>
              </a:ext>
            </a:extLst>
          </p:cNvPr>
          <p:cNvSpPr txBox="1"/>
          <p:nvPr/>
        </p:nvSpPr>
        <p:spPr>
          <a:xfrm>
            <a:off x="371729" y="4398382"/>
            <a:ext cx="3117850" cy="646331"/>
          </a:xfrm>
          <a:prstGeom prst="rect">
            <a:avLst/>
          </a:prstGeom>
          <a:noFill/>
        </p:spPr>
        <p:txBody>
          <a:bodyPr wrap="square" rtlCol="0">
            <a:spAutoFit/>
          </a:bodyPr>
          <a:lstStyle/>
          <a:p>
            <a:r>
              <a:rPr lang="en-US" sz="1200" dirty="0">
                <a:solidFill>
                  <a:schemeClr val="bg1"/>
                </a:solidFill>
              </a:rPr>
              <a:t>Photograph of a Black woman shelling peas, circa 1890s. From the Marion Stark Gaines Photograph Collection, Billups-Garth Archive.</a:t>
            </a:r>
          </a:p>
        </p:txBody>
      </p:sp>
    </p:spTree>
    <p:extLst>
      <p:ext uri="{BB962C8B-B14F-4D97-AF65-F5344CB8AC3E}">
        <p14:creationId xmlns:p14="http://schemas.microsoft.com/office/powerpoint/2010/main" val="144993398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The Billups-Garth Archive</a:t>
            </a:r>
          </a:p>
        </p:txBody>
      </p:sp>
      <p:pic>
        <p:nvPicPr>
          <p:cNvPr id="5" name="Content Placeholder 4"/>
          <p:cNvPicPr>
            <a:picLocks noGrp="1" noChangeAspect="1"/>
          </p:cNvPicPr>
          <p:nvPr>
            <p:ph sz="half" idx="1"/>
          </p:nvPr>
        </p:nvPicPr>
        <p:blipFill>
          <a:blip r:embed="rId2">
            <a:extLst>
              <a:ext uri="{28A0092B-C50C-407E-A947-70E740481C1C}">
                <a14:useLocalDpi xmlns:a14="http://schemas.microsoft.com/office/drawing/2010/main" val="0"/>
              </a:ext>
            </a:extLst>
          </a:blip>
          <a:stretch>
            <a:fillRect/>
          </a:stretch>
        </p:blipFill>
        <p:spPr>
          <a:xfrm>
            <a:off x="1096963" y="2005608"/>
            <a:ext cx="4938712" cy="3704034"/>
          </a:xfrm>
        </p:spPr>
      </p:pic>
      <p:sp>
        <p:nvSpPr>
          <p:cNvPr id="4" name="Content Placeholder 3"/>
          <p:cNvSpPr>
            <a:spLocks noGrp="1"/>
          </p:cNvSpPr>
          <p:nvPr>
            <p:ph sz="half" idx="2"/>
          </p:nvPr>
        </p:nvSpPr>
        <p:spPr>
          <a:xfrm>
            <a:off x="6217920" y="1845734"/>
            <a:ext cx="4937760" cy="4428065"/>
          </a:xfrm>
        </p:spPr>
        <p:txBody>
          <a:bodyPr>
            <a:normAutofit fontScale="92500" lnSpcReduction="20000"/>
          </a:bodyPr>
          <a:lstStyle/>
          <a:p>
            <a:pPr>
              <a:buFont typeface="Arial" charset="0"/>
              <a:buChar char="•"/>
            </a:pPr>
            <a:r>
              <a:rPr lang="en-US" sz="2200" dirty="0"/>
              <a:t>Located in Columbus, Lowndes County, Mississippi</a:t>
            </a:r>
          </a:p>
          <a:p>
            <a:pPr>
              <a:buFont typeface="Arial" charset="0"/>
              <a:buChar char="•"/>
            </a:pPr>
            <a:r>
              <a:rPr lang="en-US" sz="2200" dirty="0"/>
              <a:t>Situated within the Local History Department at the Columbus-Lowndes Public Library</a:t>
            </a:r>
          </a:p>
          <a:p>
            <a:pPr>
              <a:buFont typeface="Arial" charset="0"/>
              <a:buChar char="•"/>
            </a:pPr>
            <a:r>
              <a:rPr lang="en-US" sz="2200" dirty="0"/>
              <a:t>Founded in 1992</a:t>
            </a:r>
          </a:p>
          <a:p>
            <a:pPr>
              <a:buFont typeface="Arial" charset="0"/>
              <a:buChar char="•"/>
            </a:pPr>
            <a:r>
              <a:rPr lang="en-US" sz="2200" dirty="0"/>
              <a:t>Contains over 1,000 cubic feet of archival materials:</a:t>
            </a:r>
          </a:p>
          <a:p>
            <a:pPr lvl="1">
              <a:buFont typeface="Arial" charset="0"/>
              <a:buChar char="•"/>
            </a:pPr>
            <a:r>
              <a:rPr lang="en-US" sz="1900" dirty="0"/>
              <a:t>County records</a:t>
            </a:r>
          </a:p>
          <a:p>
            <a:pPr lvl="1">
              <a:buFont typeface="Arial" charset="0"/>
              <a:buChar char="•"/>
            </a:pPr>
            <a:r>
              <a:rPr lang="en-US" sz="1900" dirty="0"/>
              <a:t>Court documents</a:t>
            </a:r>
          </a:p>
          <a:p>
            <a:pPr lvl="1">
              <a:buFont typeface="Arial" charset="0"/>
              <a:buChar char="•"/>
            </a:pPr>
            <a:r>
              <a:rPr lang="en-US" sz="1900" dirty="0"/>
              <a:t>Manuscripts</a:t>
            </a:r>
          </a:p>
          <a:p>
            <a:pPr lvl="1">
              <a:buFont typeface="Arial" charset="0"/>
              <a:buChar char="•"/>
            </a:pPr>
            <a:r>
              <a:rPr lang="en-US" sz="1900" dirty="0"/>
              <a:t>Maps</a:t>
            </a:r>
          </a:p>
          <a:p>
            <a:pPr lvl="1">
              <a:buFont typeface="Arial" charset="0"/>
              <a:buChar char="•"/>
            </a:pPr>
            <a:r>
              <a:rPr lang="en-US" sz="1900" dirty="0"/>
              <a:t>Photographs</a:t>
            </a:r>
          </a:p>
          <a:p>
            <a:pPr lvl="1">
              <a:buFont typeface="Arial" charset="0"/>
              <a:buChar char="•"/>
            </a:pPr>
            <a:r>
              <a:rPr lang="en-US" sz="1900" dirty="0"/>
              <a:t>School records</a:t>
            </a:r>
          </a:p>
          <a:p>
            <a:pPr lvl="1">
              <a:buFont typeface="Arial" charset="0"/>
              <a:buChar char="•"/>
            </a:pPr>
            <a:r>
              <a:rPr lang="en-US" sz="1900" dirty="0"/>
              <a:t>Vertical files</a:t>
            </a:r>
          </a:p>
          <a:p>
            <a:pPr marL="201168" lvl="1" indent="0" algn="r">
              <a:buNone/>
            </a:pPr>
            <a:r>
              <a:rPr lang="en-US" sz="1900" dirty="0"/>
              <a:t>(Vance-Ali, 2013, Side tabs 1-3)</a:t>
            </a:r>
          </a:p>
          <a:p>
            <a:pPr lvl="1">
              <a:buFont typeface="Arial" charset="0"/>
              <a:buChar char="•"/>
            </a:pPr>
            <a:endParaRPr lang="en-US" dirty="0"/>
          </a:p>
          <a:p>
            <a:endParaRPr lang="en-US" dirty="0"/>
          </a:p>
          <a:p>
            <a:endParaRPr lang="en-US" dirty="0"/>
          </a:p>
          <a:p>
            <a:endParaRPr lang="en-US" dirty="0"/>
          </a:p>
        </p:txBody>
      </p:sp>
      <p:sp>
        <p:nvSpPr>
          <p:cNvPr id="10" name="Date Placeholder 9"/>
          <p:cNvSpPr>
            <a:spLocks noGrp="1"/>
          </p:cNvSpPr>
          <p:nvPr>
            <p:ph type="dt" sz="half" idx="10"/>
          </p:nvPr>
        </p:nvSpPr>
        <p:spPr/>
        <p:txBody>
          <a:bodyPr/>
          <a:lstStyle/>
          <a:p>
            <a:r>
              <a:rPr lang="en-US"/>
              <a:t>04/17/20</a:t>
            </a:r>
            <a:endParaRPr lang="en-US" dirty="0"/>
          </a:p>
        </p:txBody>
      </p:sp>
      <p:sp>
        <p:nvSpPr>
          <p:cNvPr id="11" name="Footer Placeholder 10"/>
          <p:cNvSpPr>
            <a:spLocks noGrp="1"/>
          </p:cNvSpPr>
          <p:nvPr>
            <p:ph type="ftr" sz="quarter" idx="11"/>
          </p:nvPr>
        </p:nvSpPr>
        <p:spPr/>
        <p:txBody>
          <a:bodyPr/>
          <a:lstStyle/>
          <a:p>
            <a:r>
              <a:rPr lang="en-US"/>
              <a:t>Representations of Black History</a:t>
            </a:r>
            <a:endParaRPr lang="en-US" dirty="0"/>
          </a:p>
        </p:txBody>
      </p:sp>
      <p:sp>
        <p:nvSpPr>
          <p:cNvPr id="12" name="Slide Number Placeholder 11"/>
          <p:cNvSpPr>
            <a:spLocks noGrp="1"/>
          </p:cNvSpPr>
          <p:nvPr>
            <p:ph type="sldNum" sz="quarter" idx="12"/>
          </p:nvPr>
        </p:nvSpPr>
        <p:spPr/>
        <p:txBody>
          <a:bodyPr/>
          <a:lstStyle/>
          <a:p>
            <a:fld id="{69E57DC2-970A-4B3E-BB1C-7A09969E49DF}" type="slidenum">
              <a:rPr lang="en-US" smtClean="0"/>
              <a:t>3</a:t>
            </a:fld>
            <a:endParaRPr lang="en-US" dirty="0"/>
          </a:p>
        </p:txBody>
      </p:sp>
      <p:sp>
        <p:nvSpPr>
          <p:cNvPr id="8" name="TextBox 7">
            <a:extLst>
              <a:ext uri="{FF2B5EF4-FFF2-40B4-BE49-F238E27FC236}">
                <a16:creationId xmlns:a16="http://schemas.microsoft.com/office/drawing/2014/main" id="{90EF82C6-0500-474F-80CA-725CF7C1A459}"/>
              </a:ext>
            </a:extLst>
          </p:cNvPr>
          <p:cNvSpPr txBox="1"/>
          <p:nvPr/>
        </p:nvSpPr>
        <p:spPr>
          <a:xfrm>
            <a:off x="1002481" y="5709642"/>
            <a:ext cx="4929395" cy="276999"/>
          </a:xfrm>
          <a:prstGeom prst="rect">
            <a:avLst/>
          </a:prstGeom>
          <a:noFill/>
        </p:spPr>
        <p:txBody>
          <a:bodyPr wrap="square" rtlCol="0">
            <a:spAutoFit/>
          </a:bodyPr>
          <a:lstStyle/>
          <a:p>
            <a:r>
              <a:rPr lang="en-US" sz="1200" dirty="0"/>
              <a:t>Photograph of the entryway of the Billups-Garth Archive, December 2017.</a:t>
            </a:r>
          </a:p>
        </p:txBody>
      </p:sp>
    </p:spTree>
    <p:extLst>
      <p:ext uri="{BB962C8B-B14F-4D97-AF65-F5344CB8AC3E}">
        <p14:creationId xmlns:p14="http://schemas.microsoft.com/office/powerpoint/2010/main" val="16650316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4700" dirty="0"/>
              <a:t>A Brief History of Black History in Archives</a:t>
            </a:r>
          </a:p>
        </p:txBody>
      </p:sp>
      <p:sp>
        <p:nvSpPr>
          <p:cNvPr id="14" name="Content Placeholder 13">
            <a:extLst>
              <a:ext uri="{FF2B5EF4-FFF2-40B4-BE49-F238E27FC236}">
                <a16:creationId xmlns:a16="http://schemas.microsoft.com/office/drawing/2014/main" id="{73A8ADA4-4408-9743-B477-A548AFC08BFF}"/>
              </a:ext>
            </a:extLst>
          </p:cNvPr>
          <p:cNvSpPr>
            <a:spLocks noGrp="1"/>
          </p:cNvSpPr>
          <p:nvPr>
            <p:ph idx="1"/>
          </p:nvPr>
        </p:nvSpPr>
        <p:spPr>
          <a:xfrm>
            <a:off x="1097280" y="1845734"/>
            <a:ext cx="10058400" cy="4756544"/>
          </a:xfrm>
        </p:spPr>
        <p:txBody>
          <a:bodyPr>
            <a:normAutofit/>
          </a:bodyPr>
          <a:lstStyle/>
          <a:p>
            <a:pPr>
              <a:buFont typeface="Arial" panose="020B0604020202020204" pitchFamily="34" charset="0"/>
              <a:buChar char="•"/>
            </a:pPr>
            <a:r>
              <a:rPr lang="en-US" dirty="0"/>
              <a:t>Documentation of Black history predates the Civil War</a:t>
            </a:r>
          </a:p>
          <a:p>
            <a:pPr lvl="1">
              <a:buFont typeface="Arial" panose="020B0604020202020204" pitchFamily="34" charset="0"/>
              <a:buChar char="•"/>
            </a:pPr>
            <a:r>
              <a:rPr lang="en-US" sz="2000" dirty="0"/>
              <a:t>Criticized their community’s omission from the historical record;</a:t>
            </a:r>
          </a:p>
          <a:p>
            <a:pPr lvl="1">
              <a:buFont typeface="Arial" panose="020B0604020202020204" pitchFamily="34" charset="0"/>
              <a:buChar char="•"/>
            </a:pPr>
            <a:r>
              <a:rPr lang="en-US" sz="2000" dirty="0"/>
              <a:t>Combatted “derogatory characterizations in the master narrative” (Gibbs, 2012, p. 197).</a:t>
            </a:r>
          </a:p>
          <a:p>
            <a:pPr>
              <a:buFont typeface="Arial" panose="020B0604020202020204" pitchFamily="34" charset="0"/>
              <a:buChar char="•"/>
            </a:pPr>
            <a:r>
              <a:rPr lang="en-US" dirty="0"/>
              <a:t>Carter G. Woodson, “Father of Black History”</a:t>
            </a:r>
          </a:p>
          <a:p>
            <a:pPr lvl="1">
              <a:buFont typeface="Arial" panose="020B0604020202020204" pitchFamily="34" charset="0"/>
              <a:buChar char="•"/>
            </a:pPr>
            <a:r>
              <a:rPr lang="en-US" sz="2000" dirty="0"/>
              <a:t>Along with J. Franklin Jameson, developed the Carter G. Woodson Collection of Negro Materials at the Library of Congress in the 1920s (Goggin, 1985).</a:t>
            </a:r>
          </a:p>
          <a:p>
            <a:pPr>
              <a:buFont typeface="Arial" panose="020B0604020202020204" pitchFamily="34" charset="0"/>
              <a:buChar char="•"/>
            </a:pPr>
            <a:r>
              <a:rPr lang="en-US" dirty="0"/>
              <a:t>Arthur Schomburg</a:t>
            </a:r>
          </a:p>
          <a:p>
            <a:pPr lvl="1">
              <a:buFont typeface="Arial" panose="020B0604020202020204" pitchFamily="34" charset="0"/>
              <a:buChar char="•"/>
            </a:pPr>
            <a:r>
              <a:rPr lang="en-US" sz="2000" dirty="0"/>
              <a:t>Instrumental in “recovering, archiving, and popularizing a dynamic history of the African Diaspora” in the 1910s and 1920s;</a:t>
            </a:r>
          </a:p>
          <a:p>
            <a:pPr lvl="1">
              <a:buFont typeface="Arial" panose="020B0604020202020204" pitchFamily="34" charset="0"/>
              <a:buChar char="•"/>
            </a:pPr>
            <a:r>
              <a:rPr lang="en-US" sz="2000" dirty="0"/>
              <a:t>Collection makes up the core of the New York Public Library’s Schomburg Center for Research in Black Culture (Holton, 2007, p. 219).</a:t>
            </a:r>
          </a:p>
        </p:txBody>
      </p:sp>
      <p:sp>
        <p:nvSpPr>
          <p:cNvPr id="7" name="Date Placeholder 6"/>
          <p:cNvSpPr>
            <a:spLocks noGrp="1"/>
          </p:cNvSpPr>
          <p:nvPr>
            <p:ph type="dt" sz="half" idx="10"/>
          </p:nvPr>
        </p:nvSpPr>
        <p:spPr/>
        <p:txBody>
          <a:bodyPr/>
          <a:lstStyle/>
          <a:p>
            <a:r>
              <a:rPr lang="en-US"/>
              <a:t>04/17/20</a:t>
            </a:r>
            <a:endParaRPr lang="en-US" dirty="0"/>
          </a:p>
        </p:txBody>
      </p:sp>
      <p:sp>
        <p:nvSpPr>
          <p:cNvPr id="8" name="Footer Placeholder 7"/>
          <p:cNvSpPr>
            <a:spLocks noGrp="1"/>
          </p:cNvSpPr>
          <p:nvPr>
            <p:ph type="ftr" sz="quarter" idx="11"/>
          </p:nvPr>
        </p:nvSpPr>
        <p:spPr/>
        <p:txBody>
          <a:bodyPr/>
          <a:lstStyle/>
          <a:p>
            <a:r>
              <a:rPr lang="en-US"/>
              <a:t>Representations of Black History</a:t>
            </a:r>
            <a:endParaRPr lang="en-US" dirty="0"/>
          </a:p>
        </p:txBody>
      </p:sp>
      <p:sp>
        <p:nvSpPr>
          <p:cNvPr id="9" name="Slide Number Placeholder 8"/>
          <p:cNvSpPr>
            <a:spLocks noGrp="1"/>
          </p:cNvSpPr>
          <p:nvPr>
            <p:ph type="sldNum" sz="quarter" idx="12"/>
          </p:nvPr>
        </p:nvSpPr>
        <p:spPr/>
        <p:txBody>
          <a:bodyPr/>
          <a:lstStyle/>
          <a:p>
            <a:fld id="{69E57DC2-970A-4B3E-BB1C-7A09969E49DF}" type="slidenum">
              <a:rPr lang="en-US" smtClean="0"/>
              <a:t>4</a:t>
            </a:fld>
            <a:endParaRPr lang="en-US" dirty="0"/>
          </a:p>
        </p:txBody>
      </p:sp>
    </p:spTree>
    <p:extLst>
      <p:ext uri="{BB962C8B-B14F-4D97-AF65-F5344CB8AC3E}">
        <p14:creationId xmlns:p14="http://schemas.microsoft.com/office/powerpoint/2010/main" val="23720526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4">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4">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14">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4">
                                            <p:txEl>
                                              <p:pRg st="3" end="3"/>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14">
                                            <p:txEl>
                                              <p:pRg st="4" end="4"/>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14">
                                            <p:txEl>
                                              <p:pRg st="5" end="5"/>
                                            </p:txEl>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14">
                                            <p:txEl>
                                              <p:pRg st="6" end="6"/>
                                            </p:txEl>
                                          </p:spTgt>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14">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build="p"/>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4700" dirty="0"/>
              <a:t>A Brief History of Black History in Archives</a:t>
            </a:r>
          </a:p>
        </p:txBody>
      </p:sp>
      <p:sp>
        <p:nvSpPr>
          <p:cNvPr id="14" name="Content Placeholder 13">
            <a:extLst>
              <a:ext uri="{FF2B5EF4-FFF2-40B4-BE49-F238E27FC236}">
                <a16:creationId xmlns:a16="http://schemas.microsoft.com/office/drawing/2014/main" id="{73A8ADA4-4408-9743-B477-A548AFC08BFF}"/>
              </a:ext>
            </a:extLst>
          </p:cNvPr>
          <p:cNvSpPr>
            <a:spLocks noGrp="1"/>
          </p:cNvSpPr>
          <p:nvPr>
            <p:ph idx="1"/>
          </p:nvPr>
        </p:nvSpPr>
        <p:spPr>
          <a:xfrm>
            <a:off x="1097280" y="1845734"/>
            <a:ext cx="10058400" cy="4508174"/>
          </a:xfrm>
        </p:spPr>
        <p:txBody>
          <a:bodyPr>
            <a:normAutofit/>
          </a:bodyPr>
          <a:lstStyle/>
          <a:p>
            <a:pPr>
              <a:buFont typeface="Arial" panose="020B0604020202020204" pitchFamily="34" charset="0"/>
              <a:buChar char="•"/>
            </a:pPr>
            <a:r>
              <a:rPr lang="en-US" dirty="0"/>
              <a:t>1960s and Black Studies</a:t>
            </a:r>
          </a:p>
          <a:p>
            <a:pPr lvl="1">
              <a:buFont typeface="Arial" panose="020B0604020202020204" pitchFamily="34" charset="0"/>
              <a:buChar char="•"/>
            </a:pPr>
            <a:r>
              <a:rPr lang="en-US" dirty="0"/>
              <a:t>Marginalized and “mainstream” repositories begin to intersect (Gibbs, 2012, p. 197). </a:t>
            </a:r>
          </a:p>
          <a:p>
            <a:pPr lvl="1">
              <a:buFont typeface="Arial" panose="020B0604020202020204" pitchFamily="34" charset="0"/>
              <a:buChar char="•"/>
            </a:pPr>
            <a:r>
              <a:rPr lang="en-US" dirty="0"/>
              <a:t>Prompted the examination of collections (Porter, 1976, p. 77).</a:t>
            </a:r>
          </a:p>
          <a:p>
            <a:pPr>
              <a:buFont typeface="Arial" panose="020B0604020202020204" pitchFamily="34" charset="0"/>
              <a:buChar char="•"/>
            </a:pPr>
            <a:r>
              <a:rPr lang="en-US" dirty="0"/>
              <a:t>1970s</a:t>
            </a:r>
          </a:p>
          <a:p>
            <a:pPr lvl="1">
              <a:buFont typeface="Arial" panose="020B0604020202020204" pitchFamily="34" charset="0"/>
              <a:buChar char="•"/>
            </a:pPr>
            <a:r>
              <a:rPr lang="en-US" dirty="0"/>
              <a:t>Howard Zinn and F. Gerald Ham reprimanded the archival community’s role in unequal collecting practices.</a:t>
            </a:r>
          </a:p>
          <a:p>
            <a:pPr>
              <a:buFont typeface="Arial" panose="020B0604020202020204" pitchFamily="34" charset="0"/>
              <a:buChar char="•"/>
            </a:pPr>
            <a:r>
              <a:rPr lang="en-US" b="1" dirty="0"/>
              <a:t>A lack of representation remains, even in the 21</a:t>
            </a:r>
            <a:r>
              <a:rPr lang="en-US" b="1" baseline="30000" dirty="0"/>
              <a:t>st</a:t>
            </a:r>
            <a:r>
              <a:rPr lang="en-US" b="1" dirty="0"/>
              <a:t> century </a:t>
            </a:r>
            <a:r>
              <a:rPr lang="en-US" dirty="0"/>
              <a:t>(Johnston, 2001, pp. 213-215; </a:t>
            </a:r>
            <a:r>
              <a:rPr lang="en-US" dirty="0" err="1"/>
              <a:t>Flinn</a:t>
            </a:r>
            <a:r>
              <a:rPr lang="en-US" dirty="0"/>
              <a:t>, 2007, p. 152; Prescod, 2017, p. 76). </a:t>
            </a:r>
            <a:endParaRPr lang="en-US" b="1" dirty="0"/>
          </a:p>
        </p:txBody>
      </p:sp>
      <p:sp>
        <p:nvSpPr>
          <p:cNvPr id="7" name="Date Placeholder 6"/>
          <p:cNvSpPr>
            <a:spLocks noGrp="1"/>
          </p:cNvSpPr>
          <p:nvPr>
            <p:ph type="dt" sz="half" idx="10"/>
          </p:nvPr>
        </p:nvSpPr>
        <p:spPr/>
        <p:txBody>
          <a:bodyPr/>
          <a:lstStyle/>
          <a:p>
            <a:r>
              <a:rPr lang="en-US"/>
              <a:t>04/17/20</a:t>
            </a:r>
            <a:endParaRPr lang="en-US" dirty="0"/>
          </a:p>
        </p:txBody>
      </p:sp>
      <p:sp>
        <p:nvSpPr>
          <p:cNvPr id="8" name="Footer Placeholder 7"/>
          <p:cNvSpPr>
            <a:spLocks noGrp="1"/>
          </p:cNvSpPr>
          <p:nvPr>
            <p:ph type="ftr" sz="quarter" idx="11"/>
          </p:nvPr>
        </p:nvSpPr>
        <p:spPr/>
        <p:txBody>
          <a:bodyPr/>
          <a:lstStyle/>
          <a:p>
            <a:r>
              <a:rPr lang="en-US"/>
              <a:t>Representations of Black History</a:t>
            </a:r>
            <a:endParaRPr lang="en-US" dirty="0"/>
          </a:p>
        </p:txBody>
      </p:sp>
      <p:sp>
        <p:nvSpPr>
          <p:cNvPr id="9" name="Slide Number Placeholder 8"/>
          <p:cNvSpPr>
            <a:spLocks noGrp="1"/>
          </p:cNvSpPr>
          <p:nvPr>
            <p:ph type="sldNum" sz="quarter" idx="12"/>
          </p:nvPr>
        </p:nvSpPr>
        <p:spPr/>
        <p:txBody>
          <a:bodyPr/>
          <a:lstStyle/>
          <a:p>
            <a:fld id="{69E57DC2-970A-4B3E-BB1C-7A09969E49DF}" type="slidenum">
              <a:rPr lang="en-US" smtClean="0"/>
              <a:t>5</a:t>
            </a:fld>
            <a:endParaRPr lang="en-US" dirty="0"/>
          </a:p>
        </p:txBody>
      </p:sp>
    </p:spTree>
    <p:extLst>
      <p:ext uri="{BB962C8B-B14F-4D97-AF65-F5344CB8AC3E}">
        <p14:creationId xmlns:p14="http://schemas.microsoft.com/office/powerpoint/2010/main" val="190375297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4">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4">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14">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4">
                                            <p:txEl>
                                              <p:pRg st="3" end="3"/>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14">
                                            <p:txEl>
                                              <p:pRg st="4" end="4"/>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14">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build="p"/>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normAutofit/>
          </a:bodyPr>
          <a:lstStyle/>
          <a:p>
            <a:r>
              <a:rPr lang="en-US" sz="4500" dirty="0"/>
              <a:t>Possible Reasons for Lack of Representation </a:t>
            </a:r>
          </a:p>
        </p:txBody>
      </p:sp>
      <p:sp>
        <p:nvSpPr>
          <p:cNvPr id="6" name="Content Placeholder 5">
            <a:extLst>
              <a:ext uri="{FF2B5EF4-FFF2-40B4-BE49-F238E27FC236}">
                <a16:creationId xmlns:a16="http://schemas.microsoft.com/office/drawing/2014/main" id="{0D80313B-D518-DF41-91E8-FDCE53C109B7}"/>
              </a:ext>
            </a:extLst>
          </p:cNvPr>
          <p:cNvSpPr>
            <a:spLocks noGrp="1"/>
          </p:cNvSpPr>
          <p:nvPr>
            <p:ph sz="half" idx="1"/>
          </p:nvPr>
        </p:nvSpPr>
        <p:spPr/>
        <p:txBody>
          <a:bodyPr/>
          <a:lstStyle/>
          <a:p>
            <a:pPr>
              <a:buFont typeface="Arial" panose="020B0604020202020204" pitchFamily="34" charset="0"/>
              <a:buChar char="•"/>
            </a:pPr>
            <a:r>
              <a:rPr lang="en-US" dirty="0"/>
              <a:t>Lack of written records;</a:t>
            </a:r>
          </a:p>
          <a:p>
            <a:pPr>
              <a:buFont typeface="Arial" panose="020B0604020202020204" pitchFamily="34" charset="0"/>
              <a:buChar char="•"/>
            </a:pPr>
            <a:r>
              <a:rPr lang="en-US" dirty="0"/>
              <a:t>incorrectly or inefficiently coded record indexes;</a:t>
            </a:r>
          </a:p>
          <a:p>
            <a:pPr>
              <a:buFont typeface="Arial" panose="020B0604020202020204" pitchFamily="34" charset="0"/>
              <a:buChar char="•"/>
            </a:pPr>
            <a:r>
              <a:rPr lang="en-US" dirty="0"/>
              <a:t>skepticism toward mainstream repositories;</a:t>
            </a:r>
          </a:p>
          <a:p>
            <a:pPr>
              <a:buFont typeface="Arial" panose="020B0604020202020204" pitchFamily="34" charset="0"/>
              <a:buChar char="•"/>
            </a:pPr>
            <a:r>
              <a:rPr lang="en-US" dirty="0"/>
              <a:t>histories assumed insignificant (White, 1987, pp. 237-238; Johnson, 2017, p. 1). </a:t>
            </a:r>
          </a:p>
          <a:p>
            <a:pPr>
              <a:buFont typeface="Arial" panose="020B0604020202020204" pitchFamily="34" charset="0"/>
              <a:buChar char="•"/>
            </a:pPr>
            <a:r>
              <a:rPr lang="en-US" dirty="0"/>
              <a:t>“Professional passivity,” neutrality, apathy, and a general adherence to the status quo (Zinn, 2009, pp. 555-556; Gibbs, 2012, p. 196). </a:t>
            </a:r>
          </a:p>
          <a:p>
            <a:pPr>
              <a:buFont typeface="Arial" panose="020B0604020202020204" pitchFamily="34" charset="0"/>
              <a:buChar char="•"/>
            </a:pPr>
            <a:endParaRPr lang="en-US" dirty="0"/>
          </a:p>
        </p:txBody>
      </p:sp>
      <p:pic>
        <p:nvPicPr>
          <p:cNvPr id="14" name="Content Placeholder 13">
            <a:extLst>
              <a:ext uri="{FF2B5EF4-FFF2-40B4-BE49-F238E27FC236}">
                <a16:creationId xmlns:a16="http://schemas.microsoft.com/office/drawing/2014/main" id="{5E572952-57DB-E44A-A88A-8737076526E8}"/>
              </a:ext>
            </a:extLst>
          </p:cNvPr>
          <p:cNvPicPr>
            <a:picLocks noGrp="1" noChangeAspect="1"/>
          </p:cNvPicPr>
          <p:nvPr>
            <p:ph sz="half" idx="2"/>
          </p:nvPr>
        </p:nvPicPr>
        <p:blipFill>
          <a:blip r:embed="rId2"/>
          <a:stretch>
            <a:fillRect/>
          </a:stretch>
        </p:blipFill>
        <p:spPr>
          <a:xfrm>
            <a:off x="7341728" y="1846263"/>
            <a:ext cx="2690145" cy="4022725"/>
          </a:xfrm>
        </p:spPr>
      </p:pic>
      <p:sp>
        <p:nvSpPr>
          <p:cNvPr id="2" name="Date Placeholder 1"/>
          <p:cNvSpPr>
            <a:spLocks noGrp="1"/>
          </p:cNvSpPr>
          <p:nvPr>
            <p:ph type="dt" sz="half" idx="10"/>
          </p:nvPr>
        </p:nvSpPr>
        <p:spPr/>
        <p:txBody>
          <a:bodyPr/>
          <a:lstStyle/>
          <a:p>
            <a:r>
              <a:rPr lang="en-US"/>
              <a:t>04/17/20</a:t>
            </a:r>
            <a:endParaRPr lang="en-US" dirty="0"/>
          </a:p>
        </p:txBody>
      </p:sp>
      <p:sp>
        <p:nvSpPr>
          <p:cNvPr id="3" name="Footer Placeholder 2"/>
          <p:cNvSpPr>
            <a:spLocks noGrp="1"/>
          </p:cNvSpPr>
          <p:nvPr>
            <p:ph type="ftr" sz="quarter" idx="11"/>
          </p:nvPr>
        </p:nvSpPr>
        <p:spPr/>
        <p:txBody>
          <a:bodyPr/>
          <a:lstStyle/>
          <a:p>
            <a:r>
              <a:rPr lang="en-US"/>
              <a:t>Representations of Black History</a:t>
            </a:r>
            <a:endParaRPr lang="en-US" dirty="0"/>
          </a:p>
        </p:txBody>
      </p:sp>
      <p:sp>
        <p:nvSpPr>
          <p:cNvPr id="4" name="Slide Number Placeholder 3"/>
          <p:cNvSpPr>
            <a:spLocks noGrp="1"/>
          </p:cNvSpPr>
          <p:nvPr>
            <p:ph type="sldNum" sz="quarter" idx="12"/>
          </p:nvPr>
        </p:nvSpPr>
        <p:spPr/>
        <p:txBody>
          <a:bodyPr/>
          <a:lstStyle/>
          <a:p>
            <a:fld id="{69E57DC2-970A-4B3E-BB1C-7A09969E49DF}" type="slidenum">
              <a:rPr lang="en-US" smtClean="0"/>
              <a:t>6</a:t>
            </a:fld>
            <a:endParaRPr lang="en-US" dirty="0"/>
          </a:p>
        </p:txBody>
      </p:sp>
      <p:sp>
        <p:nvSpPr>
          <p:cNvPr id="15" name="TextBox 14">
            <a:extLst>
              <a:ext uri="{FF2B5EF4-FFF2-40B4-BE49-F238E27FC236}">
                <a16:creationId xmlns:a16="http://schemas.microsoft.com/office/drawing/2014/main" id="{43EAEC61-FC7D-EC46-BBDB-E5498F0BB93D}"/>
              </a:ext>
            </a:extLst>
          </p:cNvPr>
          <p:cNvSpPr txBox="1"/>
          <p:nvPr/>
        </p:nvSpPr>
        <p:spPr>
          <a:xfrm>
            <a:off x="7181557" y="5868988"/>
            <a:ext cx="4564966" cy="461665"/>
          </a:xfrm>
          <a:prstGeom prst="rect">
            <a:avLst/>
          </a:prstGeom>
          <a:noFill/>
        </p:spPr>
        <p:txBody>
          <a:bodyPr wrap="square" rtlCol="0">
            <a:spAutoFit/>
          </a:bodyPr>
          <a:lstStyle/>
          <a:p>
            <a:r>
              <a:rPr lang="en-US" sz="1200" dirty="0"/>
              <a:t>Photograph of a Black woman with bonnet by fence, circa 1890s. From the Marion Stark Gaines Photograph Collection, Billups-Garth Archive.</a:t>
            </a:r>
          </a:p>
        </p:txBody>
      </p:sp>
    </p:spTree>
    <p:extLst>
      <p:ext uri="{BB962C8B-B14F-4D97-AF65-F5344CB8AC3E}">
        <p14:creationId xmlns:p14="http://schemas.microsoft.com/office/powerpoint/2010/main" val="179252740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6">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6">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6">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build="p"/>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9265B75-B974-764A-B4BD-426704B3B44E}"/>
              </a:ext>
            </a:extLst>
          </p:cNvPr>
          <p:cNvSpPr>
            <a:spLocks noGrp="1"/>
          </p:cNvSpPr>
          <p:nvPr>
            <p:ph type="title"/>
          </p:nvPr>
        </p:nvSpPr>
        <p:spPr/>
        <p:txBody>
          <a:bodyPr/>
          <a:lstStyle/>
          <a:p>
            <a:r>
              <a:rPr lang="en-US" dirty="0"/>
              <a:t>Noted Limitations of Extant Resources</a:t>
            </a:r>
          </a:p>
        </p:txBody>
      </p:sp>
      <p:pic>
        <p:nvPicPr>
          <p:cNvPr id="9" name="Content Placeholder 8">
            <a:extLst>
              <a:ext uri="{FF2B5EF4-FFF2-40B4-BE49-F238E27FC236}">
                <a16:creationId xmlns:a16="http://schemas.microsoft.com/office/drawing/2014/main" id="{EAF71B92-5E8E-854F-BD30-4B5BAAB3A304}"/>
              </a:ext>
            </a:extLst>
          </p:cNvPr>
          <p:cNvPicPr>
            <a:picLocks noGrp="1" noChangeAspect="1"/>
          </p:cNvPicPr>
          <p:nvPr>
            <p:ph sz="half" idx="1"/>
          </p:nvPr>
        </p:nvPicPr>
        <p:blipFill>
          <a:blip r:embed="rId2"/>
          <a:stretch>
            <a:fillRect/>
          </a:stretch>
        </p:blipFill>
        <p:spPr>
          <a:xfrm>
            <a:off x="1097280" y="1940929"/>
            <a:ext cx="4864860" cy="3334456"/>
          </a:xfrm>
        </p:spPr>
      </p:pic>
      <p:sp>
        <p:nvSpPr>
          <p:cNvPr id="4" name="Content Placeholder 3">
            <a:extLst>
              <a:ext uri="{FF2B5EF4-FFF2-40B4-BE49-F238E27FC236}">
                <a16:creationId xmlns:a16="http://schemas.microsoft.com/office/drawing/2014/main" id="{144FF006-467B-F04B-8001-A58B0BC3D89E}"/>
              </a:ext>
            </a:extLst>
          </p:cNvPr>
          <p:cNvSpPr>
            <a:spLocks noGrp="1"/>
          </p:cNvSpPr>
          <p:nvPr>
            <p:ph sz="half" idx="2"/>
          </p:nvPr>
        </p:nvSpPr>
        <p:spPr/>
        <p:txBody>
          <a:bodyPr/>
          <a:lstStyle/>
          <a:p>
            <a:pPr>
              <a:buFont typeface="Arial" panose="020B0604020202020204" pitchFamily="34" charset="0"/>
              <a:buChar char="•"/>
            </a:pPr>
            <a:r>
              <a:rPr lang="en-US" dirty="0"/>
              <a:t>Subjects of collections are often limited to:</a:t>
            </a:r>
          </a:p>
          <a:p>
            <a:pPr lvl="1">
              <a:buFont typeface="Arial" panose="020B0604020202020204" pitchFamily="34" charset="0"/>
              <a:buChar char="•"/>
            </a:pPr>
            <a:r>
              <a:rPr lang="en-US" dirty="0"/>
              <a:t>slavery;</a:t>
            </a:r>
          </a:p>
          <a:p>
            <a:pPr lvl="1">
              <a:buFont typeface="Arial" panose="020B0604020202020204" pitchFamily="34" charset="0"/>
              <a:buChar char="•"/>
            </a:pPr>
            <a:r>
              <a:rPr lang="en-US" dirty="0"/>
              <a:t>Civil Rights Movement;</a:t>
            </a:r>
          </a:p>
          <a:p>
            <a:pPr lvl="1">
              <a:buFont typeface="Arial" panose="020B0604020202020204" pitchFamily="34" charset="0"/>
              <a:buChar char="•"/>
            </a:pPr>
            <a:r>
              <a:rPr lang="en-US" dirty="0"/>
              <a:t>music;</a:t>
            </a:r>
          </a:p>
          <a:p>
            <a:pPr lvl="1">
              <a:buFont typeface="Arial" panose="020B0604020202020204" pitchFamily="34" charset="0"/>
              <a:buChar char="•"/>
            </a:pPr>
            <a:r>
              <a:rPr lang="en-US" dirty="0"/>
              <a:t>sports;</a:t>
            </a:r>
          </a:p>
          <a:p>
            <a:pPr lvl="1">
              <a:buFont typeface="Arial" panose="020B0604020202020204" pitchFamily="34" charset="0"/>
              <a:buChar char="•"/>
            </a:pPr>
            <a:r>
              <a:rPr lang="en-US" dirty="0"/>
              <a:t>entertainment (</a:t>
            </a:r>
            <a:r>
              <a:rPr lang="en-US" dirty="0" err="1"/>
              <a:t>HistoryMakers</a:t>
            </a:r>
            <a:r>
              <a:rPr lang="en-US" dirty="0"/>
              <a:t>, 2010; as cited in Gibbs, 2012, p. 199). </a:t>
            </a:r>
          </a:p>
          <a:p>
            <a:pPr>
              <a:buFont typeface="Arial" panose="020B0604020202020204" pitchFamily="34" charset="0"/>
              <a:buChar char="•"/>
            </a:pPr>
            <a:r>
              <a:rPr lang="en-US" dirty="0"/>
              <a:t>Lack of “Black agency in the making of the record” (Prescod, 2017, p. 76).</a:t>
            </a:r>
          </a:p>
          <a:p>
            <a:endParaRPr lang="en-US" dirty="0"/>
          </a:p>
        </p:txBody>
      </p:sp>
      <p:sp>
        <p:nvSpPr>
          <p:cNvPr id="5" name="Date Placeholder 4">
            <a:extLst>
              <a:ext uri="{FF2B5EF4-FFF2-40B4-BE49-F238E27FC236}">
                <a16:creationId xmlns:a16="http://schemas.microsoft.com/office/drawing/2014/main" id="{A4FA6AC3-0882-E642-909B-DCDA91ADD10C}"/>
              </a:ext>
            </a:extLst>
          </p:cNvPr>
          <p:cNvSpPr>
            <a:spLocks noGrp="1"/>
          </p:cNvSpPr>
          <p:nvPr>
            <p:ph type="dt" sz="half" idx="10"/>
          </p:nvPr>
        </p:nvSpPr>
        <p:spPr/>
        <p:txBody>
          <a:bodyPr/>
          <a:lstStyle/>
          <a:p>
            <a:r>
              <a:rPr lang="en-US"/>
              <a:t>04/17/20</a:t>
            </a:r>
            <a:endParaRPr lang="en-US" dirty="0"/>
          </a:p>
        </p:txBody>
      </p:sp>
      <p:sp>
        <p:nvSpPr>
          <p:cNvPr id="6" name="Footer Placeholder 5">
            <a:extLst>
              <a:ext uri="{FF2B5EF4-FFF2-40B4-BE49-F238E27FC236}">
                <a16:creationId xmlns:a16="http://schemas.microsoft.com/office/drawing/2014/main" id="{20ADE594-B2A2-0349-8E0B-37CDE6DC616F}"/>
              </a:ext>
            </a:extLst>
          </p:cNvPr>
          <p:cNvSpPr>
            <a:spLocks noGrp="1"/>
          </p:cNvSpPr>
          <p:nvPr>
            <p:ph type="ftr" sz="quarter" idx="11"/>
          </p:nvPr>
        </p:nvSpPr>
        <p:spPr/>
        <p:txBody>
          <a:bodyPr/>
          <a:lstStyle/>
          <a:p>
            <a:r>
              <a:rPr lang="en-US"/>
              <a:t>Representations of Black History</a:t>
            </a:r>
            <a:endParaRPr lang="en-US" dirty="0"/>
          </a:p>
        </p:txBody>
      </p:sp>
      <p:sp>
        <p:nvSpPr>
          <p:cNvPr id="7" name="Slide Number Placeholder 6">
            <a:extLst>
              <a:ext uri="{FF2B5EF4-FFF2-40B4-BE49-F238E27FC236}">
                <a16:creationId xmlns:a16="http://schemas.microsoft.com/office/drawing/2014/main" id="{4065ED16-DB93-B34E-A537-EE6A029B1CA5}"/>
              </a:ext>
            </a:extLst>
          </p:cNvPr>
          <p:cNvSpPr>
            <a:spLocks noGrp="1"/>
          </p:cNvSpPr>
          <p:nvPr>
            <p:ph type="sldNum" sz="quarter" idx="12"/>
          </p:nvPr>
        </p:nvSpPr>
        <p:spPr/>
        <p:txBody>
          <a:bodyPr/>
          <a:lstStyle/>
          <a:p>
            <a:fld id="{69E57DC2-970A-4B3E-BB1C-7A09969E49DF}" type="slidenum">
              <a:rPr lang="en-US" smtClean="0"/>
              <a:t>7</a:t>
            </a:fld>
            <a:endParaRPr lang="en-US" dirty="0"/>
          </a:p>
        </p:txBody>
      </p:sp>
      <p:sp>
        <p:nvSpPr>
          <p:cNvPr id="10" name="TextBox 9">
            <a:extLst>
              <a:ext uri="{FF2B5EF4-FFF2-40B4-BE49-F238E27FC236}">
                <a16:creationId xmlns:a16="http://schemas.microsoft.com/office/drawing/2014/main" id="{76980556-AAF6-1D4C-ACE9-331B2082C794}"/>
              </a:ext>
            </a:extLst>
          </p:cNvPr>
          <p:cNvSpPr txBox="1"/>
          <p:nvPr/>
        </p:nvSpPr>
        <p:spPr>
          <a:xfrm>
            <a:off x="1003495" y="5275385"/>
            <a:ext cx="4864860" cy="646331"/>
          </a:xfrm>
          <a:prstGeom prst="rect">
            <a:avLst/>
          </a:prstGeom>
          <a:noFill/>
        </p:spPr>
        <p:txBody>
          <a:bodyPr wrap="square" rtlCol="0">
            <a:spAutoFit/>
          </a:bodyPr>
          <a:lstStyle/>
          <a:p>
            <a:r>
              <a:rPr lang="en-US" sz="1200" dirty="0"/>
              <a:t>Photograph of Black individuals packing bales of cotton on the front porch of a log house, circa 1890s. From the Marion Stark Gaines Photograph Collection, Billups-Garth Archive.</a:t>
            </a:r>
          </a:p>
        </p:txBody>
      </p:sp>
    </p:spTree>
    <p:extLst>
      <p:ext uri="{BB962C8B-B14F-4D97-AF65-F5344CB8AC3E}">
        <p14:creationId xmlns:p14="http://schemas.microsoft.com/office/powerpoint/2010/main" val="192694407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4">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4">
                                            <p:txEl>
                                              <p:pRg st="2" end="2"/>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4">
                                            <p:txEl>
                                              <p:pRg st="3" end="3"/>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4">
                                            <p:txEl>
                                              <p:pRg st="4" end="4"/>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4">
                                            <p:txEl>
                                              <p:pRg st="5" end="5"/>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4">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30D9CE-6A0B-C94C-8987-E76D3236714E}"/>
              </a:ext>
            </a:extLst>
          </p:cNvPr>
          <p:cNvSpPr>
            <a:spLocks noGrp="1"/>
          </p:cNvSpPr>
          <p:nvPr>
            <p:ph type="title"/>
          </p:nvPr>
        </p:nvSpPr>
        <p:spPr/>
        <p:txBody>
          <a:bodyPr/>
          <a:lstStyle/>
          <a:p>
            <a:r>
              <a:rPr lang="en-US" dirty="0"/>
              <a:t>Why Collection Analysis?</a:t>
            </a:r>
          </a:p>
        </p:txBody>
      </p:sp>
      <p:sp>
        <p:nvSpPr>
          <p:cNvPr id="8" name="Content Placeholder 7">
            <a:extLst>
              <a:ext uri="{FF2B5EF4-FFF2-40B4-BE49-F238E27FC236}">
                <a16:creationId xmlns:a16="http://schemas.microsoft.com/office/drawing/2014/main" id="{360A0031-C768-374B-957F-85E8F9CDEDC2}"/>
              </a:ext>
            </a:extLst>
          </p:cNvPr>
          <p:cNvSpPr>
            <a:spLocks noGrp="1"/>
          </p:cNvSpPr>
          <p:nvPr>
            <p:ph idx="1"/>
          </p:nvPr>
        </p:nvSpPr>
        <p:spPr/>
        <p:txBody>
          <a:bodyPr>
            <a:normAutofit/>
          </a:bodyPr>
          <a:lstStyle/>
          <a:p>
            <a:pPr>
              <a:buFont typeface="Arial" panose="020B0604020202020204" pitchFamily="34" charset="0"/>
              <a:buChar char="•"/>
            </a:pPr>
            <a:r>
              <a:rPr lang="en-US" dirty="0"/>
              <a:t>Analysis provides important information about a given collection:</a:t>
            </a:r>
          </a:p>
          <a:p>
            <a:pPr lvl="1">
              <a:buFont typeface="Arial" panose="020B0604020202020204" pitchFamily="34" charset="0"/>
              <a:buChar char="•"/>
            </a:pPr>
            <a:r>
              <a:rPr lang="en-US" dirty="0"/>
              <a:t>The number of pieces and titles in a particular subject;</a:t>
            </a:r>
          </a:p>
          <a:p>
            <a:pPr lvl="1">
              <a:buFont typeface="Arial" panose="020B0604020202020204" pitchFamily="34" charset="0"/>
              <a:buChar char="•"/>
            </a:pPr>
            <a:r>
              <a:rPr lang="en-US" dirty="0"/>
              <a:t>formats represented; </a:t>
            </a:r>
          </a:p>
          <a:p>
            <a:pPr lvl="1">
              <a:buFont typeface="Arial" panose="020B0604020202020204" pitchFamily="34" charset="0"/>
              <a:buChar char="•"/>
            </a:pPr>
            <a:r>
              <a:rPr lang="en-US" dirty="0"/>
              <a:t>age and condition of materials;</a:t>
            </a:r>
          </a:p>
          <a:p>
            <a:pPr lvl="1">
              <a:buFont typeface="Arial" panose="020B0604020202020204" pitchFamily="34" charset="0"/>
              <a:buChar char="•"/>
            </a:pPr>
            <a:r>
              <a:rPr lang="en-US" dirty="0"/>
              <a:t>breadth and depth of coverage;</a:t>
            </a:r>
          </a:p>
          <a:p>
            <a:pPr lvl="1">
              <a:buFont typeface="Arial" panose="020B0604020202020204" pitchFamily="34" charset="0"/>
              <a:buChar char="•"/>
            </a:pPr>
            <a:r>
              <a:rPr lang="en-US" dirty="0"/>
              <a:t>language in which the resources are available;</a:t>
            </a:r>
          </a:p>
          <a:p>
            <a:pPr lvl="1">
              <a:buFont typeface="Arial" panose="020B0604020202020204" pitchFamily="34" charset="0"/>
              <a:buChar char="•"/>
            </a:pPr>
            <a:r>
              <a:rPr lang="en-US" dirty="0"/>
              <a:t>patron use and nonuse of the collection (Johnson, 2014, p. 297). </a:t>
            </a:r>
          </a:p>
          <a:p>
            <a:pPr>
              <a:buFont typeface="Arial" panose="020B0604020202020204" pitchFamily="34" charset="0"/>
              <a:buChar char="•"/>
            </a:pPr>
            <a:r>
              <a:rPr lang="en-US" dirty="0"/>
              <a:t>Why is it important to archivists? </a:t>
            </a:r>
          </a:p>
          <a:p>
            <a:pPr lvl="1">
              <a:buFont typeface="Arial" panose="020B0604020202020204" pitchFamily="34" charset="0"/>
              <a:buChar char="•"/>
            </a:pPr>
            <a:r>
              <a:rPr lang="en-US" dirty="0"/>
              <a:t>Archivists should conduct collection analyses to create “collecting priorities,” which allow archivists to “realistically evaluate the materials they currently hold, identify any significant weaknesses and use this knowledge to develop acquisition priorities” (Johnston, 2001, p. 219). </a:t>
            </a:r>
          </a:p>
          <a:p>
            <a:pPr>
              <a:buFont typeface="Arial" panose="020B0604020202020204" pitchFamily="34" charset="0"/>
              <a:buChar char="•"/>
            </a:pPr>
            <a:endParaRPr lang="en-US" dirty="0"/>
          </a:p>
        </p:txBody>
      </p:sp>
      <p:sp>
        <p:nvSpPr>
          <p:cNvPr id="5" name="Date Placeholder 4">
            <a:extLst>
              <a:ext uri="{FF2B5EF4-FFF2-40B4-BE49-F238E27FC236}">
                <a16:creationId xmlns:a16="http://schemas.microsoft.com/office/drawing/2014/main" id="{2B683480-BD79-0F4C-99CE-63DAF56995EA}"/>
              </a:ext>
            </a:extLst>
          </p:cNvPr>
          <p:cNvSpPr>
            <a:spLocks noGrp="1"/>
          </p:cNvSpPr>
          <p:nvPr>
            <p:ph type="dt" sz="half" idx="10"/>
          </p:nvPr>
        </p:nvSpPr>
        <p:spPr/>
        <p:txBody>
          <a:bodyPr/>
          <a:lstStyle/>
          <a:p>
            <a:r>
              <a:rPr lang="en-US"/>
              <a:t>04/17/20</a:t>
            </a:r>
            <a:endParaRPr lang="en-US" dirty="0"/>
          </a:p>
        </p:txBody>
      </p:sp>
      <p:sp>
        <p:nvSpPr>
          <p:cNvPr id="6" name="Footer Placeholder 5">
            <a:extLst>
              <a:ext uri="{FF2B5EF4-FFF2-40B4-BE49-F238E27FC236}">
                <a16:creationId xmlns:a16="http://schemas.microsoft.com/office/drawing/2014/main" id="{219BA855-4D41-2542-B5F1-D6000424BBCA}"/>
              </a:ext>
            </a:extLst>
          </p:cNvPr>
          <p:cNvSpPr>
            <a:spLocks noGrp="1"/>
          </p:cNvSpPr>
          <p:nvPr>
            <p:ph type="ftr" sz="quarter" idx="11"/>
          </p:nvPr>
        </p:nvSpPr>
        <p:spPr/>
        <p:txBody>
          <a:bodyPr/>
          <a:lstStyle/>
          <a:p>
            <a:r>
              <a:rPr lang="en-US"/>
              <a:t>Representations of Black History</a:t>
            </a:r>
            <a:endParaRPr lang="en-US" dirty="0"/>
          </a:p>
        </p:txBody>
      </p:sp>
      <p:sp>
        <p:nvSpPr>
          <p:cNvPr id="7" name="Slide Number Placeholder 6">
            <a:extLst>
              <a:ext uri="{FF2B5EF4-FFF2-40B4-BE49-F238E27FC236}">
                <a16:creationId xmlns:a16="http://schemas.microsoft.com/office/drawing/2014/main" id="{C25A8420-D88E-9C49-9DC6-58DF9EE79710}"/>
              </a:ext>
            </a:extLst>
          </p:cNvPr>
          <p:cNvSpPr>
            <a:spLocks noGrp="1"/>
          </p:cNvSpPr>
          <p:nvPr>
            <p:ph type="sldNum" sz="quarter" idx="12"/>
          </p:nvPr>
        </p:nvSpPr>
        <p:spPr/>
        <p:txBody>
          <a:bodyPr/>
          <a:lstStyle/>
          <a:p>
            <a:fld id="{69E57DC2-970A-4B3E-BB1C-7A09969E49DF}" type="slidenum">
              <a:rPr lang="en-US" smtClean="0"/>
              <a:t>8</a:t>
            </a:fld>
            <a:endParaRPr lang="en-US" dirty="0"/>
          </a:p>
        </p:txBody>
      </p:sp>
    </p:spTree>
    <p:extLst>
      <p:ext uri="{BB962C8B-B14F-4D97-AF65-F5344CB8AC3E}">
        <p14:creationId xmlns:p14="http://schemas.microsoft.com/office/powerpoint/2010/main" val="104990748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8">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8">
                                            <p:txEl>
                                              <p:pRg st="2" end="2"/>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8">
                                            <p:txEl>
                                              <p:pRg st="3" end="3"/>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8">
                                            <p:txEl>
                                              <p:pRg st="4" end="4"/>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8">
                                            <p:txEl>
                                              <p:pRg st="5" end="5"/>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8">
                                            <p:txEl>
                                              <p:pRg st="6" end="6"/>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8">
                                            <p:txEl>
                                              <p:pRg st="7" end="7"/>
                                            </p:txEl>
                                          </p:spTgt>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8">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build="p"/>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Goals for Collection Analysis</a:t>
            </a:r>
          </a:p>
        </p:txBody>
      </p:sp>
      <p:sp>
        <p:nvSpPr>
          <p:cNvPr id="3" name="Content Placeholder 2"/>
          <p:cNvSpPr>
            <a:spLocks noGrp="1"/>
          </p:cNvSpPr>
          <p:nvPr>
            <p:ph sz="half" idx="1"/>
          </p:nvPr>
        </p:nvSpPr>
        <p:spPr>
          <a:xfrm>
            <a:off x="1097280" y="2006204"/>
            <a:ext cx="4937760" cy="4023360"/>
          </a:xfrm>
        </p:spPr>
        <p:txBody>
          <a:bodyPr/>
          <a:lstStyle/>
          <a:p>
            <a:r>
              <a:rPr lang="en-US" dirty="0"/>
              <a:t>R1. What is the percentage of Black primary resources within the existing archival collection?</a:t>
            </a:r>
          </a:p>
          <a:p>
            <a:r>
              <a:rPr lang="en-US" dirty="0"/>
              <a:t>R2. What types of resources make up this percentage (e.g., textual documents, ephemera, sound recordings, etc.)?</a:t>
            </a:r>
          </a:p>
          <a:p>
            <a:r>
              <a:rPr lang="en-US" dirty="0"/>
              <a:t>R3. What are the subjects or themes associated with these resources?</a:t>
            </a:r>
          </a:p>
          <a:p>
            <a:r>
              <a:rPr lang="en-US" dirty="0"/>
              <a:t>R4. What percentage of these resources originated from within the Black community?</a:t>
            </a:r>
          </a:p>
          <a:p>
            <a:pPr marL="457200" indent="-457200">
              <a:buFont typeface="+mj-lt"/>
              <a:buAutoNum type="arabicPeriod"/>
            </a:pPr>
            <a:endParaRPr lang="en-US" dirty="0"/>
          </a:p>
          <a:p>
            <a:endParaRPr lang="en-US" dirty="0"/>
          </a:p>
          <a:p>
            <a:pPr lvl="2"/>
            <a:endParaRPr lang="en-US" dirty="0"/>
          </a:p>
          <a:p>
            <a:pPr lvl="1"/>
            <a:endParaRPr lang="en-US" dirty="0"/>
          </a:p>
          <a:p>
            <a:pPr lvl="1"/>
            <a:endParaRPr lang="en-US" dirty="0"/>
          </a:p>
        </p:txBody>
      </p:sp>
      <p:pic>
        <p:nvPicPr>
          <p:cNvPr id="19" name="Content Placeholder 18"/>
          <p:cNvPicPr>
            <a:picLocks noGrp="1" noChangeAspect="1"/>
          </p:cNvPicPr>
          <p:nvPr>
            <p:ph sz="half" idx="2"/>
          </p:nvPr>
        </p:nvPicPr>
        <p:blipFill>
          <a:blip r:embed="rId2"/>
          <a:stretch>
            <a:fillRect/>
          </a:stretch>
        </p:blipFill>
        <p:spPr>
          <a:xfrm>
            <a:off x="6218238" y="2090359"/>
            <a:ext cx="4937125" cy="3534532"/>
          </a:xfrm>
        </p:spPr>
      </p:pic>
      <p:sp>
        <p:nvSpPr>
          <p:cNvPr id="5" name="Date Placeholder 4"/>
          <p:cNvSpPr>
            <a:spLocks noGrp="1"/>
          </p:cNvSpPr>
          <p:nvPr>
            <p:ph type="dt" sz="half" idx="10"/>
          </p:nvPr>
        </p:nvSpPr>
        <p:spPr/>
        <p:txBody>
          <a:bodyPr/>
          <a:lstStyle/>
          <a:p>
            <a:r>
              <a:rPr lang="en-US"/>
              <a:t>04/17/20</a:t>
            </a:r>
            <a:endParaRPr lang="en-US" dirty="0"/>
          </a:p>
        </p:txBody>
      </p:sp>
      <p:sp>
        <p:nvSpPr>
          <p:cNvPr id="6" name="Footer Placeholder 5"/>
          <p:cNvSpPr>
            <a:spLocks noGrp="1"/>
          </p:cNvSpPr>
          <p:nvPr>
            <p:ph type="ftr" sz="quarter" idx="11"/>
          </p:nvPr>
        </p:nvSpPr>
        <p:spPr/>
        <p:txBody>
          <a:bodyPr/>
          <a:lstStyle/>
          <a:p>
            <a:r>
              <a:rPr lang="en-US"/>
              <a:t>Representations of Black History</a:t>
            </a:r>
            <a:endParaRPr lang="en-US" dirty="0"/>
          </a:p>
        </p:txBody>
      </p:sp>
      <p:sp>
        <p:nvSpPr>
          <p:cNvPr id="7" name="Slide Number Placeholder 6"/>
          <p:cNvSpPr>
            <a:spLocks noGrp="1"/>
          </p:cNvSpPr>
          <p:nvPr>
            <p:ph type="sldNum" sz="quarter" idx="12"/>
          </p:nvPr>
        </p:nvSpPr>
        <p:spPr/>
        <p:txBody>
          <a:bodyPr/>
          <a:lstStyle/>
          <a:p>
            <a:fld id="{69E57DC2-970A-4B3E-BB1C-7A09969E49DF}" type="slidenum">
              <a:rPr lang="en-US" smtClean="0"/>
              <a:pPr/>
              <a:t>9</a:t>
            </a:fld>
            <a:endParaRPr lang="en-US" dirty="0"/>
          </a:p>
        </p:txBody>
      </p:sp>
      <p:sp>
        <p:nvSpPr>
          <p:cNvPr id="4" name="TextBox 3">
            <a:extLst>
              <a:ext uri="{FF2B5EF4-FFF2-40B4-BE49-F238E27FC236}">
                <a16:creationId xmlns:a16="http://schemas.microsoft.com/office/drawing/2014/main" id="{42E6F5B4-F9A0-754A-86A2-229BE7D9807F}"/>
              </a:ext>
            </a:extLst>
          </p:cNvPr>
          <p:cNvSpPr txBox="1"/>
          <p:nvPr/>
        </p:nvSpPr>
        <p:spPr>
          <a:xfrm>
            <a:off x="6126480" y="5593447"/>
            <a:ext cx="5735526" cy="461665"/>
          </a:xfrm>
          <a:prstGeom prst="rect">
            <a:avLst/>
          </a:prstGeom>
          <a:noFill/>
        </p:spPr>
        <p:txBody>
          <a:bodyPr wrap="square" rtlCol="0">
            <a:spAutoFit/>
          </a:bodyPr>
          <a:lstStyle/>
          <a:p>
            <a:r>
              <a:rPr lang="en-US" sz="1200" dirty="0"/>
              <a:t>E. L. Bruce Co., 12 December 1920. From the Carl Brown Photographs Collection, Billups-Garth Archive.</a:t>
            </a:r>
          </a:p>
        </p:txBody>
      </p:sp>
    </p:spTree>
    <p:extLst>
      <p:ext uri="{BB962C8B-B14F-4D97-AF65-F5344CB8AC3E}">
        <p14:creationId xmlns:p14="http://schemas.microsoft.com/office/powerpoint/2010/main" val="10114580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br>
              <a:rPr lang="en-US" sz="4400" dirty="0"/>
            </a:br>
            <a:r>
              <a:rPr lang="en-US" sz="4900" dirty="0"/>
              <a:t>Methodology: Data Collection </a:t>
            </a:r>
          </a:p>
        </p:txBody>
      </p:sp>
      <p:sp>
        <p:nvSpPr>
          <p:cNvPr id="3" name="Content Placeholder 2">
            <a:extLst>
              <a:ext uri="{FF2B5EF4-FFF2-40B4-BE49-F238E27FC236}">
                <a16:creationId xmlns:a16="http://schemas.microsoft.com/office/drawing/2014/main" id="{00CDC263-5060-D445-978B-59C4362556F6}"/>
              </a:ext>
            </a:extLst>
          </p:cNvPr>
          <p:cNvSpPr>
            <a:spLocks noGrp="1"/>
          </p:cNvSpPr>
          <p:nvPr>
            <p:ph sz="half" idx="1"/>
          </p:nvPr>
        </p:nvSpPr>
        <p:spPr/>
        <p:txBody>
          <a:bodyPr>
            <a:normAutofit/>
          </a:bodyPr>
          <a:lstStyle/>
          <a:p>
            <a:pPr>
              <a:buFont typeface="Arial" panose="020B0604020202020204" pitchFamily="34" charset="0"/>
              <a:buChar char="•"/>
            </a:pPr>
            <a:r>
              <a:rPr lang="en-US" dirty="0"/>
              <a:t>Reviewed control files and inventories for evidence of keywords and phrases denoting race or relating to the Black experience. </a:t>
            </a:r>
          </a:p>
          <a:p>
            <a:pPr>
              <a:buFont typeface="Arial" panose="020B0604020202020204" pitchFamily="34" charset="0"/>
              <a:buChar char="•"/>
            </a:pPr>
            <a:r>
              <a:rPr lang="en-US" dirty="0"/>
              <a:t>Utilized physical collections, Archivist, and </a:t>
            </a:r>
            <a:r>
              <a:rPr lang="en-US" i="1" dirty="0"/>
              <a:t>Ancestry. </a:t>
            </a:r>
          </a:p>
          <a:p>
            <a:pPr>
              <a:buFont typeface="Arial" panose="020B0604020202020204" pitchFamily="34" charset="0"/>
              <a:buChar char="•"/>
            </a:pPr>
            <a:r>
              <a:rPr lang="en-US" dirty="0"/>
              <a:t>Noted collection number, collection name, resource type, status (i.e., processed or unprocessed), date created, creator, and content notes in a spreadsheet.</a:t>
            </a:r>
          </a:p>
          <a:p>
            <a:pPr>
              <a:buFont typeface="Arial" panose="020B0604020202020204" pitchFamily="34" charset="0"/>
              <a:buChar char="•"/>
            </a:pPr>
            <a:r>
              <a:rPr lang="en-US" dirty="0"/>
              <a:t>Recorded data in spreadsheet.</a:t>
            </a:r>
          </a:p>
          <a:p>
            <a:endParaRPr lang="en-US" dirty="0"/>
          </a:p>
        </p:txBody>
      </p:sp>
      <p:sp>
        <p:nvSpPr>
          <p:cNvPr id="12" name="Content Placeholder 11">
            <a:extLst>
              <a:ext uri="{FF2B5EF4-FFF2-40B4-BE49-F238E27FC236}">
                <a16:creationId xmlns:a16="http://schemas.microsoft.com/office/drawing/2014/main" id="{CEBB72C3-25A4-6C4F-A0CB-FBC125F8071F}"/>
              </a:ext>
            </a:extLst>
          </p:cNvPr>
          <p:cNvSpPr>
            <a:spLocks noGrp="1"/>
          </p:cNvSpPr>
          <p:nvPr>
            <p:ph sz="half" idx="2"/>
          </p:nvPr>
        </p:nvSpPr>
        <p:spPr/>
        <p:txBody>
          <a:bodyPr>
            <a:normAutofit/>
          </a:bodyPr>
          <a:lstStyle/>
          <a:p>
            <a:pPr fontAlgn="base">
              <a:buFont typeface="Arial" panose="020B0604020202020204" pitchFamily="34" charset="0"/>
              <a:buChar char="•"/>
            </a:pPr>
            <a:r>
              <a:rPr lang="en-US" dirty="0"/>
              <a:t>Reviewed control files and inventories for evidence of keywords and phrases denoting race or relating to the Black experience. ​</a:t>
            </a:r>
          </a:p>
          <a:p>
            <a:pPr fontAlgn="base">
              <a:buFont typeface="Arial" panose="020B0604020202020204" pitchFamily="34" charset="0"/>
              <a:buChar char="•"/>
            </a:pPr>
            <a:r>
              <a:rPr lang="en-US" dirty="0"/>
              <a:t>Utilized physical collections, Archivist,  </a:t>
            </a:r>
            <a:r>
              <a:rPr lang="en-US" i="1" dirty="0"/>
              <a:t>Ancestry, </a:t>
            </a:r>
            <a:r>
              <a:rPr lang="en-US" dirty="0"/>
              <a:t>and </a:t>
            </a:r>
            <a:r>
              <a:rPr lang="en-US" i="1" dirty="0"/>
              <a:t>Google. </a:t>
            </a:r>
            <a:r>
              <a:rPr lang="en-US" dirty="0"/>
              <a:t>​</a:t>
            </a:r>
          </a:p>
          <a:p>
            <a:pPr fontAlgn="base">
              <a:buFont typeface="Arial" panose="020B0604020202020204" pitchFamily="34" charset="0"/>
              <a:buChar char="•"/>
            </a:pPr>
            <a:r>
              <a:rPr lang="en-US" dirty="0"/>
              <a:t>Noted collection number, collection name, resource type, status (i.e., processed or unprocessed), date created, creator, and content notes.​</a:t>
            </a:r>
          </a:p>
          <a:p>
            <a:pPr fontAlgn="base">
              <a:buFont typeface="Arial" panose="020B0604020202020204" pitchFamily="34" charset="0"/>
              <a:buChar char="•"/>
            </a:pPr>
            <a:r>
              <a:rPr lang="en-US" dirty="0"/>
              <a:t>Recorded data in spreadsheet.</a:t>
            </a:r>
          </a:p>
          <a:p>
            <a:endParaRPr lang="en-US" dirty="0"/>
          </a:p>
        </p:txBody>
      </p:sp>
      <p:sp>
        <p:nvSpPr>
          <p:cNvPr id="5" name="Date Placeholder 4"/>
          <p:cNvSpPr>
            <a:spLocks noGrp="1"/>
          </p:cNvSpPr>
          <p:nvPr>
            <p:ph type="dt" sz="half" idx="10"/>
          </p:nvPr>
        </p:nvSpPr>
        <p:spPr/>
        <p:txBody>
          <a:bodyPr/>
          <a:lstStyle/>
          <a:p>
            <a:r>
              <a:rPr lang="en-US"/>
              <a:t>04/17/20</a:t>
            </a:r>
            <a:endParaRPr lang="en-US" dirty="0"/>
          </a:p>
        </p:txBody>
      </p:sp>
      <p:sp>
        <p:nvSpPr>
          <p:cNvPr id="6" name="Footer Placeholder 5"/>
          <p:cNvSpPr>
            <a:spLocks noGrp="1"/>
          </p:cNvSpPr>
          <p:nvPr>
            <p:ph type="ftr" sz="quarter" idx="11"/>
          </p:nvPr>
        </p:nvSpPr>
        <p:spPr/>
        <p:txBody>
          <a:bodyPr/>
          <a:lstStyle/>
          <a:p>
            <a:r>
              <a:rPr lang="en-US"/>
              <a:t>Representations of Black History</a:t>
            </a:r>
            <a:endParaRPr lang="en-US" dirty="0"/>
          </a:p>
        </p:txBody>
      </p:sp>
      <p:sp>
        <p:nvSpPr>
          <p:cNvPr id="7" name="Slide Number Placeholder 6"/>
          <p:cNvSpPr>
            <a:spLocks noGrp="1"/>
          </p:cNvSpPr>
          <p:nvPr>
            <p:ph type="sldNum" sz="quarter" idx="12"/>
          </p:nvPr>
        </p:nvSpPr>
        <p:spPr/>
        <p:txBody>
          <a:bodyPr/>
          <a:lstStyle/>
          <a:p>
            <a:fld id="{69E57DC2-970A-4B3E-BB1C-7A09969E49DF}" type="slidenum">
              <a:rPr lang="en-US" smtClean="0"/>
              <a:t>10</a:t>
            </a:fld>
            <a:endParaRPr lang="en-US" dirty="0"/>
          </a:p>
        </p:txBody>
      </p:sp>
      <p:pic>
        <p:nvPicPr>
          <p:cNvPr id="8" name="Picture 7">
            <a:extLst>
              <a:ext uri="{FF2B5EF4-FFF2-40B4-BE49-F238E27FC236}">
                <a16:creationId xmlns:a16="http://schemas.microsoft.com/office/drawing/2014/main" id="{CB43F401-1050-6945-830C-4562354A677D}"/>
              </a:ext>
            </a:extLst>
          </p:cNvPr>
          <p:cNvPicPr/>
          <p:nvPr/>
        </p:nvPicPr>
        <p:blipFill>
          <a:blip r:embed="rId2" cstate="print">
            <a:extLst>
              <a:ext uri="{28A0092B-C50C-407E-A947-70E740481C1C}">
                <a14:useLocalDpi xmlns:a14="http://schemas.microsoft.com/office/drawing/2010/main" val="0"/>
              </a:ext>
            </a:extLst>
          </a:blip>
          <a:stretch>
            <a:fillRect/>
          </a:stretch>
        </p:blipFill>
        <p:spPr>
          <a:xfrm>
            <a:off x="712519" y="1845735"/>
            <a:ext cx="5228111" cy="3775327"/>
          </a:xfrm>
          <a:prstGeom prst="rect">
            <a:avLst/>
          </a:prstGeom>
        </p:spPr>
      </p:pic>
      <p:sp>
        <p:nvSpPr>
          <p:cNvPr id="9" name="TextBox 8">
            <a:extLst>
              <a:ext uri="{FF2B5EF4-FFF2-40B4-BE49-F238E27FC236}">
                <a16:creationId xmlns:a16="http://schemas.microsoft.com/office/drawing/2014/main" id="{87829734-6F67-7A4E-B46B-2D6375DC67F4}"/>
              </a:ext>
            </a:extLst>
          </p:cNvPr>
          <p:cNvSpPr txBox="1"/>
          <p:nvPr/>
        </p:nvSpPr>
        <p:spPr>
          <a:xfrm>
            <a:off x="618735" y="5638601"/>
            <a:ext cx="4929395" cy="276999"/>
          </a:xfrm>
          <a:prstGeom prst="rect">
            <a:avLst/>
          </a:prstGeom>
          <a:noFill/>
        </p:spPr>
        <p:txBody>
          <a:bodyPr wrap="square" rtlCol="0">
            <a:spAutoFit/>
          </a:bodyPr>
          <a:lstStyle/>
          <a:p>
            <a:r>
              <a:rPr lang="en-US" sz="1200" dirty="0"/>
              <a:t>Photograph of the Billups-Garth Archive’s control files, December 2017.</a:t>
            </a:r>
          </a:p>
        </p:txBody>
      </p:sp>
    </p:spTree>
    <p:extLst>
      <p:ext uri="{BB962C8B-B14F-4D97-AF65-F5344CB8AC3E}">
        <p14:creationId xmlns:p14="http://schemas.microsoft.com/office/powerpoint/2010/main" val="89252837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2">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2">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2">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2">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build="p"/>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A3524D-71AB-9C4A-A178-CBE89E47AD79}"/>
              </a:ext>
            </a:extLst>
          </p:cNvPr>
          <p:cNvSpPr>
            <a:spLocks noGrp="1"/>
          </p:cNvSpPr>
          <p:nvPr>
            <p:ph type="title"/>
          </p:nvPr>
        </p:nvSpPr>
        <p:spPr/>
        <p:txBody>
          <a:bodyPr/>
          <a:lstStyle/>
          <a:p>
            <a:r>
              <a:rPr lang="en-US" dirty="0"/>
              <a:t>Methodology: Data Analysis</a:t>
            </a:r>
          </a:p>
        </p:txBody>
      </p:sp>
      <p:sp>
        <p:nvSpPr>
          <p:cNvPr id="3" name="Content Placeholder 2">
            <a:extLst>
              <a:ext uri="{FF2B5EF4-FFF2-40B4-BE49-F238E27FC236}">
                <a16:creationId xmlns:a16="http://schemas.microsoft.com/office/drawing/2014/main" id="{63CA2A80-F1C0-FD43-AADA-48F594905C23}"/>
              </a:ext>
            </a:extLst>
          </p:cNvPr>
          <p:cNvSpPr>
            <a:spLocks noGrp="1"/>
          </p:cNvSpPr>
          <p:nvPr>
            <p:ph sz="half" idx="1"/>
          </p:nvPr>
        </p:nvSpPr>
        <p:spPr>
          <a:xfrm>
            <a:off x="491637" y="1874640"/>
            <a:ext cx="4937760" cy="4023360"/>
          </a:xfrm>
        </p:spPr>
        <p:txBody>
          <a:bodyPr>
            <a:normAutofit fontScale="70000" lnSpcReduction="20000"/>
          </a:bodyPr>
          <a:lstStyle/>
          <a:p>
            <a:pPr>
              <a:buFont typeface="Arial" panose="020B0604020202020204" pitchFamily="34" charset="0"/>
              <a:buChar char="•"/>
            </a:pPr>
            <a:r>
              <a:rPr lang="en-US" sz="2800" dirty="0"/>
              <a:t>Compared number of relevant collections to the Archive’s total holdings.</a:t>
            </a:r>
          </a:p>
          <a:p>
            <a:pPr>
              <a:buFont typeface="Arial" panose="020B0604020202020204" pitchFamily="34" charset="0"/>
              <a:buChar char="•"/>
            </a:pPr>
            <a:r>
              <a:rPr lang="en-US" sz="2800" dirty="0"/>
              <a:t>Coded collections based on resource type:</a:t>
            </a:r>
          </a:p>
          <a:p>
            <a:pPr lvl="1">
              <a:buFont typeface="Arial" panose="020B0604020202020204" pitchFamily="34" charset="0"/>
              <a:buChar char="•"/>
            </a:pPr>
            <a:r>
              <a:rPr lang="en-US" sz="2800" dirty="0"/>
              <a:t>books/publications, ephemera, film/video, photographs, prints/paintings/drawings, sound recordings, textual documents, and three-dimensional objects.</a:t>
            </a:r>
          </a:p>
          <a:p>
            <a:pPr>
              <a:buFont typeface="Arial" panose="020B0604020202020204" pitchFamily="34" charset="0"/>
              <a:buChar char="•"/>
            </a:pPr>
            <a:r>
              <a:rPr lang="en-US" sz="2800" dirty="0"/>
              <a:t>Coded collections based on subject matter:</a:t>
            </a:r>
          </a:p>
          <a:p>
            <a:pPr lvl="1">
              <a:buFont typeface="Arial" panose="020B0604020202020204" pitchFamily="34" charset="0"/>
              <a:buChar char="•"/>
            </a:pPr>
            <a:r>
              <a:rPr lang="en-US" sz="2800" dirty="0"/>
              <a:t>church organizations, Civil Rights, education, Emancipation/Reconstruction, employment, everyday life, Jim Crow, legal/records, slavery, and sports &amp; culture. </a:t>
            </a:r>
          </a:p>
          <a:p>
            <a:pPr>
              <a:buFont typeface="Arial" panose="020B0604020202020204" pitchFamily="34" charset="0"/>
              <a:buChar char="•"/>
            </a:pPr>
            <a:r>
              <a:rPr lang="en-US" sz="2800" dirty="0"/>
              <a:t>Coded collections based on origin of creation. </a:t>
            </a:r>
          </a:p>
          <a:p>
            <a:endParaRPr lang="en-US" dirty="0"/>
          </a:p>
        </p:txBody>
      </p:sp>
      <p:pic>
        <p:nvPicPr>
          <p:cNvPr id="15" name="Content Placeholder 14">
            <a:extLst>
              <a:ext uri="{FF2B5EF4-FFF2-40B4-BE49-F238E27FC236}">
                <a16:creationId xmlns:a16="http://schemas.microsoft.com/office/drawing/2014/main" id="{DF76ADAB-FAC5-1140-8975-3F5CE0C22FED}"/>
              </a:ext>
            </a:extLst>
          </p:cNvPr>
          <p:cNvPicPr>
            <a:picLocks noGrp="1" noChangeAspect="1"/>
          </p:cNvPicPr>
          <p:nvPr>
            <p:ph sz="half" idx="2"/>
          </p:nvPr>
        </p:nvPicPr>
        <p:blipFill>
          <a:blip r:embed="rId2"/>
          <a:stretch>
            <a:fillRect/>
          </a:stretch>
        </p:blipFill>
        <p:spPr>
          <a:xfrm>
            <a:off x="6218238" y="2233372"/>
            <a:ext cx="4937125" cy="3248507"/>
          </a:xfrm>
        </p:spPr>
      </p:pic>
      <p:sp>
        <p:nvSpPr>
          <p:cNvPr id="4" name="Date Placeholder 3">
            <a:extLst>
              <a:ext uri="{FF2B5EF4-FFF2-40B4-BE49-F238E27FC236}">
                <a16:creationId xmlns:a16="http://schemas.microsoft.com/office/drawing/2014/main" id="{39CC661B-66FF-2E48-A1F0-CD2893EF80F9}"/>
              </a:ext>
            </a:extLst>
          </p:cNvPr>
          <p:cNvSpPr>
            <a:spLocks noGrp="1"/>
          </p:cNvSpPr>
          <p:nvPr>
            <p:ph type="dt" sz="half" idx="10"/>
          </p:nvPr>
        </p:nvSpPr>
        <p:spPr/>
        <p:txBody>
          <a:bodyPr/>
          <a:lstStyle/>
          <a:p>
            <a:r>
              <a:rPr lang="en-US"/>
              <a:t>04/17/20</a:t>
            </a:r>
            <a:endParaRPr lang="en-US" dirty="0"/>
          </a:p>
        </p:txBody>
      </p:sp>
      <p:sp>
        <p:nvSpPr>
          <p:cNvPr id="5" name="Footer Placeholder 4">
            <a:extLst>
              <a:ext uri="{FF2B5EF4-FFF2-40B4-BE49-F238E27FC236}">
                <a16:creationId xmlns:a16="http://schemas.microsoft.com/office/drawing/2014/main" id="{809D26B3-10E7-5943-90DD-3BE2A5821B69}"/>
              </a:ext>
            </a:extLst>
          </p:cNvPr>
          <p:cNvSpPr>
            <a:spLocks noGrp="1"/>
          </p:cNvSpPr>
          <p:nvPr>
            <p:ph type="ftr" sz="quarter" idx="11"/>
          </p:nvPr>
        </p:nvSpPr>
        <p:spPr/>
        <p:txBody>
          <a:bodyPr/>
          <a:lstStyle/>
          <a:p>
            <a:r>
              <a:rPr lang="en-US"/>
              <a:t>Representations of Black History</a:t>
            </a:r>
            <a:endParaRPr lang="en-US" dirty="0"/>
          </a:p>
        </p:txBody>
      </p:sp>
      <p:sp>
        <p:nvSpPr>
          <p:cNvPr id="6" name="Slide Number Placeholder 5">
            <a:extLst>
              <a:ext uri="{FF2B5EF4-FFF2-40B4-BE49-F238E27FC236}">
                <a16:creationId xmlns:a16="http://schemas.microsoft.com/office/drawing/2014/main" id="{23C8C23C-40C8-6449-97B1-C55923AEC077}"/>
              </a:ext>
            </a:extLst>
          </p:cNvPr>
          <p:cNvSpPr>
            <a:spLocks noGrp="1"/>
          </p:cNvSpPr>
          <p:nvPr>
            <p:ph type="sldNum" sz="quarter" idx="12"/>
          </p:nvPr>
        </p:nvSpPr>
        <p:spPr/>
        <p:txBody>
          <a:bodyPr/>
          <a:lstStyle/>
          <a:p>
            <a:fld id="{69E57DC2-970A-4B3E-BB1C-7A09969E49DF}" type="slidenum">
              <a:rPr lang="en-US" smtClean="0"/>
              <a:t>11</a:t>
            </a:fld>
            <a:endParaRPr lang="en-US" dirty="0"/>
          </a:p>
        </p:txBody>
      </p:sp>
      <p:sp>
        <p:nvSpPr>
          <p:cNvPr id="8" name="TextBox 7">
            <a:extLst>
              <a:ext uri="{FF2B5EF4-FFF2-40B4-BE49-F238E27FC236}">
                <a16:creationId xmlns:a16="http://schemas.microsoft.com/office/drawing/2014/main" id="{264D9D0F-AF1B-8949-AA39-BB1DBD76733D}"/>
              </a:ext>
            </a:extLst>
          </p:cNvPr>
          <p:cNvSpPr txBox="1"/>
          <p:nvPr/>
        </p:nvSpPr>
        <p:spPr>
          <a:xfrm>
            <a:off x="6126480" y="5481879"/>
            <a:ext cx="4929395" cy="276999"/>
          </a:xfrm>
          <a:prstGeom prst="rect">
            <a:avLst/>
          </a:prstGeom>
          <a:noFill/>
        </p:spPr>
        <p:txBody>
          <a:bodyPr wrap="square" rtlCol="0">
            <a:spAutoFit/>
          </a:bodyPr>
          <a:lstStyle/>
          <a:p>
            <a:r>
              <a:rPr lang="en-US" sz="1200" dirty="0"/>
              <a:t>Screenshot of the spreadsheet used to organize data.</a:t>
            </a:r>
          </a:p>
        </p:txBody>
      </p:sp>
    </p:spTree>
    <p:extLst>
      <p:ext uri="{BB962C8B-B14F-4D97-AF65-F5344CB8AC3E}">
        <p14:creationId xmlns:p14="http://schemas.microsoft.com/office/powerpoint/2010/main" val="42578878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C40377-D4C4-FA42-8D75-16A3F1BEA336}"/>
              </a:ext>
            </a:extLst>
          </p:cNvPr>
          <p:cNvSpPr>
            <a:spLocks noGrp="1"/>
          </p:cNvSpPr>
          <p:nvPr>
            <p:ph type="title"/>
          </p:nvPr>
        </p:nvSpPr>
        <p:spPr/>
        <p:txBody>
          <a:bodyPr/>
          <a:lstStyle/>
          <a:p>
            <a:r>
              <a:rPr lang="en-US" dirty="0"/>
              <a:t>Methodology: Limitations</a:t>
            </a:r>
          </a:p>
        </p:txBody>
      </p:sp>
      <p:sp>
        <p:nvSpPr>
          <p:cNvPr id="3" name="Content Placeholder 2">
            <a:extLst>
              <a:ext uri="{FF2B5EF4-FFF2-40B4-BE49-F238E27FC236}">
                <a16:creationId xmlns:a16="http://schemas.microsoft.com/office/drawing/2014/main" id="{97EB070F-4228-8146-A190-16D5AB2CFE5C}"/>
              </a:ext>
            </a:extLst>
          </p:cNvPr>
          <p:cNvSpPr>
            <a:spLocks noGrp="1"/>
          </p:cNvSpPr>
          <p:nvPr>
            <p:ph idx="1"/>
          </p:nvPr>
        </p:nvSpPr>
        <p:spPr/>
        <p:txBody>
          <a:bodyPr>
            <a:normAutofit/>
          </a:bodyPr>
          <a:lstStyle/>
          <a:p>
            <a:pPr>
              <a:buFont typeface="Arial" panose="020B0604020202020204" pitchFamily="34" charset="0"/>
              <a:buChar char="•"/>
            </a:pPr>
            <a:r>
              <a:rPr lang="en-US" sz="2800" dirty="0"/>
              <a:t>Not generalizable:</a:t>
            </a:r>
          </a:p>
          <a:p>
            <a:pPr lvl="1">
              <a:buFont typeface="Arial" panose="020B0604020202020204" pitchFamily="34" charset="0"/>
              <a:buChar char="•"/>
            </a:pPr>
            <a:r>
              <a:rPr lang="en-US" sz="2600" dirty="0"/>
              <a:t>Results reflect only one repository’s collections.</a:t>
            </a:r>
          </a:p>
          <a:p>
            <a:pPr>
              <a:buFont typeface="Arial" panose="020B0604020202020204" pitchFamily="34" charset="0"/>
              <a:buChar char="•"/>
            </a:pPr>
            <a:r>
              <a:rPr lang="en-US" sz="2800" dirty="0"/>
              <a:t>Manual data collection:</a:t>
            </a:r>
          </a:p>
          <a:p>
            <a:pPr lvl="1">
              <a:buFont typeface="Arial" panose="020B0604020202020204" pitchFamily="34" charset="0"/>
              <a:buChar char="•"/>
            </a:pPr>
            <a:r>
              <a:rPr lang="en-US" sz="2600" dirty="0"/>
              <a:t>No formal electronic resource management system. </a:t>
            </a:r>
          </a:p>
          <a:p>
            <a:pPr lvl="1">
              <a:buFont typeface="Arial" panose="020B0604020202020204" pitchFamily="34" charset="0"/>
              <a:buChar char="•"/>
            </a:pPr>
            <a:r>
              <a:rPr lang="en-US" sz="2600" dirty="0"/>
              <a:t>Control files and inventories manually searched for relevance. </a:t>
            </a:r>
          </a:p>
          <a:p>
            <a:pPr>
              <a:buFont typeface="Arial" panose="020B0604020202020204" pitchFamily="34" charset="0"/>
              <a:buChar char="•"/>
            </a:pPr>
            <a:endParaRPr lang="en-US" sz="2800" dirty="0"/>
          </a:p>
        </p:txBody>
      </p:sp>
      <p:sp>
        <p:nvSpPr>
          <p:cNvPr id="4" name="Date Placeholder 3">
            <a:extLst>
              <a:ext uri="{FF2B5EF4-FFF2-40B4-BE49-F238E27FC236}">
                <a16:creationId xmlns:a16="http://schemas.microsoft.com/office/drawing/2014/main" id="{24EF3175-D476-4A42-820C-B02E32D210FD}"/>
              </a:ext>
            </a:extLst>
          </p:cNvPr>
          <p:cNvSpPr>
            <a:spLocks noGrp="1"/>
          </p:cNvSpPr>
          <p:nvPr>
            <p:ph type="dt" sz="half" idx="10"/>
          </p:nvPr>
        </p:nvSpPr>
        <p:spPr/>
        <p:txBody>
          <a:bodyPr/>
          <a:lstStyle/>
          <a:p>
            <a:r>
              <a:rPr lang="en-US"/>
              <a:t>04/17/20</a:t>
            </a:r>
            <a:endParaRPr lang="en-US" dirty="0"/>
          </a:p>
        </p:txBody>
      </p:sp>
      <p:sp>
        <p:nvSpPr>
          <p:cNvPr id="5" name="Footer Placeholder 4">
            <a:extLst>
              <a:ext uri="{FF2B5EF4-FFF2-40B4-BE49-F238E27FC236}">
                <a16:creationId xmlns:a16="http://schemas.microsoft.com/office/drawing/2014/main" id="{648F8D91-A385-E743-9F84-2B88CD98A030}"/>
              </a:ext>
            </a:extLst>
          </p:cNvPr>
          <p:cNvSpPr>
            <a:spLocks noGrp="1"/>
          </p:cNvSpPr>
          <p:nvPr>
            <p:ph type="ftr" sz="quarter" idx="11"/>
          </p:nvPr>
        </p:nvSpPr>
        <p:spPr/>
        <p:txBody>
          <a:bodyPr/>
          <a:lstStyle/>
          <a:p>
            <a:r>
              <a:rPr lang="en-US"/>
              <a:t>Representations of Black History</a:t>
            </a:r>
            <a:endParaRPr lang="en-US" dirty="0"/>
          </a:p>
        </p:txBody>
      </p:sp>
      <p:sp>
        <p:nvSpPr>
          <p:cNvPr id="6" name="Slide Number Placeholder 5">
            <a:extLst>
              <a:ext uri="{FF2B5EF4-FFF2-40B4-BE49-F238E27FC236}">
                <a16:creationId xmlns:a16="http://schemas.microsoft.com/office/drawing/2014/main" id="{6C77AE0A-FE3B-8446-89CB-F78E00147A97}"/>
              </a:ext>
            </a:extLst>
          </p:cNvPr>
          <p:cNvSpPr>
            <a:spLocks noGrp="1"/>
          </p:cNvSpPr>
          <p:nvPr>
            <p:ph type="sldNum" sz="quarter" idx="12"/>
          </p:nvPr>
        </p:nvSpPr>
        <p:spPr/>
        <p:txBody>
          <a:bodyPr/>
          <a:lstStyle/>
          <a:p>
            <a:fld id="{69E57DC2-970A-4B3E-BB1C-7A09969E49DF}" type="slidenum">
              <a:rPr lang="en-US" smtClean="0"/>
              <a:t>12</a:t>
            </a:fld>
            <a:endParaRPr lang="en-US" dirty="0"/>
          </a:p>
        </p:txBody>
      </p:sp>
    </p:spTree>
    <p:extLst>
      <p:ext uri="{BB962C8B-B14F-4D97-AF65-F5344CB8AC3E}">
        <p14:creationId xmlns:p14="http://schemas.microsoft.com/office/powerpoint/2010/main" val="63256868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5512" y="431651"/>
            <a:ext cx="3200400" cy="599737"/>
          </a:xfrm>
        </p:spPr>
        <p:txBody>
          <a:bodyPr>
            <a:noAutofit/>
          </a:bodyPr>
          <a:lstStyle/>
          <a:p>
            <a:r>
              <a:rPr lang="en-US" sz="4800" dirty="0"/>
              <a:t>Results</a:t>
            </a:r>
          </a:p>
        </p:txBody>
      </p:sp>
      <p:sp>
        <p:nvSpPr>
          <p:cNvPr id="13" name="Content Placeholder 12">
            <a:extLst>
              <a:ext uri="{FF2B5EF4-FFF2-40B4-BE49-F238E27FC236}">
                <a16:creationId xmlns:a16="http://schemas.microsoft.com/office/drawing/2014/main" id="{2AFF8E27-7CAB-3C48-9399-B2B786027CF6}"/>
              </a:ext>
            </a:extLst>
          </p:cNvPr>
          <p:cNvSpPr>
            <a:spLocks noGrp="1"/>
          </p:cNvSpPr>
          <p:nvPr>
            <p:ph idx="1"/>
          </p:nvPr>
        </p:nvSpPr>
        <p:spPr>
          <a:xfrm>
            <a:off x="4697057" y="5120639"/>
            <a:ext cx="6699325" cy="502920"/>
          </a:xfrm>
        </p:spPr>
        <p:txBody>
          <a:bodyPr>
            <a:normAutofit/>
          </a:bodyPr>
          <a:lstStyle/>
          <a:p>
            <a:r>
              <a:rPr lang="en-US" sz="1400" dirty="0"/>
              <a:t>Total number of manuscript collections and record series compared to total number of Black primary resources.</a:t>
            </a:r>
          </a:p>
          <a:p>
            <a:endParaRPr lang="en-US" dirty="0"/>
          </a:p>
        </p:txBody>
      </p:sp>
      <p:sp>
        <p:nvSpPr>
          <p:cNvPr id="14" name="Text Placeholder 13">
            <a:extLst>
              <a:ext uri="{FF2B5EF4-FFF2-40B4-BE49-F238E27FC236}">
                <a16:creationId xmlns:a16="http://schemas.microsoft.com/office/drawing/2014/main" id="{7C83098B-42FD-1643-AE1A-ED1357570E03}"/>
              </a:ext>
            </a:extLst>
          </p:cNvPr>
          <p:cNvSpPr>
            <a:spLocks noGrp="1"/>
          </p:cNvSpPr>
          <p:nvPr>
            <p:ph type="body" sz="half" idx="2"/>
          </p:nvPr>
        </p:nvSpPr>
        <p:spPr>
          <a:xfrm>
            <a:off x="465512" y="1269402"/>
            <a:ext cx="3200400" cy="3379124"/>
          </a:xfrm>
        </p:spPr>
        <p:txBody>
          <a:bodyPr>
            <a:normAutofit/>
          </a:bodyPr>
          <a:lstStyle/>
          <a:p>
            <a:r>
              <a:rPr lang="en-US" sz="2800" dirty="0"/>
              <a:t>R1. What is the percentage of Black primary resources within the existing archival collection?</a:t>
            </a:r>
          </a:p>
          <a:p>
            <a:endParaRPr lang="en-US" dirty="0"/>
          </a:p>
        </p:txBody>
      </p:sp>
      <p:sp>
        <p:nvSpPr>
          <p:cNvPr id="5" name="Date Placeholder 4"/>
          <p:cNvSpPr>
            <a:spLocks noGrp="1"/>
          </p:cNvSpPr>
          <p:nvPr>
            <p:ph type="dt" sz="half" idx="10"/>
          </p:nvPr>
        </p:nvSpPr>
        <p:spPr/>
        <p:txBody>
          <a:bodyPr/>
          <a:lstStyle/>
          <a:p>
            <a:r>
              <a:rPr lang="en-US"/>
              <a:t>04/17/20</a:t>
            </a:r>
            <a:endParaRPr lang="en-US" dirty="0"/>
          </a:p>
        </p:txBody>
      </p:sp>
      <p:sp>
        <p:nvSpPr>
          <p:cNvPr id="6" name="Footer Placeholder 5"/>
          <p:cNvSpPr>
            <a:spLocks noGrp="1"/>
          </p:cNvSpPr>
          <p:nvPr>
            <p:ph type="ftr" sz="quarter" idx="11"/>
          </p:nvPr>
        </p:nvSpPr>
        <p:spPr/>
        <p:txBody>
          <a:bodyPr/>
          <a:lstStyle/>
          <a:p>
            <a:r>
              <a:rPr lang="en-US"/>
              <a:t>Representations of Black History</a:t>
            </a:r>
            <a:endParaRPr lang="en-US" dirty="0"/>
          </a:p>
        </p:txBody>
      </p:sp>
      <p:sp>
        <p:nvSpPr>
          <p:cNvPr id="7" name="Slide Number Placeholder 6"/>
          <p:cNvSpPr>
            <a:spLocks noGrp="1"/>
          </p:cNvSpPr>
          <p:nvPr>
            <p:ph type="sldNum" sz="quarter" idx="12"/>
          </p:nvPr>
        </p:nvSpPr>
        <p:spPr/>
        <p:txBody>
          <a:bodyPr/>
          <a:lstStyle/>
          <a:p>
            <a:fld id="{69E57DC2-970A-4B3E-BB1C-7A09969E49DF}" type="slidenum">
              <a:rPr lang="en-US" smtClean="0"/>
              <a:t>13</a:t>
            </a:fld>
            <a:endParaRPr lang="en-US" dirty="0"/>
          </a:p>
        </p:txBody>
      </p:sp>
      <p:cxnSp>
        <p:nvCxnSpPr>
          <p:cNvPr id="16" name="Straight Connector 15">
            <a:extLst>
              <a:ext uri="{FF2B5EF4-FFF2-40B4-BE49-F238E27FC236}">
                <a16:creationId xmlns:a16="http://schemas.microsoft.com/office/drawing/2014/main" id="{994FD623-7C01-824F-8429-89B04FB63017}"/>
              </a:ext>
            </a:extLst>
          </p:cNvPr>
          <p:cNvCxnSpPr/>
          <p:nvPr/>
        </p:nvCxnSpPr>
        <p:spPr>
          <a:xfrm>
            <a:off x="465512" y="1043492"/>
            <a:ext cx="3200400" cy="0"/>
          </a:xfrm>
          <a:prstGeom prst="line">
            <a:avLst/>
          </a:prstGeom>
        </p:spPr>
        <p:style>
          <a:lnRef idx="1">
            <a:schemeClr val="accent1"/>
          </a:lnRef>
          <a:fillRef idx="0">
            <a:schemeClr val="accent1"/>
          </a:fillRef>
          <a:effectRef idx="0">
            <a:schemeClr val="accent1"/>
          </a:effectRef>
          <a:fontRef idx="minor">
            <a:schemeClr val="tx1"/>
          </a:fontRef>
        </p:style>
      </p:cxnSp>
      <p:graphicFrame>
        <p:nvGraphicFramePr>
          <p:cNvPr id="17" name="Chart 16">
            <a:extLst>
              <a:ext uri="{FF2B5EF4-FFF2-40B4-BE49-F238E27FC236}">
                <a16:creationId xmlns:a16="http://schemas.microsoft.com/office/drawing/2014/main" id="{C0275AB7-D9D1-3743-8B92-E3E717624493}"/>
              </a:ext>
            </a:extLst>
          </p:cNvPr>
          <p:cNvGraphicFramePr/>
          <p:nvPr>
            <p:extLst>
              <p:ext uri="{D42A27DB-BD31-4B8C-83A1-F6EECF244321}">
                <p14:modId xmlns:p14="http://schemas.microsoft.com/office/powerpoint/2010/main" val="3490993243"/>
              </p:ext>
            </p:extLst>
          </p:nvPr>
        </p:nvGraphicFramePr>
        <p:xfrm>
          <a:off x="4697057" y="644038"/>
          <a:ext cx="6699325" cy="4476601"/>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100023597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Implications</a:t>
            </a:r>
          </a:p>
        </p:txBody>
      </p:sp>
      <p:sp>
        <p:nvSpPr>
          <p:cNvPr id="9" name="Text Placeholder 8">
            <a:extLst>
              <a:ext uri="{FF2B5EF4-FFF2-40B4-BE49-F238E27FC236}">
                <a16:creationId xmlns:a16="http://schemas.microsoft.com/office/drawing/2014/main" id="{9A2D1A01-5566-D840-AE68-3EC933BE7D86}"/>
              </a:ext>
            </a:extLst>
          </p:cNvPr>
          <p:cNvSpPr>
            <a:spLocks noGrp="1"/>
          </p:cNvSpPr>
          <p:nvPr>
            <p:ph type="body" idx="1"/>
          </p:nvPr>
        </p:nvSpPr>
        <p:spPr>
          <a:xfrm>
            <a:off x="1097279" y="1846052"/>
            <a:ext cx="10058401" cy="736282"/>
          </a:xfrm>
        </p:spPr>
        <p:txBody>
          <a:bodyPr>
            <a:normAutofit/>
          </a:bodyPr>
          <a:lstStyle/>
          <a:p>
            <a:r>
              <a:rPr lang="en-US" dirty="0"/>
              <a:t>R1. What is the percentage of Black primary resources within the existing archival collection?</a:t>
            </a:r>
          </a:p>
        </p:txBody>
      </p:sp>
      <p:sp>
        <p:nvSpPr>
          <p:cNvPr id="4" name="Content Placeholder 3"/>
          <p:cNvSpPr>
            <a:spLocks noGrp="1"/>
          </p:cNvSpPr>
          <p:nvPr>
            <p:ph sz="half" idx="2"/>
          </p:nvPr>
        </p:nvSpPr>
        <p:spPr/>
        <p:txBody>
          <a:bodyPr/>
          <a:lstStyle/>
          <a:p>
            <a:pPr>
              <a:buFont typeface="Arial" panose="020B0604020202020204" pitchFamily="34" charset="0"/>
              <a:buChar char="•"/>
            </a:pPr>
            <a:r>
              <a:rPr lang="en-US" dirty="0"/>
              <a:t>Black primary resources make up only 8% of the total collection.</a:t>
            </a:r>
          </a:p>
          <a:p>
            <a:pPr>
              <a:buFont typeface="Arial" panose="020B0604020202020204" pitchFamily="34" charset="0"/>
              <a:buChar char="•"/>
            </a:pPr>
            <a:r>
              <a:rPr lang="en-US" dirty="0"/>
              <a:t>2010 U.S. Census indicates that Black individuals make up approximately 43% of Lowndes County’s total population (USCB, 2010, Race section). </a:t>
            </a:r>
          </a:p>
          <a:p>
            <a:pPr>
              <a:buFont typeface="Arial" panose="020B0604020202020204" pitchFamily="34" charset="0"/>
              <a:buChar char="•"/>
            </a:pPr>
            <a:r>
              <a:rPr lang="en-US" dirty="0"/>
              <a:t>Competition from the R.E. Hunt Museum and Cultural Center? </a:t>
            </a:r>
          </a:p>
          <a:p>
            <a:pPr lvl="1">
              <a:buFont typeface="Arial" panose="020B0604020202020204" pitchFamily="34" charset="0"/>
              <a:buChar char="•"/>
            </a:pPr>
            <a:r>
              <a:rPr lang="en-US" dirty="0"/>
              <a:t>Opened in 2011.</a:t>
            </a:r>
          </a:p>
          <a:p>
            <a:pPr marL="749808" lvl="1" indent="-457200">
              <a:buFont typeface="Arial" charset="0"/>
              <a:buChar char="•"/>
            </a:pPr>
            <a:endParaRPr lang="en-US" dirty="0"/>
          </a:p>
          <a:p>
            <a:pPr marL="749808" lvl="1" indent="-457200">
              <a:buFont typeface="Arial" charset="0"/>
              <a:buChar char="•"/>
            </a:pPr>
            <a:endParaRPr lang="en-US" dirty="0"/>
          </a:p>
        </p:txBody>
      </p:sp>
      <p:pic>
        <p:nvPicPr>
          <p:cNvPr id="13" name="Content Placeholder 12">
            <a:extLst>
              <a:ext uri="{FF2B5EF4-FFF2-40B4-BE49-F238E27FC236}">
                <a16:creationId xmlns:a16="http://schemas.microsoft.com/office/drawing/2014/main" id="{4F25442B-F3D4-E645-AE79-9D7312DE7FF8}"/>
              </a:ext>
            </a:extLst>
          </p:cNvPr>
          <p:cNvPicPr>
            <a:picLocks noGrp="1" noChangeAspect="1"/>
          </p:cNvPicPr>
          <p:nvPr>
            <p:ph sz="quarter" idx="4"/>
          </p:nvPr>
        </p:nvPicPr>
        <p:blipFill>
          <a:blip r:embed="rId2"/>
          <a:stretch>
            <a:fillRect/>
          </a:stretch>
        </p:blipFill>
        <p:spPr>
          <a:xfrm>
            <a:off x="6557851" y="2236611"/>
            <a:ext cx="4654631" cy="3685108"/>
          </a:xfrm>
        </p:spPr>
      </p:pic>
      <p:sp>
        <p:nvSpPr>
          <p:cNvPr id="5" name="Date Placeholder 4"/>
          <p:cNvSpPr>
            <a:spLocks noGrp="1"/>
          </p:cNvSpPr>
          <p:nvPr>
            <p:ph type="dt" sz="half" idx="10"/>
          </p:nvPr>
        </p:nvSpPr>
        <p:spPr/>
        <p:txBody>
          <a:bodyPr/>
          <a:lstStyle/>
          <a:p>
            <a:r>
              <a:rPr lang="en-US"/>
              <a:t>04/17/20</a:t>
            </a:r>
            <a:endParaRPr lang="en-US" dirty="0"/>
          </a:p>
        </p:txBody>
      </p:sp>
      <p:sp>
        <p:nvSpPr>
          <p:cNvPr id="6" name="Footer Placeholder 5"/>
          <p:cNvSpPr>
            <a:spLocks noGrp="1"/>
          </p:cNvSpPr>
          <p:nvPr>
            <p:ph type="ftr" sz="quarter" idx="11"/>
          </p:nvPr>
        </p:nvSpPr>
        <p:spPr/>
        <p:txBody>
          <a:bodyPr/>
          <a:lstStyle/>
          <a:p>
            <a:r>
              <a:rPr lang="en-US"/>
              <a:t>Representations of Black History</a:t>
            </a:r>
            <a:endParaRPr lang="en-US" dirty="0"/>
          </a:p>
        </p:txBody>
      </p:sp>
      <p:sp>
        <p:nvSpPr>
          <p:cNvPr id="7" name="Slide Number Placeholder 6"/>
          <p:cNvSpPr>
            <a:spLocks noGrp="1"/>
          </p:cNvSpPr>
          <p:nvPr>
            <p:ph type="sldNum" sz="quarter" idx="12"/>
          </p:nvPr>
        </p:nvSpPr>
        <p:spPr/>
        <p:txBody>
          <a:bodyPr/>
          <a:lstStyle/>
          <a:p>
            <a:fld id="{69E57DC2-970A-4B3E-BB1C-7A09969E49DF}" type="slidenum">
              <a:rPr lang="en-US" smtClean="0"/>
              <a:t>14</a:t>
            </a:fld>
            <a:endParaRPr lang="en-US" dirty="0"/>
          </a:p>
        </p:txBody>
      </p:sp>
      <p:sp>
        <p:nvSpPr>
          <p:cNvPr id="14" name="TextBox 13">
            <a:extLst>
              <a:ext uri="{FF2B5EF4-FFF2-40B4-BE49-F238E27FC236}">
                <a16:creationId xmlns:a16="http://schemas.microsoft.com/office/drawing/2014/main" id="{2C473A34-A3A0-5C4B-93DD-E1F1B9C1440B}"/>
              </a:ext>
            </a:extLst>
          </p:cNvPr>
          <p:cNvSpPr txBox="1"/>
          <p:nvPr/>
        </p:nvSpPr>
        <p:spPr>
          <a:xfrm>
            <a:off x="6416286" y="5921719"/>
            <a:ext cx="4937760" cy="461665"/>
          </a:xfrm>
          <a:prstGeom prst="rect">
            <a:avLst/>
          </a:prstGeom>
          <a:noFill/>
        </p:spPr>
        <p:txBody>
          <a:bodyPr wrap="square" rtlCol="0">
            <a:spAutoFit/>
          </a:bodyPr>
          <a:lstStyle/>
          <a:p>
            <a:r>
              <a:rPr lang="en-US" sz="1200" dirty="0"/>
              <a:t>Photograph of the National Food Store for WACR. From the Carl Brown Photographs Collection, Billups-Garth Archive.</a:t>
            </a:r>
          </a:p>
        </p:txBody>
      </p:sp>
    </p:spTree>
    <p:extLst>
      <p:ext uri="{BB962C8B-B14F-4D97-AF65-F5344CB8AC3E}">
        <p14:creationId xmlns:p14="http://schemas.microsoft.com/office/powerpoint/2010/main" val="147629917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4">
                                            <p:txEl>
                                              <p:pRg st="2" end="2"/>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4">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5512" y="431651"/>
            <a:ext cx="3200400" cy="599737"/>
          </a:xfrm>
        </p:spPr>
        <p:txBody>
          <a:bodyPr>
            <a:noAutofit/>
          </a:bodyPr>
          <a:lstStyle/>
          <a:p>
            <a:r>
              <a:rPr lang="en-US" sz="4800" dirty="0"/>
              <a:t>Results</a:t>
            </a:r>
          </a:p>
        </p:txBody>
      </p:sp>
      <p:sp>
        <p:nvSpPr>
          <p:cNvPr id="13" name="Content Placeholder 12">
            <a:extLst>
              <a:ext uri="{FF2B5EF4-FFF2-40B4-BE49-F238E27FC236}">
                <a16:creationId xmlns:a16="http://schemas.microsoft.com/office/drawing/2014/main" id="{2AFF8E27-7CAB-3C48-9399-B2B786027CF6}"/>
              </a:ext>
            </a:extLst>
          </p:cNvPr>
          <p:cNvSpPr>
            <a:spLocks noGrp="1"/>
          </p:cNvSpPr>
          <p:nvPr>
            <p:ph idx="1"/>
          </p:nvPr>
        </p:nvSpPr>
        <p:spPr>
          <a:xfrm>
            <a:off x="4697055" y="5260489"/>
            <a:ext cx="6699325" cy="502920"/>
          </a:xfrm>
        </p:spPr>
        <p:txBody>
          <a:bodyPr>
            <a:normAutofit/>
          </a:bodyPr>
          <a:lstStyle/>
          <a:p>
            <a:r>
              <a:rPr lang="en-US" sz="1200" dirty="0"/>
              <a:t>Black primary resources broken down by resource type.</a:t>
            </a:r>
          </a:p>
          <a:p>
            <a:endParaRPr lang="en-US" dirty="0"/>
          </a:p>
        </p:txBody>
      </p:sp>
      <p:sp>
        <p:nvSpPr>
          <p:cNvPr id="14" name="Text Placeholder 13">
            <a:extLst>
              <a:ext uri="{FF2B5EF4-FFF2-40B4-BE49-F238E27FC236}">
                <a16:creationId xmlns:a16="http://schemas.microsoft.com/office/drawing/2014/main" id="{7C83098B-42FD-1643-AE1A-ED1357570E03}"/>
              </a:ext>
            </a:extLst>
          </p:cNvPr>
          <p:cNvSpPr>
            <a:spLocks noGrp="1"/>
          </p:cNvSpPr>
          <p:nvPr>
            <p:ph type="body" sz="half" idx="2"/>
          </p:nvPr>
        </p:nvSpPr>
        <p:spPr>
          <a:xfrm>
            <a:off x="465512" y="1269402"/>
            <a:ext cx="3200400" cy="3379124"/>
          </a:xfrm>
        </p:spPr>
        <p:txBody>
          <a:bodyPr>
            <a:normAutofit/>
          </a:bodyPr>
          <a:lstStyle/>
          <a:p>
            <a:r>
              <a:rPr lang="en-US" sz="2800" dirty="0"/>
              <a:t>R2. What types of resources make up this percentage (e.g., textual documents, ephemera, sound recordings, etc.)?</a:t>
            </a:r>
          </a:p>
          <a:p>
            <a:endParaRPr lang="en-US" dirty="0"/>
          </a:p>
        </p:txBody>
      </p:sp>
      <p:sp>
        <p:nvSpPr>
          <p:cNvPr id="5" name="Date Placeholder 4"/>
          <p:cNvSpPr>
            <a:spLocks noGrp="1"/>
          </p:cNvSpPr>
          <p:nvPr>
            <p:ph type="dt" sz="half" idx="10"/>
          </p:nvPr>
        </p:nvSpPr>
        <p:spPr/>
        <p:txBody>
          <a:bodyPr/>
          <a:lstStyle/>
          <a:p>
            <a:r>
              <a:rPr lang="en-US"/>
              <a:t>04/17/20</a:t>
            </a:r>
            <a:endParaRPr lang="en-US" dirty="0"/>
          </a:p>
        </p:txBody>
      </p:sp>
      <p:sp>
        <p:nvSpPr>
          <p:cNvPr id="6" name="Footer Placeholder 5"/>
          <p:cNvSpPr>
            <a:spLocks noGrp="1"/>
          </p:cNvSpPr>
          <p:nvPr>
            <p:ph type="ftr" sz="quarter" idx="11"/>
          </p:nvPr>
        </p:nvSpPr>
        <p:spPr/>
        <p:txBody>
          <a:bodyPr/>
          <a:lstStyle/>
          <a:p>
            <a:r>
              <a:rPr lang="en-US"/>
              <a:t>Representations of Black History</a:t>
            </a:r>
            <a:endParaRPr lang="en-US" dirty="0"/>
          </a:p>
        </p:txBody>
      </p:sp>
      <p:sp>
        <p:nvSpPr>
          <p:cNvPr id="7" name="Slide Number Placeholder 6"/>
          <p:cNvSpPr>
            <a:spLocks noGrp="1"/>
          </p:cNvSpPr>
          <p:nvPr>
            <p:ph type="sldNum" sz="quarter" idx="12"/>
          </p:nvPr>
        </p:nvSpPr>
        <p:spPr/>
        <p:txBody>
          <a:bodyPr/>
          <a:lstStyle/>
          <a:p>
            <a:fld id="{69E57DC2-970A-4B3E-BB1C-7A09969E49DF}" type="slidenum">
              <a:rPr lang="en-US" smtClean="0"/>
              <a:t>15</a:t>
            </a:fld>
            <a:endParaRPr lang="en-US" dirty="0"/>
          </a:p>
        </p:txBody>
      </p:sp>
      <p:cxnSp>
        <p:nvCxnSpPr>
          <p:cNvPr id="16" name="Straight Connector 15">
            <a:extLst>
              <a:ext uri="{FF2B5EF4-FFF2-40B4-BE49-F238E27FC236}">
                <a16:creationId xmlns:a16="http://schemas.microsoft.com/office/drawing/2014/main" id="{994FD623-7C01-824F-8429-89B04FB63017}"/>
              </a:ext>
            </a:extLst>
          </p:cNvPr>
          <p:cNvCxnSpPr/>
          <p:nvPr/>
        </p:nvCxnSpPr>
        <p:spPr>
          <a:xfrm>
            <a:off x="465512" y="1043492"/>
            <a:ext cx="3200400" cy="0"/>
          </a:xfrm>
          <a:prstGeom prst="line">
            <a:avLst/>
          </a:prstGeom>
        </p:spPr>
        <p:style>
          <a:lnRef idx="1">
            <a:schemeClr val="accent1"/>
          </a:lnRef>
          <a:fillRef idx="0">
            <a:schemeClr val="accent1"/>
          </a:fillRef>
          <a:effectRef idx="0">
            <a:schemeClr val="accent1"/>
          </a:effectRef>
          <a:fontRef idx="minor">
            <a:schemeClr val="tx1"/>
          </a:fontRef>
        </p:style>
      </p:cxnSp>
      <p:graphicFrame>
        <p:nvGraphicFramePr>
          <p:cNvPr id="10" name="Chart 9">
            <a:extLst>
              <a:ext uri="{FF2B5EF4-FFF2-40B4-BE49-F238E27FC236}">
                <a16:creationId xmlns:a16="http://schemas.microsoft.com/office/drawing/2014/main" id="{0C9B67F0-E64C-5F46-8F38-3DA682412DB1}"/>
              </a:ext>
            </a:extLst>
          </p:cNvPr>
          <p:cNvGraphicFramePr/>
          <p:nvPr>
            <p:extLst>
              <p:ext uri="{D42A27DB-BD31-4B8C-83A1-F6EECF244321}">
                <p14:modId xmlns:p14="http://schemas.microsoft.com/office/powerpoint/2010/main" val="1098427528"/>
              </p:ext>
            </p:extLst>
          </p:nvPr>
        </p:nvGraphicFramePr>
        <p:xfrm>
          <a:off x="4697055" y="431651"/>
          <a:ext cx="6515427" cy="4828838"/>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151787830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Implications</a:t>
            </a:r>
          </a:p>
        </p:txBody>
      </p:sp>
      <p:sp>
        <p:nvSpPr>
          <p:cNvPr id="9" name="Text Placeholder 8">
            <a:extLst>
              <a:ext uri="{FF2B5EF4-FFF2-40B4-BE49-F238E27FC236}">
                <a16:creationId xmlns:a16="http://schemas.microsoft.com/office/drawing/2014/main" id="{9A2D1A01-5566-D840-AE68-3EC933BE7D86}"/>
              </a:ext>
            </a:extLst>
          </p:cNvPr>
          <p:cNvSpPr>
            <a:spLocks noGrp="1"/>
          </p:cNvSpPr>
          <p:nvPr>
            <p:ph type="body" idx="1"/>
          </p:nvPr>
        </p:nvSpPr>
        <p:spPr>
          <a:xfrm>
            <a:off x="1097279" y="1846052"/>
            <a:ext cx="10058401" cy="736282"/>
          </a:xfrm>
        </p:spPr>
        <p:txBody>
          <a:bodyPr>
            <a:normAutofit/>
          </a:bodyPr>
          <a:lstStyle/>
          <a:p>
            <a:r>
              <a:rPr lang="en-US" dirty="0"/>
              <a:t>R2. What types of resources make up this percentage (e.g., textual documents, ephemera, sound recordings, etc.)?</a:t>
            </a:r>
          </a:p>
        </p:txBody>
      </p:sp>
      <p:sp>
        <p:nvSpPr>
          <p:cNvPr id="4" name="Content Placeholder 3"/>
          <p:cNvSpPr>
            <a:spLocks noGrp="1"/>
          </p:cNvSpPr>
          <p:nvPr>
            <p:ph sz="half" idx="2"/>
          </p:nvPr>
        </p:nvSpPr>
        <p:spPr/>
        <p:txBody>
          <a:bodyPr/>
          <a:lstStyle/>
          <a:p>
            <a:pPr>
              <a:buFont typeface="Arial" panose="020B0604020202020204" pitchFamily="34" charset="0"/>
              <a:buChar char="•"/>
            </a:pPr>
            <a:endParaRPr lang="en-US" dirty="0"/>
          </a:p>
          <a:p>
            <a:pPr marL="749808" lvl="1" indent="-457200">
              <a:buFont typeface="Arial" charset="0"/>
              <a:buChar char="•"/>
            </a:pPr>
            <a:endParaRPr lang="en-US" dirty="0"/>
          </a:p>
        </p:txBody>
      </p:sp>
      <p:pic>
        <p:nvPicPr>
          <p:cNvPr id="12" name="Content Placeholder 11">
            <a:extLst>
              <a:ext uri="{FF2B5EF4-FFF2-40B4-BE49-F238E27FC236}">
                <a16:creationId xmlns:a16="http://schemas.microsoft.com/office/drawing/2014/main" id="{D2E5F59C-4A3C-DC4D-BC32-D3B14F27BF54}"/>
              </a:ext>
            </a:extLst>
          </p:cNvPr>
          <p:cNvPicPr>
            <a:picLocks noGrp="1" noChangeAspect="1"/>
          </p:cNvPicPr>
          <p:nvPr>
            <p:ph sz="quarter" idx="4"/>
          </p:nvPr>
        </p:nvPicPr>
        <p:blipFill>
          <a:blip r:embed="rId2"/>
          <a:stretch>
            <a:fillRect/>
          </a:stretch>
        </p:blipFill>
        <p:spPr>
          <a:xfrm>
            <a:off x="6926043" y="2236611"/>
            <a:ext cx="2431313" cy="3378200"/>
          </a:xfrm>
        </p:spPr>
      </p:pic>
      <p:sp>
        <p:nvSpPr>
          <p:cNvPr id="5" name="Date Placeholder 4"/>
          <p:cNvSpPr>
            <a:spLocks noGrp="1"/>
          </p:cNvSpPr>
          <p:nvPr>
            <p:ph type="dt" sz="half" idx="10"/>
          </p:nvPr>
        </p:nvSpPr>
        <p:spPr/>
        <p:txBody>
          <a:bodyPr/>
          <a:lstStyle/>
          <a:p>
            <a:r>
              <a:rPr lang="en-US"/>
              <a:t>04/17/20</a:t>
            </a:r>
            <a:endParaRPr lang="en-US" dirty="0"/>
          </a:p>
        </p:txBody>
      </p:sp>
      <p:sp>
        <p:nvSpPr>
          <p:cNvPr id="6" name="Footer Placeholder 5"/>
          <p:cNvSpPr>
            <a:spLocks noGrp="1"/>
          </p:cNvSpPr>
          <p:nvPr>
            <p:ph type="ftr" sz="quarter" idx="11"/>
          </p:nvPr>
        </p:nvSpPr>
        <p:spPr/>
        <p:txBody>
          <a:bodyPr/>
          <a:lstStyle/>
          <a:p>
            <a:r>
              <a:rPr lang="en-US"/>
              <a:t>Representations of Black History</a:t>
            </a:r>
            <a:endParaRPr lang="en-US" dirty="0"/>
          </a:p>
        </p:txBody>
      </p:sp>
      <p:sp>
        <p:nvSpPr>
          <p:cNvPr id="7" name="Slide Number Placeholder 6"/>
          <p:cNvSpPr>
            <a:spLocks noGrp="1"/>
          </p:cNvSpPr>
          <p:nvPr>
            <p:ph type="sldNum" sz="quarter" idx="12"/>
          </p:nvPr>
        </p:nvSpPr>
        <p:spPr/>
        <p:txBody>
          <a:bodyPr/>
          <a:lstStyle/>
          <a:p>
            <a:fld id="{69E57DC2-970A-4B3E-BB1C-7A09969E49DF}" type="slidenum">
              <a:rPr lang="en-US" smtClean="0"/>
              <a:t>16</a:t>
            </a:fld>
            <a:endParaRPr lang="en-US" dirty="0"/>
          </a:p>
        </p:txBody>
      </p:sp>
      <p:sp>
        <p:nvSpPr>
          <p:cNvPr id="10" name="Content Placeholder 3">
            <a:extLst>
              <a:ext uri="{FF2B5EF4-FFF2-40B4-BE49-F238E27FC236}">
                <a16:creationId xmlns:a16="http://schemas.microsoft.com/office/drawing/2014/main" id="{DF78E36E-C3B8-EC4D-9440-FAD46ABEEAA1}"/>
              </a:ext>
            </a:extLst>
          </p:cNvPr>
          <p:cNvSpPr txBox="1">
            <a:spLocks/>
          </p:cNvSpPr>
          <p:nvPr/>
        </p:nvSpPr>
        <p:spPr>
          <a:xfrm>
            <a:off x="1159827" y="2582334"/>
            <a:ext cx="4937760" cy="3378200"/>
          </a:xfrm>
          <a:prstGeom prst="rect">
            <a:avLst/>
          </a:prstGeom>
        </p:spPr>
        <p:txBody>
          <a:bodyPr vert="horz" lIns="0" tIns="45720" rIns="0" bIns="45720" rtlCol="0">
            <a:normAutofit/>
          </a:bodyPr>
          <a:lst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90000"/>
              </a:lnSpc>
              <a:spcBef>
                <a:spcPts val="200"/>
              </a:spcBef>
              <a:spcAft>
                <a:spcPts val="4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a:lstStyle>
          <a:p>
            <a:pPr>
              <a:buFont typeface="Arial" panose="020B0604020202020204" pitchFamily="34" charset="0"/>
              <a:buChar char="•"/>
            </a:pPr>
            <a:r>
              <a:rPr lang="en-US" dirty="0"/>
              <a:t>Textual documents make up 60% of Black primary resources.</a:t>
            </a:r>
          </a:p>
          <a:p>
            <a:pPr>
              <a:buFont typeface="Arial" panose="020B0604020202020204" pitchFamily="34" charset="0"/>
              <a:buChar char="•"/>
            </a:pPr>
            <a:r>
              <a:rPr lang="en-US" dirty="0"/>
              <a:t>Results contrast White’s (1987) explanation that there are very few written resources documenting Black history. </a:t>
            </a:r>
          </a:p>
          <a:p>
            <a:pPr>
              <a:buFont typeface="Arial" panose="020B0604020202020204" pitchFamily="34" charset="0"/>
              <a:buChar char="•"/>
            </a:pPr>
            <a:r>
              <a:rPr lang="en-US" dirty="0"/>
              <a:t>While textual documents make up a significant portion of the repository’s Black primary resources, they are still small in number overall.</a:t>
            </a:r>
          </a:p>
          <a:p>
            <a:pPr lvl="1">
              <a:buFont typeface="Arial" panose="020B0604020202020204" pitchFamily="34" charset="0"/>
              <a:buChar char="•"/>
            </a:pPr>
            <a:r>
              <a:rPr lang="en-US" dirty="0"/>
              <a:t>Only 5% when compared to all holdings.</a:t>
            </a:r>
          </a:p>
        </p:txBody>
      </p:sp>
      <p:sp>
        <p:nvSpPr>
          <p:cNvPr id="14" name="TextBox 13">
            <a:extLst>
              <a:ext uri="{FF2B5EF4-FFF2-40B4-BE49-F238E27FC236}">
                <a16:creationId xmlns:a16="http://schemas.microsoft.com/office/drawing/2014/main" id="{35A372E4-2428-BB40-8150-42B37126B8B5}"/>
              </a:ext>
            </a:extLst>
          </p:cNvPr>
          <p:cNvSpPr txBox="1"/>
          <p:nvPr/>
        </p:nvSpPr>
        <p:spPr>
          <a:xfrm>
            <a:off x="6820536" y="5652397"/>
            <a:ext cx="3952972" cy="461665"/>
          </a:xfrm>
          <a:prstGeom prst="rect">
            <a:avLst/>
          </a:prstGeom>
          <a:noFill/>
        </p:spPr>
        <p:txBody>
          <a:bodyPr wrap="square" rtlCol="0">
            <a:spAutoFit/>
          </a:bodyPr>
          <a:lstStyle/>
          <a:p>
            <a:r>
              <a:rPr lang="en-US" sz="1200" dirty="0"/>
              <a:t>Chronological list of events according to Ezra Baker, Jr., 1972. From the Ezra Baker, Jr. Papers, Billups-Garth Archive.</a:t>
            </a:r>
          </a:p>
        </p:txBody>
      </p:sp>
    </p:spTree>
    <p:extLst>
      <p:ext uri="{BB962C8B-B14F-4D97-AF65-F5344CB8AC3E}">
        <p14:creationId xmlns:p14="http://schemas.microsoft.com/office/powerpoint/2010/main" val="254437038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0">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0">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0">
                                            <p:txEl>
                                              <p:pRg st="2" end="2"/>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10">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5512" y="431651"/>
            <a:ext cx="3200400" cy="599737"/>
          </a:xfrm>
        </p:spPr>
        <p:txBody>
          <a:bodyPr>
            <a:noAutofit/>
          </a:bodyPr>
          <a:lstStyle/>
          <a:p>
            <a:r>
              <a:rPr lang="en-US" sz="4800" dirty="0"/>
              <a:t>Results</a:t>
            </a:r>
          </a:p>
        </p:txBody>
      </p:sp>
      <p:sp>
        <p:nvSpPr>
          <p:cNvPr id="13" name="Content Placeholder 12">
            <a:extLst>
              <a:ext uri="{FF2B5EF4-FFF2-40B4-BE49-F238E27FC236}">
                <a16:creationId xmlns:a16="http://schemas.microsoft.com/office/drawing/2014/main" id="{2AFF8E27-7CAB-3C48-9399-B2B786027CF6}"/>
              </a:ext>
            </a:extLst>
          </p:cNvPr>
          <p:cNvSpPr>
            <a:spLocks noGrp="1"/>
          </p:cNvSpPr>
          <p:nvPr>
            <p:ph idx="1"/>
          </p:nvPr>
        </p:nvSpPr>
        <p:spPr>
          <a:xfrm>
            <a:off x="4697054" y="5325035"/>
            <a:ext cx="6699325" cy="502920"/>
          </a:xfrm>
        </p:spPr>
        <p:txBody>
          <a:bodyPr>
            <a:normAutofit/>
          </a:bodyPr>
          <a:lstStyle/>
          <a:p>
            <a:r>
              <a:rPr lang="en-US" sz="1400" dirty="0"/>
              <a:t>Thematic percentages making up relevant manuscript collections and record series.</a:t>
            </a:r>
          </a:p>
          <a:p>
            <a:endParaRPr lang="en-US" dirty="0"/>
          </a:p>
        </p:txBody>
      </p:sp>
      <p:sp>
        <p:nvSpPr>
          <p:cNvPr id="14" name="Text Placeholder 13">
            <a:extLst>
              <a:ext uri="{FF2B5EF4-FFF2-40B4-BE49-F238E27FC236}">
                <a16:creationId xmlns:a16="http://schemas.microsoft.com/office/drawing/2014/main" id="{7C83098B-42FD-1643-AE1A-ED1357570E03}"/>
              </a:ext>
            </a:extLst>
          </p:cNvPr>
          <p:cNvSpPr>
            <a:spLocks noGrp="1"/>
          </p:cNvSpPr>
          <p:nvPr>
            <p:ph type="body" sz="half" idx="2"/>
          </p:nvPr>
        </p:nvSpPr>
        <p:spPr>
          <a:xfrm>
            <a:off x="465512" y="1269402"/>
            <a:ext cx="3200400" cy="3379124"/>
          </a:xfrm>
        </p:spPr>
        <p:txBody>
          <a:bodyPr>
            <a:normAutofit/>
          </a:bodyPr>
          <a:lstStyle/>
          <a:p>
            <a:r>
              <a:rPr lang="en-US" sz="2800" dirty="0"/>
              <a:t>R3. What are the subjects or themes associated with these resources?	</a:t>
            </a:r>
          </a:p>
          <a:p>
            <a:endParaRPr lang="en-US" dirty="0"/>
          </a:p>
        </p:txBody>
      </p:sp>
      <p:sp>
        <p:nvSpPr>
          <p:cNvPr id="5" name="Date Placeholder 4"/>
          <p:cNvSpPr>
            <a:spLocks noGrp="1"/>
          </p:cNvSpPr>
          <p:nvPr>
            <p:ph type="dt" sz="half" idx="10"/>
          </p:nvPr>
        </p:nvSpPr>
        <p:spPr/>
        <p:txBody>
          <a:bodyPr/>
          <a:lstStyle/>
          <a:p>
            <a:r>
              <a:rPr lang="en-US"/>
              <a:t>04/17/20</a:t>
            </a:r>
            <a:endParaRPr lang="en-US" dirty="0"/>
          </a:p>
        </p:txBody>
      </p:sp>
      <p:sp>
        <p:nvSpPr>
          <p:cNvPr id="6" name="Footer Placeholder 5"/>
          <p:cNvSpPr>
            <a:spLocks noGrp="1"/>
          </p:cNvSpPr>
          <p:nvPr>
            <p:ph type="ftr" sz="quarter" idx="11"/>
          </p:nvPr>
        </p:nvSpPr>
        <p:spPr/>
        <p:txBody>
          <a:bodyPr/>
          <a:lstStyle/>
          <a:p>
            <a:r>
              <a:rPr lang="en-US"/>
              <a:t>Representations of Black History</a:t>
            </a:r>
            <a:endParaRPr lang="en-US" dirty="0"/>
          </a:p>
        </p:txBody>
      </p:sp>
      <p:sp>
        <p:nvSpPr>
          <p:cNvPr id="7" name="Slide Number Placeholder 6"/>
          <p:cNvSpPr>
            <a:spLocks noGrp="1"/>
          </p:cNvSpPr>
          <p:nvPr>
            <p:ph type="sldNum" sz="quarter" idx="12"/>
          </p:nvPr>
        </p:nvSpPr>
        <p:spPr/>
        <p:txBody>
          <a:bodyPr/>
          <a:lstStyle/>
          <a:p>
            <a:fld id="{69E57DC2-970A-4B3E-BB1C-7A09969E49DF}" type="slidenum">
              <a:rPr lang="en-US" smtClean="0"/>
              <a:t>17</a:t>
            </a:fld>
            <a:endParaRPr lang="en-US" dirty="0"/>
          </a:p>
        </p:txBody>
      </p:sp>
      <p:cxnSp>
        <p:nvCxnSpPr>
          <p:cNvPr id="16" name="Straight Connector 15">
            <a:extLst>
              <a:ext uri="{FF2B5EF4-FFF2-40B4-BE49-F238E27FC236}">
                <a16:creationId xmlns:a16="http://schemas.microsoft.com/office/drawing/2014/main" id="{994FD623-7C01-824F-8429-89B04FB63017}"/>
              </a:ext>
            </a:extLst>
          </p:cNvPr>
          <p:cNvCxnSpPr/>
          <p:nvPr/>
        </p:nvCxnSpPr>
        <p:spPr>
          <a:xfrm>
            <a:off x="465512" y="1043492"/>
            <a:ext cx="3200400" cy="0"/>
          </a:xfrm>
          <a:prstGeom prst="line">
            <a:avLst/>
          </a:prstGeom>
        </p:spPr>
        <p:style>
          <a:lnRef idx="1">
            <a:schemeClr val="accent1"/>
          </a:lnRef>
          <a:fillRef idx="0">
            <a:schemeClr val="accent1"/>
          </a:fillRef>
          <a:effectRef idx="0">
            <a:schemeClr val="accent1"/>
          </a:effectRef>
          <a:fontRef idx="minor">
            <a:schemeClr val="tx1"/>
          </a:fontRef>
        </p:style>
      </p:cxnSp>
      <p:graphicFrame>
        <p:nvGraphicFramePr>
          <p:cNvPr id="11" name="Chart 10">
            <a:extLst>
              <a:ext uri="{FF2B5EF4-FFF2-40B4-BE49-F238E27FC236}">
                <a16:creationId xmlns:a16="http://schemas.microsoft.com/office/drawing/2014/main" id="{C5ECB625-C1DF-D940-B44A-088426ABF1E2}"/>
              </a:ext>
            </a:extLst>
          </p:cNvPr>
          <p:cNvGraphicFramePr/>
          <p:nvPr>
            <p:extLst>
              <p:ext uri="{D42A27DB-BD31-4B8C-83A1-F6EECF244321}">
                <p14:modId xmlns:p14="http://schemas.microsoft.com/office/powerpoint/2010/main" val="2575792424"/>
              </p:ext>
            </p:extLst>
          </p:nvPr>
        </p:nvGraphicFramePr>
        <p:xfrm>
          <a:off x="4697055" y="550209"/>
          <a:ext cx="6699325" cy="4774826"/>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335069573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Implications</a:t>
            </a:r>
          </a:p>
        </p:txBody>
      </p:sp>
      <p:sp>
        <p:nvSpPr>
          <p:cNvPr id="9" name="Text Placeholder 8">
            <a:extLst>
              <a:ext uri="{FF2B5EF4-FFF2-40B4-BE49-F238E27FC236}">
                <a16:creationId xmlns:a16="http://schemas.microsoft.com/office/drawing/2014/main" id="{9A2D1A01-5566-D840-AE68-3EC933BE7D86}"/>
              </a:ext>
            </a:extLst>
          </p:cNvPr>
          <p:cNvSpPr>
            <a:spLocks noGrp="1"/>
          </p:cNvSpPr>
          <p:nvPr>
            <p:ph type="body" idx="1"/>
          </p:nvPr>
        </p:nvSpPr>
        <p:spPr>
          <a:xfrm>
            <a:off x="1097279" y="1846052"/>
            <a:ext cx="10058401" cy="736282"/>
          </a:xfrm>
        </p:spPr>
        <p:txBody>
          <a:bodyPr>
            <a:normAutofit/>
          </a:bodyPr>
          <a:lstStyle/>
          <a:p>
            <a:r>
              <a:rPr lang="en-US" dirty="0"/>
              <a:t>R3. What are the subjects or themes associated with these resources?</a:t>
            </a:r>
          </a:p>
        </p:txBody>
      </p:sp>
      <p:sp>
        <p:nvSpPr>
          <p:cNvPr id="4" name="Content Placeholder 3"/>
          <p:cNvSpPr>
            <a:spLocks noGrp="1"/>
          </p:cNvSpPr>
          <p:nvPr>
            <p:ph sz="half" idx="2"/>
          </p:nvPr>
        </p:nvSpPr>
        <p:spPr/>
        <p:txBody>
          <a:bodyPr/>
          <a:lstStyle/>
          <a:p>
            <a:pPr>
              <a:buFont typeface="Arial" panose="020B0604020202020204" pitchFamily="34" charset="0"/>
              <a:buChar char="•"/>
            </a:pPr>
            <a:endParaRPr lang="en-US" dirty="0"/>
          </a:p>
          <a:p>
            <a:pPr marL="749808" lvl="1" indent="-457200">
              <a:buFont typeface="Arial" charset="0"/>
              <a:buChar char="•"/>
            </a:pPr>
            <a:endParaRPr lang="en-US" dirty="0"/>
          </a:p>
        </p:txBody>
      </p:sp>
      <p:pic>
        <p:nvPicPr>
          <p:cNvPr id="8" name="Content Placeholder 7">
            <a:extLst>
              <a:ext uri="{FF2B5EF4-FFF2-40B4-BE49-F238E27FC236}">
                <a16:creationId xmlns:a16="http://schemas.microsoft.com/office/drawing/2014/main" id="{63B4D4E0-9771-424D-8F93-AF91957EA1FA}"/>
              </a:ext>
            </a:extLst>
          </p:cNvPr>
          <p:cNvPicPr>
            <a:picLocks noGrp="1" noChangeAspect="1"/>
          </p:cNvPicPr>
          <p:nvPr>
            <p:ph sz="quarter" idx="4"/>
          </p:nvPr>
        </p:nvPicPr>
        <p:blipFill>
          <a:blip r:embed="rId2"/>
          <a:stretch>
            <a:fillRect/>
          </a:stretch>
        </p:blipFill>
        <p:spPr>
          <a:xfrm>
            <a:off x="6881116" y="2410532"/>
            <a:ext cx="4661237" cy="3376081"/>
          </a:xfrm>
        </p:spPr>
      </p:pic>
      <p:sp>
        <p:nvSpPr>
          <p:cNvPr id="5" name="Date Placeholder 4"/>
          <p:cNvSpPr>
            <a:spLocks noGrp="1"/>
          </p:cNvSpPr>
          <p:nvPr>
            <p:ph type="dt" sz="half" idx="10"/>
          </p:nvPr>
        </p:nvSpPr>
        <p:spPr/>
        <p:txBody>
          <a:bodyPr/>
          <a:lstStyle/>
          <a:p>
            <a:r>
              <a:rPr lang="en-US"/>
              <a:t>04/17/20</a:t>
            </a:r>
            <a:endParaRPr lang="en-US" dirty="0"/>
          </a:p>
        </p:txBody>
      </p:sp>
      <p:sp>
        <p:nvSpPr>
          <p:cNvPr id="6" name="Footer Placeholder 5"/>
          <p:cNvSpPr>
            <a:spLocks noGrp="1"/>
          </p:cNvSpPr>
          <p:nvPr>
            <p:ph type="ftr" sz="quarter" idx="11"/>
          </p:nvPr>
        </p:nvSpPr>
        <p:spPr/>
        <p:txBody>
          <a:bodyPr/>
          <a:lstStyle/>
          <a:p>
            <a:r>
              <a:rPr lang="en-US"/>
              <a:t>Representations of Black History</a:t>
            </a:r>
            <a:endParaRPr lang="en-US" dirty="0"/>
          </a:p>
        </p:txBody>
      </p:sp>
      <p:sp>
        <p:nvSpPr>
          <p:cNvPr id="7" name="Slide Number Placeholder 6"/>
          <p:cNvSpPr>
            <a:spLocks noGrp="1"/>
          </p:cNvSpPr>
          <p:nvPr>
            <p:ph type="sldNum" sz="quarter" idx="12"/>
          </p:nvPr>
        </p:nvSpPr>
        <p:spPr/>
        <p:txBody>
          <a:bodyPr/>
          <a:lstStyle/>
          <a:p>
            <a:fld id="{69E57DC2-970A-4B3E-BB1C-7A09969E49DF}" type="slidenum">
              <a:rPr lang="en-US" smtClean="0"/>
              <a:t>18</a:t>
            </a:fld>
            <a:endParaRPr lang="en-US" dirty="0"/>
          </a:p>
        </p:txBody>
      </p:sp>
      <p:sp>
        <p:nvSpPr>
          <p:cNvPr id="10" name="Content Placeholder 3">
            <a:extLst>
              <a:ext uri="{FF2B5EF4-FFF2-40B4-BE49-F238E27FC236}">
                <a16:creationId xmlns:a16="http://schemas.microsoft.com/office/drawing/2014/main" id="{DF78E36E-C3B8-EC4D-9440-FAD46ABEEAA1}"/>
              </a:ext>
            </a:extLst>
          </p:cNvPr>
          <p:cNvSpPr txBox="1">
            <a:spLocks/>
          </p:cNvSpPr>
          <p:nvPr/>
        </p:nvSpPr>
        <p:spPr>
          <a:xfrm>
            <a:off x="1159827" y="2582334"/>
            <a:ext cx="4937760" cy="3378200"/>
          </a:xfrm>
          <a:prstGeom prst="rect">
            <a:avLst/>
          </a:prstGeom>
        </p:spPr>
        <p:txBody>
          <a:bodyPr vert="horz" lIns="0" tIns="45720" rIns="0" bIns="45720" rtlCol="0">
            <a:normAutofit/>
          </a:bodyPr>
          <a:lst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90000"/>
              </a:lnSpc>
              <a:spcBef>
                <a:spcPts val="200"/>
              </a:spcBef>
              <a:spcAft>
                <a:spcPts val="4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a:lstStyle>
          <a:p>
            <a:pPr>
              <a:buFont typeface="Arial" panose="020B0604020202020204" pitchFamily="34" charset="0"/>
              <a:buChar char="•"/>
            </a:pPr>
            <a:r>
              <a:rPr lang="en-US" dirty="0"/>
              <a:t>Repository holds similar resources noted by Gibbs (2012, p. 199). </a:t>
            </a:r>
          </a:p>
          <a:p>
            <a:pPr lvl="1">
              <a:buFont typeface="Arial" panose="020B0604020202020204" pitchFamily="34" charset="0"/>
              <a:buChar char="•"/>
            </a:pPr>
            <a:r>
              <a:rPr lang="en-US" dirty="0"/>
              <a:t>Civil Rights, entertainment, music, slavery, and sports.</a:t>
            </a:r>
          </a:p>
          <a:p>
            <a:pPr>
              <a:buFont typeface="Arial" panose="020B0604020202020204" pitchFamily="34" charset="0"/>
              <a:buChar char="•"/>
            </a:pPr>
            <a:r>
              <a:rPr lang="en-US" dirty="0"/>
              <a:t>However, the most heavily represented subjects relate to everyday life and education.</a:t>
            </a:r>
          </a:p>
          <a:p>
            <a:pPr>
              <a:buFont typeface="Arial" panose="020B0604020202020204" pitchFamily="34" charset="0"/>
              <a:buChar char="•"/>
            </a:pPr>
            <a:r>
              <a:rPr lang="en-US" dirty="0"/>
              <a:t>The literature’s grasp of subject coverage may be inaccurate or at least incomplete.</a:t>
            </a:r>
          </a:p>
        </p:txBody>
      </p:sp>
      <p:sp>
        <p:nvSpPr>
          <p:cNvPr id="13" name="TextBox 12">
            <a:extLst>
              <a:ext uri="{FF2B5EF4-FFF2-40B4-BE49-F238E27FC236}">
                <a16:creationId xmlns:a16="http://schemas.microsoft.com/office/drawing/2014/main" id="{C2AABF23-3C09-274A-8A64-08FE53824FB7}"/>
              </a:ext>
            </a:extLst>
          </p:cNvPr>
          <p:cNvSpPr txBox="1"/>
          <p:nvPr/>
        </p:nvSpPr>
        <p:spPr>
          <a:xfrm>
            <a:off x="6787332" y="5786613"/>
            <a:ext cx="4959192" cy="461665"/>
          </a:xfrm>
          <a:prstGeom prst="rect">
            <a:avLst/>
          </a:prstGeom>
          <a:noFill/>
        </p:spPr>
        <p:txBody>
          <a:bodyPr wrap="square" rtlCol="0">
            <a:spAutoFit/>
          </a:bodyPr>
          <a:lstStyle/>
          <a:p>
            <a:r>
              <a:rPr lang="en-US" sz="1200" dirty="0" err="1"/>
              <a:t>Copywork</a:t>
            </a:r>
            <a:r>
              <a:rPr lang="en-US" sz="1200" dirty="0"/>
              <a:t> of Joe L. </a:t>
            </a:r>
            <a:r>
              <a:rPr lang="en-US" sz="1200" dirty="0" err="1"/>
              <a:t>Durrah</a:t>
            </a:r>
            <a:r>
              <a:rPr lang="en-US" sz="1200" dirty="0"/>
              <a:t> of portrait of R.E. Hunt student, 1953-54. From the Carl Brown Photographs Collection, Billups-Garth Archive. </a:t>
            </a:r>
          </a:p>
        </p:txBody>
      </p:sp>
    </p:spTree>
    <p:extLst>
      <p:ext uri="{BB962C8B-B14F-4D97-AF65-F5344CB8AC3E}">
        <p14:creationId xmlns:p14="http://schemas.microsoft.com/office/powerpoint/2010/main" val="325747719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0">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0">
                                            <p:txEl>
                                              <p:pRg st="1" end="1"/>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10">
                                            <p:txEl>
                                              <p:pRg st="2" end="2"/>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10">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5512" y="431651"/>
            <a:ext cx="3200400" cy="599737"/>
          </a:xfrm>
        </p:spPr>
        <p:txBody>
          <a:bodyPr>
            <a:noAutofit/>
          </a:bodyPr>
          <a:lstStyle/>
          <a:p>
            <a:r>
              <a:rPr lang="en-US" sz="4800" dirty="0"/>
              <a:t>Results</a:t>
            </a:r>
          </a:p>
        </p:txBody>
      </p:sp>
      <p:sp>
        <p:nvSpPr>
          <p:cNvPr id="13" name="Content Placeholder 12">
            <a:extLst>
              <a:ext uri="{FF2B5EF4-FFF2-40B4-BE49-F238E27FC236}">
                <a16:creationId xmlns:a16="http://schemas.microsoft.com/office/drawing/2014/main" id="{2AFF8E27-7CAB-3C48-9399-B2B786027CF6}"/>
              </a:ext>
            </a:extLst>
          </p:cNvPr>
          <p:cNvSpPr>
            <a:spLocks noGrp="1"/>
          </p:cNvSpPr>
          <p:nvPr>
            <p:ph idx="1"/>
          </p:nvPr>
        </p:nvSpPr>
        <p:spPr>
          <a:xfrm>
            <a:off x="4697055" y="5120639"/>
            <a:ext cx="6856657" cy="502920"/>
          </a:xfrm>
        </p:spPr>
        <p:txBody>
          <a:bodyPr>
            <a:normAutofit/>
          </a:bodyPr>
          <a:lstStyle/>
          <a:p>
            <a:r>
              <a:rPr lang="en-US" sz="1200" dirty="0"/>
              <a:t>The percentage of resources created within the Black community.</a:t>
            </a:r>
          </a:p>
        </p:txBody>
      </p:sp>
      <p:sp>
        <p:nvSpPr>
          <p:cNvPr id="14" name="Text Placeholder 13">
            <a:extLst>
              <a:ext uri="{FF2B5EF4-FFF2-40B4-BE49-F238E27FC236}">
                <a16:creationId xmlns:a16="http://schemas.microsoft.com/office/drawing/2014/main" id="{7C83098B-42FD-1643-AE1A-ED1357570E03}"/>
              </a:ext>
            </a:extLst>
          </p:cNvPr>
          <p:cNvSpPr>
            <a:spLocks noGrp="1"/>
          </p:cNvSpPr>
          <p:nvPr>
            <p:ph type="body" sz="half" idx="2"/>
          </p:nvPr>
        </p:nvSpPr>
        <p:spPr>
          <a:xfrm>
            <a:off x="465512" y="1269402"/>
            <a:ext cx="3200400" cy="3379124"/>
          </a:xfrm>
        </p:spPr>
        <p:txBody>
          <a:bodyPr>
            <a:normAutofit/>
          </a:bodyPr>
          <a:lstStyle/>
          <a:p>
            <a:r>
              <a:rPr lang="en-US" sz="2800" dirty="0"/>
              <a:t>R4. What percentage of these resources originated from the Black community?</a:t>
            </a:r>
          </a:p>
          <a:p>
            <a:r>
              <a:rPr lang="en-US" sz="2800" dirty="0"/>
              <a:t>	</a:t>
            </a:r>
          </a:p>
          <a:p>
            <a:endParaRPr lang="en-US" dirty="0"/>
          </a:p>
        </p:txBody>
      </p:sp>
      <p:sp>
        <p:nvSpPr>
          <p:cNvPr id="5" name="Date Placeholder 4"/>
          <p:cNvSpPr>
            <a:spLocks noGrp="1"/>
          </p:cNvSpPr>
          <p:nvPr>
            <p:ph type="dt" sz="half" idx="10"/>
          </p:nvPr>
        </p:nvSpPr>
        <p:spPr/>
        <p:txBody>
          <a:bodyPr/>
          <a:lstStyle/>
          <a:p>
            <a:r>
              <a:rPr lang="en-US"/>
              <a:t>04/17/20</a:t>
            </a:r>
            <a:endParaRPr lang="en-US" dirty="0"/>
          </a:p>
        </p:txBody>
      </p:sp>
      <p:sp>
        <p:nvSpPr>
          <p:cNvPr id="6" name="Footer Placeholder 5"/>
          <p:cNvSpPr>
            <a:spLocks noGrp="1"/>
          </p:cNvSpPr>
          <p:nvPr>
            <p:ph type="ftr" sz="quarter" idx="11"/>
          </p:nvPr>
        </p:nvSpPr>
        <p:spPr/>
        <p:txBody>
          <a:bodyPr/>
          <a:lstStyle/>
          <a:p>
            <a:r>
              <a:rPr lang="en-US"/>
              <a:t>Representations of Black History</a:t>
            </a:r>
            <a:endParaRPr lang="en-US" dirty="0"/>
          </a:p>
        </p:txBody>
      </p:sp>
      <p:sp>
        <p:nvSpPr>
          <p:cNvPr id="7" name="Slide Number Placeholder 6"/>
          <p:cNvSpPr>
            <a:spLocks noGrp="1"/>
          </p:cNvSpPr>
          <p:nvPr>
            <p:ph type="sldNum" sz="quarter" idx="12"/>
          </p:nvPr>
        </p:nvSpPr>
        <p:spPr/>
        <p:txBody>
          <a:bodyPr/>
          <a:lstStyle/>
          <a:p>
            <a:fld id="{69E57DC2-970A-4B3E-BB1C-7A09969E49DF}" type="slidenum">
              <a:rPr lang="en-US" smtClean="0"/>
              <a:t>19</a:t>
            </a:fld>
            <a:endParaRPr lang="en-US" dirty="0"/>
          </a:p>
        </p:txBody>
      </p:sp>
      <p:cxnSp>
        <p:nvCxnSpPr>
          <p:cNvPr id="16" name="Straight Connector 15">
            <a:extLst>
              <a:ext uri="{FF2B5EF4-FFF2-40B4-BE49-F238E27FC236}">
                <a16:creationId xmlns:a16="http://schemas.microsoft.com/office/drawing/2014/main" id="{994FD623-7C01-824F-8429-89B04FB63017}"/>
              </a:ext>
            </a:extLst>
          </p:cNvPr>
          <p:cNvCxnSpPr/>
          <p:nvPr/>
        </p:nvCxnSpPr>
        <p:spPr>
          <a:xfrm>
            <a:off x="465512" y="1043492"/>
            <a:ext cx="3200400" cy="0"/>
          </a:xfrm>
          <a:prstGeom prst="line">
            <a:avLst/>
          </a:prstGeom>
        </p:spPr>
        <p:style>
          <a:lnRef idx="1">
            <a:schemeClr val="accent1"/>
          </a:lnRef>
          <a:fillRef idx="0">
            <a:schemeClr val="accent1"/>
          </a:fillRef>
          <a:effectRef idx="0">
            <a:schemeClr val="accent1"/>
          </a:effectRef>
          <a:fontRef idx="minor">
            <a:schemeClr val="tx1"/>
          </a:fontRef>
        </p:style>
      </p:cxnSp>
      <p:graphicFrame>
        <p:nvGraphicFramePr>
          <p:cNvPr id="10" name="Chart 9">
            <a:extLst>
              <a:ext uri="{FF2B5EF4-FFF2-40B4-BE49-F238E27FC236}">
                <a16:creationId xmlns:a16="http://schemas.microsoft.com/office/drawing/2014/main" id="{5D0327ED-18C1-F04F-9893-CC9B182FE6EA}"/>
              </a:ext>
            </a:extLst>
          </p:cNvPr>
          <p:cNvGraphicFramePr/>
          <p:nvPr>
            <p:extLst>
              <p:ext uri="{D42A27DB-BD31-4B8C-83A1-F6EECF244321}">
                <p14:modId xmlns:p14="http://schemas.microsoft.com/office/powerpoint/2010/main" val="2976217404"/>
              </p:ext>
            </p:extLst>
          </p:nvPr>
        </p:nvGraphicFramePr>
        <p:xfrm>
          <a:off x="4697056" y="431651"/>
          <a:ext cx="6856657" cy="4688988"/>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260239348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Implications</a:t>
            </a:r>
          </a:p>
        </p:txBody>
      </p:sp>
      <p:sp>
        <p:nvSpPr>
          <p:cNvPr id="9" name="Text Placeholder 8">
            <a:extLst>
              <a:ext uri="{FF2B5EF4-FFF2-40B4-BE49-F238E27FC236}">
                <a16:creationId xmlns:a16="http://schemas.microsoft.com/office/drawing/2014/main" id="{9A2D1A01-5566-D840-AE68-3EC933BE7D86}"/>
              </a:ext>
            </a:extLst>
          </p:cNvPr>
          <p:cNvSpPr>
            <a:spLocks noGrp="1"/>
          </p:cNvSpPr>
          <p:nvPr>
            <p:ph type="body" idx="1"/>
          </p:nvPr>
        </p:nvSpPr>
        <p:spPr>
          <a:xfrm>
            <a:off x="1097279" y="1846052"/>
            <a:ext cx="10058401" cy="736282"/>
          </a:xfrm>
        </p:spPr>
        <p:txBody>
          <a:bodyPr>
            <a:normAutofit/>
          </a:bodyPr>
          <a:lstStyle/>
          <a:p>
            <a:r>
              <a:rPr lang="en-US" dirty="0"/>
              <a:t>R4. What percentage of these resources originated from the Black community?</a:t>
            </a:r>
          </a:p>
        </p:txBody>
      </p:sp>
      <p:sp>
        <p:nvSpPr>
          <p:cNvPr id="4" name="Content Placeholder 3"/>
          <p:cNvSpPr>
            <a:spLocks noGrp="1"/>
          </p:cNvSpPr>
          <p:nvPr>
            <p:ph sz="half" idx="2"/>
          </p:nvPr>
        </p:nvSpPr>
        <p:spPr/>
        <p:txBody>
          <a:bodyPr/>
          <a:lstStyle/>
          <a:p>
            <a:pPr>
              <a:buFont typeface="Arial" panose="020B0604020202020204" pitchFamily="34" charset="0"/>
              <a:buChar char="•"/>
            </a:pPr>
            <a:endParaRPr lang="en-US" dirty="0"/>
          </a:p>
          <a:p>
            <a:pPr marL="749808" lvl="1" indent="-457200">
              <a:buFont typeface="Arial" charset="0"/>
              <a:buChar char="•"/>
            </a:pPr>
            <a:endParaRPr lang="en-US" dirty="0"/>
          </a:p>
        </p:txBody>
      </p:sp>
      <p:pic>
        <p:nvPicPr>
          <p:cNvPr id="8" name="Content Placeholder 7">
            <a:extLst>
              <a:ext uri="{FF2B5EF4-FFF2-40B4-BE49-F238E27FC236}">
                <a16:creationId xmlns:a16="http://schemas.microsoft.com/office/drawing/2014/main" id="{7EB42F96-C4D2-CE4F-97E0-86C4FD65BEB4}"/>
              </a:ext>
            </a:extLst>
          </p:cNvPr>
          <p:cNvPicPr>
            <a:picLocks noGrp="1" noChangeAspect="1"/>
          </p:cNvPicPr>
          <p:nvPr>
            <p:ph sz="quarter" idx="4"/>
          </p:nvPr>
        </p:nvPicPr>
        <p:blipFill>
          <a:blip r:embed="rId2"/>
          <a:stretch>
            <a:fillRect/>
          </a:stretch>
        </p:blipFill>
        <p:spPr>
          <a:xfrm>
            <a:off x="6494443" y="2409473"/>
            <a:ext cx="4661237" cy="3378200"/>
          </a:xfrm>
        </p:spPr>
      </p:pic>
      <p:sp>
        <p:nvSpPr>
          <p:cNvPr id="5" name="Date Placeholder 4"/>
          <p:cNvSpPr>
            <a:spLocks noGrp="1"/>
          </p:cNvSpPr>
          <p:nvPr>
            <p:ph type="dt" sz="half" idx="10"/>
          </p:nvPr>
        </p:nvSpPr>
        <p:spPr/>
        <p:txBody>
          <a:bodyPr/>
          <a:lstStyle/>
          <a:p>
            <a:r>
              <a:rPr lang="en-US"/>
              <a:t>04/17/20</a:t>
            </a:r>
            <a:endParaRPr lang="en-US" dirty="0"/>
          </a:p>
        </p:txBody>
      </p:sp>
      <p:sp>
        <p:nvSpPr>
          <p:cNvPr id="6" name="Footer Placeholder 5"/>
          <p:cNvSpPr>
            <a:spLocks noGrp="1"/>
          </p:cNvSpPr>
          <p:nvPr>
            <p:ph type="ftr" sz="quarter" idx="11"/>
          </p:nvPr>
        </p:nvSpPr>
        <p:spPr/>
        <p:txBody>
          <a:bodyPr/>
          <a:lstStyle/>
          <a:p>
            <a:r>
              <a:rPr lang="en-US"/>
              <a:t>Representations of Black History</a:t>
            </a:r>
            <a:endParaRPr lang="en-US" dirty="0"/>
          </a:p>
        </p:txBody>
      </p:sp>
      <p:sp>
        <p:nvSpPr>
          <p:cNvPr id="7" name="Slide Number Placeholder 6"/>
          <p:cNvSpPr>
            <a:spLocks noGrp="1"/>
          </p:cNvSpPr>
          <p:nvPr>
            <p:ph type="sldNum" sz="quarter" idx="12"/>
          </p:nvPr>
        </p:nvSpPr>
        <p:spPr/>
        <p:txBody>
          <a:bodyPr/>
          <a:lstStyle/>
          <a:p>
            <a:fld id="{69E57DC2-970A-4B3E-BB1C-7A09969E49DF}" type="slidenum">
              <a:rPr lang="en-US" smtClean="0"/>
              <a:t>20</a:t>
            </a:fld>
            <a:endParaRPr lang="en-US" dirty="0"/>
          </a:p>
        </p:txBody>
      </p:sp>
      <p:sp>
        <p:nvSpPr>
          <p:cNvPr id="10" name="Content Placeholder 3">
            <a:extLst>
              <a:ext uri="{FF2B5EF4-FFF2-40B4-BE49-F238E27FC236}">
                <a16:creationId xmlns:a16="http://schemas.microsoft.com/office/drawing/2014/main" id="{DF78E36E-C3B8-EC4D-9440-FAD46ABEEAA1}"/>
              </a:ext>
            </a:extLst>
          </p:cNvPr>
          <p:cNvSpPr txBox="1">
            <a:spLocks/>
          </p:cNvSpPr>
          <p:nvPr/>
        </p:nvSpPr>
        <p:spPr>
          <a:xfrm>
            <a:off x="1159827" y="2582334"/>
            <a:ext cx="4937760" cy="3378200"/>
          </a:xfrm>
          <a:prstGeom prst="rect">
            <a:avLst/>
          </a:prstGeom>
        </p:spPr>
        <p:txBody>
          <a:bodyPr vert="horz" lIns="0" tIns="45720" rIns="0" bIns="45720" rtlCol="0">
            <a:normAutofit/>
          </a:bodyPr>
          <a:lst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90000"/>
              </a:lnSpc>
              <a:spcBef>
                <a:spcPts val="200"/>
              </a:spcBef>
              <a:spcAft>
                <a:spcPts val="4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a:lstStyle>
          <a:p>
            <a:pPr>
              <a:buFont typeface="Arial" panose="020B0604020202020204" pitchFamily="34" charset="0"/>
              <a:buChar char="•"/>
            </a:pPr>
            <a:r>
              <a:rPr lang="en-US" dirty="0"/>
              <a:t>Only 21% of resources originated from the Black community.</a:t>
            </a:r>
          </a:p>
          <a:p>
            <a:pPr>
              <a:buFont typeface="Arial" panose="020B0604020202020204" pitchFamily="34" charset="0"/>
              <a:buChar char="•"/>
            </a:pPr>
            <a:r>
              <a:rPr lang="en-US" dirty="0"/>
              <a:t>Findings support assertions made by </a:t>
            </a:r>
            <a:r>
              <a:rPr lang="en-US" dirty="0" err="1"/>
              <a:t>Flinn</a:t>
            </a:r>
            <a:r>
              <a:rPr lang="en-US" dirty="0"/>
              <a:t> (2007) and Prescod (2017). </a:t>
            </a:r>
          </a:p>
          <a:p>
            <a:pPr>
              <a:buFont typeface="Arial" panose="020B0604020202020204" pitchFamily="34" charset="0"/>
              <a:buChar char="•"/>
            </a:pPr>
            <a:r>
              <a:rPr lang="en-US" dirty="0"/>
              <a:t>Findings may encourage archivists to be more aware of the origins of resources.</a:t>
            </a:r>
          </a:p>
          <a:p>
            <a:pPr lvl="1">
              <a:buFont typeface="Arial" panose="020B0604020202020204" pitchFamily="34" charset="0"/>
              <a:buChar char="•"/>
            </a:pPr>
            <a:r>
              <a:rPr lang="en-US" b="1" dirty="0"/>
              <a:t>Give agency to marginalized communities!</a:t>
            </a:r>
          </a:p>
        </p:txBody>
      </p:sp>
      <p:sp>
        <p:nvSpPr>
          <p:cNvPr id="12" name="TextBox 11">
            <a:extLst>
              <a:ext uri="{FF2B5EF4-FFF2-40B4-BE49-F238E27FC236}">
                <a16:creationId xmlns:a16="http://schemas.microsoft.com/office/drawing/2014/main" id="{650EC1E7-F55E-5247-A06F-52D4F5D70D78}"/>
              </a:ext>
            </a:extLst>
          </p:cNvPr>
          <p:cNvSpPr txBox="1"/>
          <p:nvPr/>
        </p:nvSpPr>
        <p:spPr>
          <a:xfrm>
            <a:off x="6388935" y="5827874"/>
            <a:ext cx="5199843" cy="461665"/>
          </a:xfrm>
          <a:prstGeom prst="rect">
            <a:avLst/>
          </a:prstGeom>
          <a:noFill/>
        </p:spPr>
        <p:txBody>
          <a:bodyPr wrap="square" rtlCol="0">
            <a:spAutoFit/>
          </a:bodyPr>
          <a:lstStyle/>
          <a:p>
            <a:r>
              <a:rPr lang="en-US" sz="1200" dirty="0"/>
              <a:t>“Columbus Students Protest,” unidentified newspaper, October 1972. From the Ezra Baker, Jr. Papers, Billups-Garth Archive.</a:t>
            </a:r>
          </a:p>
        </p:txBody>
      </p:sp>
    </p:spTree>
    <p:extLst>
      <p:ext uri="{BB962C8B-B14F-4D97-AF65-F5344CB8AC3E}">
        <p14:creationId xmlns:p14="http://schemas.microsoft.com/office/powerpoint/2010/main" val="40403500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0">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0">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0">
                                            <p:txEl>
                                              <p:pRg st="2" end="2"/>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10">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Significance</a:t>
            </a:r>
          </a:p>
        </p:txBody>
      </p:sp>
      <p:sp>
        <p:nvSpPr>
          <p:cNvPr id="3" name="Content Placeholder 2"/>
          <p:cNvSpPr>
            <a:spLocks noGrp="1"/>
          </p:cNvSpPr>
          <p:nvPr>
            <p:ph idx="1"/>
          </p:nvPr>
        </p:nvSpPr>
        <p:spPr>
          <a:xfrm>
            <a:off x="1097280" y="1954108"/>
            <a:ext cx="10058400" cy="4023360"/>
          </a:xfrm>
        </p:spPr>
        <p:txBody>
          <a:bodyPr/>
          <a:lstStyle/>
          <a:p>
            <a:pPr>
              <a:buFont typeface="Arial" charset="0"/>
              <a:buChar char="•"/>
            </a:pPr>
            <a:r>
              <a:rPr lang="en-US" dirty="0"/>
              <a:t>The study, while not generalizable, supports previous findings in that there is a dearth of materials related to Black history. </a:t>
            </a:r>
          </a:p>
          <a:p>
            <a:pPr>
              <a:buFont typeface="Arial" charset="0"/>
              <a:buChar char="•"/>
            </a:pPr>
            <a:r>
              <a:rPr lang="en-US" dirty="0"/>
              <a:t>There is a need for more studies related to this subject:</a:t>
            </a:r>
          </a:p>
          <a:p>
            <a:pPr lvl="1">
              <a:buFont typeface="Arial" charset="0"/>
              <a:buChar char="•"/>
            </a:pPr>
            <a:r>
              <a:rPr lang="en-US" dirty="0"/>
              <a:t>More comprehensive data collection and analysis.</a:t>
            </a:r>
          </a:p>
          <a:p>
            <a:pPr lvl="1">
              <a:buFont typeface="Arial" charset="0"/>
              <a:buChar char="•"/>
            </a:pPr>
            <a:r>
              <a:rPr lang="en-US" dirty="0"/>
              <a:t>Examination of other marginalized communities.</a:t>
            </a:r>
          </a:p>
          <a:p>
            <a:pPr>
              <a:buFont typeface="Arial" panose="020B0604020202020204" pitchFamily="34" charset="0"/>
              <a:buChar char="•"/>
            </a:pPr>
            <a:r>
              <a:rPr lang="en-US" dirty="0"/>
              <a:t>Hopefully, archivists will be encouraged to undertake similar projects to:</a:t>
            </a:r>
          </a:p>
          <a:p>
            <a:pPr lvl="1">
              <a:buFont typeface="Arial" panose="020B0604020202020204" pitchFamily="34" charset="0"/>
              <a:buChar char="•"/>
            </a:pPr>
            <a:r>
              <a:rPr lang="en-US" dirty="0"/>
              <a:t>Grow the collective understanding of this issue.</a:t>
            </a:r>
          </a:p>
          <a:p>
            <a:pPr lvl="1">
              <a:buFont typeface="Arial" panose="020B0604020202020204" pitchFamily="34" charset="0"/>
              <a:buChar char="•"/>
            </a:pPr>
            <a:r>
              <a:rPr lang="en-US" dirty="0"/>
              <a:t>Create collections that better represent the communities they serve.  </a:t>
            </a:r>
          </a:p>
        </p:txBody>
      </p:sp>
      <p:sp>
        <p:nvSpPr>
          <p:cNvPr id="4" name="Date Placeholder 3"/>
          <p:cNvSpPr>
            <a:spLocks noGrp="1"/>
          </p:cNvSpPr>
          <p:nvPr>
            <p:ph type="dt" sz="half" idx="10"/>
          </p:nvPr>
        </p:nvSpPr>
        <p:spPr/>
        <p:txBody>
          <a:bodyPr/>
          <a:lstStyle/>
          <a:p>
            <a:r>
              <a:rPr lang="en-US"/>
              <a:t>04/17/20</a:t>
            </a:r>
            <a:endParaRPr lang="en-US" dirty="0"/>
          </a:p>
        </p:txBody>
      </p:sp>
      <p:sp>
        <p:nvSpPr>
          <p:cNvPr id="5" name="Footer Placeholder 4"/>
          <p:cNvSpPr>
            <a:spLocks noGrp="1"/>
          </p:cNvSpPr>
          <p:nvPr>
            <p:ph type="ftr" sz="quarter" idx="11"/>
          </p:nvPr>
        </p:nvSpPr>
        <p:spPr/>
        <p:txBody>
          <a:bodyPr/>
          <a:lstStyle/>
          <a:p>
            <a:r>
              <a:rPr lang="en-US"/>
              <a:t>Representations of Black History</a:t>
            </a:r>
            <a:endParaRPr lang="en-US" dirty="0"/>
          </a:p>
        </p:txBody>
      </p:sp>
      <p:sp>
        <p:nvSpPr>
          <p:cNvPr id="6" name="Slide Number Placeholder 5"/>
          <p:cNvSpPr>
            <a:spLocks noGrp="1"/>
          </p:cNvSpPr>
          <p:nvPr>
            <p:ph type="sldNum" sz="quarter" idx="12"/>
          </p:nvPr>
        </p:nvSpPr>
        <p:spPr/>
        <p:txBody>
          <a:bodyPr/>
          <a:lstStyle/>
          <a:p>
            <a:fld id="{69E57DC2-970A-4B3E-BB1C-7A09969E49DF}" type="slidenum">
              <a:rPr lang="en-US" smtClean="0"/>
              <a:t>21</a:t>
            </a:fld>
            <a:endParaRPr lang="en-US" dirty="0"/>
          </a:p>
        </p:txBody>
      </p:sp>
    </p:spTree>
    <p:extLst>
      <p:ext uri="{BB962C8B-B14F-4D97-AF65-F5344CB8AC3E}">
        <p14:creationId xmlns:p14="http://schemas.microsoft.com/office/powerpoint/2010/main" val="138710423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References</a:t>
            </a:r>
          </a:p>
        </p:txBody>
      </p:sp>
      <p:sp>
        <p:nvSpPr>
          <p:cNvPr id="3" name="Content Placeholder 2"/>
          <p:cNvSpPr>
            <a:spLocks noGrp="1"/>
          </p:cNvSpPr>
          <p:nvPr>
            <p:ph idx="1"/>
          </p:nvPr>
        </p:nvSpPr>
        <p:spPr>
          <a:xfrm>
            <a:off x="1097279" y="1845733"/>
            <a:ext cx="10115203" cy="4470399"/>
          </a:xfrm>
        </p:spPr>
        <p:txBody>
          <a:bodyPr>
            <a:noAutofit/>
          </a:bodyPr>
          <a:lstStyle/>
          <a:p>
            <a:pPr marL="292608" lvl="1">
              <a:lnSpc>
                <a:spcPct val="100000"/>
              </a:lnSpc>
              <a:spcBef>
                <a:spcPts val="0"/>
              </a:spcBef>
              <a:spcAft>
                <a:spcPts val="0"/>
              </a:spcAft>
              <a:buNone/>
            </a:pPr>
            <a:r>
              <a:rPr lang="en-US" sz="1400" dirty="0" err="1"/>
              <a:t>Flinn</a:t>
            </a:r>
            <a:r>
              <a:rPr lang="en-US" sz="1400" dirty="0"/>
              <a:t>, A. (2007). Community histories, community archives: Some opportunities and challenges. </a:t>
            </a:r>
            <a:r>
              <a:rPr lang="en-US" sz="1400" i="1" dirty="0"/>
              <a:t>Journal of the Society of Archivists, 28</a:t>
            </a:r>
            <a:r>
              <a:rPr lang="en-US" sz="1400" dirty="0"/>
              <a:t>(2), 151-176.</a:t>
            </a:r>
          </a:p>
          <a:p>
            <a:pPr marL="292608" lvl="1">
              <a:lnSpc>
                <a:spcPct val="100000"/>
              </a:lnSpc>
              <a:spcBef>
                <a:spcPts val="0"/>
              </a:spcBef>
              <a:spcAft>
                <a:spcPts val="0"/>
              </a:spcAft>
              <a:buNone/>
            </a:pPr>
            <a:r>
              <a:rPr lang="en-US" sz="1400" dirty="0"/>
              <a:t>Gibbs, R. (2012). The heart of the matter: The developmental history of African American archives. </a:t>
            </a:r>
            <a:r>
              <a:rPr lang="en-US" sz="1400" i="1" dirty="0"/>
              <a:t>The American Archivist, 75</a:t>
            </a:r>
            <a:r>
              <a:rPr lang="en-US" sz="1400" dirty="0"/>
              <a:t>(1), 195-204.</a:t>
            </a:r>
          </a:p>
          <a:p>
            <a:pPr marL="292608" lvl="1">
              <a:lnSpc>
                <a:spcPct val="100000"/>
              </a:lnSpc>
              <a:spcBef>
                <a:spcPts val="0"/>
              </a:spcBef>
              <a:spcAft>
                <a:spcPts val="0"/>
              </a:spcAft>
              <a:buNone/>
            </a:pPr>
            <a:r>
              <a:rPr lang="en-US" sz="1400" dirty="0"/>
              <a:t>Goggin, J. (1985). Carter G. Woodson and the collection of source materials for Afro-American history. </a:t>
            </a:r>
            <a:r>
              <a:rPr lang="en-US" sz="1400" i="1" dirty="0"/>
              <a:t>The American Archivist, 48</a:t>
            </a:r>
            <a:r>
              <a:rPr lang="en-US" sz="1400" dirty="0"/>
              <a:t>(3), 261-271.</a:t>
            </a:r>
          </a:p>
          <a:p>
            <a:pPr marL="292608" lvl="1">
              <a:lnSpc>
                <a:spcPct val="100000"/>
              </a:lnSpc>
              <a:spcBef>
                <a:spcPts val="0"/>
              </a:spcBef>
              <a:spcAft>
                <a:spcPts val="0"/>
              </a:spcAft>
              <a:buNone/>
            </a:pPr>
            <a:r>
              <a:rPr lang="en-US" sz="1400" dirty="0"/>
              <a:t>Heidelberg, S. J. (2013). A collection analysis of the African-American poetry holdings in the de </a:t>
            </a:r>
            <a:r>
              <a:rPr lang="en-US" sz="1400" dirty="0" err="1"/>
              <a:t>Grummond</a:t>
            </a:r>
            <a:r>
              <a:rPr lang="en-US" sz="1400" dirty="0"/>
              <a:t> Collection. </a:t>
            </a:r>
            <a:r>
              <a:rPr lang="en-US" sz="1400" i="1" dirty="0"/>
              <a:t>SLIS Connecting, 2</a:t>
            </a:r>
            <a:r>
              <a:rPr lang="en-US" sz="1400" dirty="0"/>
              <a:t>(1), 1-14.</a:t>
            </a:r>
          </a:p>
          <a:p>
            <a:pPr marL="292608" lvl="1">
              <a:lnSpc>
                <a:spcPct val="100000"/>
              </a:lnSpc>
              <a:spcBef>
                <a:spcPts val="0"/>
              </a:spcBef>
              <a:spcAft>
                <a:spcPts val="0"/>
              </a:spcAft>
              <a:buNone/>
            </a:pPr>
            <a:r>
              <a:rPr lang="en-US" sz="1400" dirty="0"/>
              <a:t>Holton, A. (2007). Decolonizing history: Arthur Schomburg’s Afrodiasporic Archive,” </a:t>
            </a:r>
            <a:r>
              <a:rPr lang="en-US" sz="1400" i="1" dirty="0"/>
              <a:t>The Journal of African American History,</a:t>
            </a:r>
            <a:r>
              <a:rPr lang="en-US" sz="1400" dirty="0"/>
              <a:t> </a:t>
            </a:r>
            <a:r>
              <a:rPr lang="en-US" sz="1400" i="1" dirty="0"/>
              <a:t>92</a:t>
            </a:r>
            <a:r>
              <a:rPr lang="en-US" sz="1400" dirty="0"/>
              <a:t>(2), 218-238. </a:t>
            </a:r>
          </a:p>
          <a:p>
            <a:pPr>
              <a:lnSpc>
                <a:spcPct val="100000"/>
              </a:lnSpc>
              <a:spcBef>
                <a:spcPts val="0"/>
              </a:spcBef>
              <a:spcAft>
                <a:spcPts val="0"/>
              </a:spcAft>
            </a:pPr>
            <a:r>
              <a:rPr lang="en-US" sz="1400" dirty="0"/>
              <a:t>Johnson, P. (2014). </a:t>
            </a:r>
            <a:r>
              <a:rPr lang="en-US" sz="1400" i="1" dirty="0"/>
              <a:t>Collection development and management</a:t>
            </a:r>
            <a:r>
              <a:rPr lang="en-US" sz="1400" dirty="0"/>
              <a:t> (3</a:t>
            </a:r>
            <a:r>
              <a:rPr lang="en-US" sz="1400" baseline="30000" dirty="0"/>
              <a:t>rd</a:t>
            </a:r>
            <a:r>
              <a:rPr lang="en-US" sz="1400" dirty="0"/>
              <a:t> ed.). Chicago, IL: American Library Association.</a:t>
            </a:r>
          </a:p>
          <a:p>
            <a:pPr>
              <a:lnSpc>
                <a:spcPct val="100000"/>
              </a:lnSpc>
              <a:spcBef>
                <a:spcPts val="0"/>
              </a:spcBef>
              <a:spcAft>
                <a:spcPts val="0"/>
              </a:spcAft>
            </a:pPr>
            <a:r>
              <a:rPr lang="en-US" sz="1400" dirty="0"/>
              <a:t>Johnson, T. K. (2017). African American archival resources: Representations in North Carolina, South Carolina, and </a:t>
            </a:r>
          </a:p>
          <a:p>
            <a:pPr marL="201168" lvl="1" indent="0">
              <a:lnSpc>
                <a:spcPct val="100000"/>
              </a:lnSpc>
              <a:spcBef>
                <a:spcPts val="0"/>
              </a:spcBef>
              <a:spcAft>
                <a:spcPts val="0"/>
              </a:spcAft>
              <a:buNone/>
            </a:pPr>
            <a:r>
              <a:rPr lang="en-US" sz="1400" dirty="0"/>
              <a:t>Georgia. </a:t>
            </a:r>
            <a:r>
              <a:rPr lang="en-US" sz="1400" i="1" dirty="0"/>
              <a:t>SLIS Connecting, 6</a:t>
            </a:r>
            <a:r>
              <a:rPr lang="en-US" sz="1400" dirty="0"/>
              <a:t>(1), 1-18.</a:t>
            </a:r>
          </a:p>
          <a:p>
            <a:pPr>
              <a:lnSpc>
                <a:spcPct val="100000"/>
              </a:lnSpc>
              <a:spcBef>
                <a:spcPts val="0"/>
              </a:spcBef>
              <a:spcAft>
                <a:spcPts val="0"/>
              </a:spcAft>
            </a:pPr>
            <a:r>
              <a:rPr lang="en-US" sz="1400" dirty="0"/>
              <a:t>Johnston, I. (2001). Whose history is it anyway? </a:t>
            </a:r>
            <a:r>
              <a:rPr lang="en-US" sz="1400" i="1" dirty="0"/>
              <a:t>Journal of the Society of Archivists, 22</a:t>
            </a:r>
            <a:r>
              <a:rPr lang="en-US" sz="1400" dirty="0"/>
              <a:t>(2), 213-229.</a:t>
            </a:r>
          </a:p>
          <a:p>
            <a:pPr>
              <a:lnSpc>
                <a:spcPct val="100000"/>
              </a:lnSpc>
              <a:spcBef>
                <a:spcPts val="0"/>
              </a:spcBef>
              <a:spcAft>
                <a:spcPts val="0"/>
              </a:spcAft>
            </a:pPr>
            <a:r>
              <a:rPr lang="en-US" sz="1400" dirty="0"/>
              <a:t>McDaniel, K. R. (2011). A survey of the African American records in UK’s Special Collections. </a:t>
            </a:r>
            <a:r>
              <a:rPr lang="en-US" sz="1400" i="1" dirty="0"/>
              <a:t>Kentucky Libraries, 75</a:t>
            </a:r>
            <a:r>
              <a:rPr lang="en-US" sz="1400" dirty="0"/>
              <a:t>(4), 8-12.</a:t>
            </a:r>
          </a:p>
          <a:p>
            <a:pPr>
              <a:lnSpc>
                <a:spcPct val="100000"/>
              </a:lnSpc>
              <a:spcBef>
                <a:spcPts val="0"/>
              </a:spcBef>
              <a:spcAft>
                <a:spcPts val="0"/>
              </a:spcAft>
            </a:pPr>
            <a:r>
              <a:rPr lang="en-US" sz="1400" dirty="0"/>
              <a:t>Porter, D. B. (1976). Bibliography and research in Afro-American scholarship. </a:t>
            </a:r>
            <a:r>
              <a:rPr lang="en-US" sz="1400" i="1" dirty="0"/>
              <a:t>The Journal of Academic Librarianship, 2</a:t>
            </a:r>
            <a:r>
              <a:rPr lang="en-US" sz="1400" dirty="0"/>
              <a:t>(2), 77-81.</a:t>
            </a:r>
          </a:p>
          <a:p>
            <a:pPr marL="292608" lvl="1">
              <a:lnSpc>
                <a:spcPct val="100000"/>
              </a:lnSpc>
              <a:spcBef>
                <a:spcPts val="0"/>
              </a:spcBef>
              <a:spcAft>
                <a:spcPts val="0"/>
              </a:spcAft>
              <a:buNone/>
            </a:pPr>
            <a:r>
              <a:rPr lang="en-US" sz="1400" dirty="0"/>
              <a:t>Prescod, C. (2017). Archives, race, class and rage. </a:t>
            </a:r>
            <a:r>
              <a:rPr lang="en-US" sz="1400" i="1" dirty="0"/>
              <a:t>Race &amp; Class, 58</a:t>
            </a:r>
            <a:r>
              <a:rPr lang="en-US" sz="1400" dirty="0"/>
              <a:t>(4), 76-84.</a:t>
            </a:r>
          </a:p>
          <a:p>
            <a:pPr marL="292608" lvl="1">
              <a:lnSpc>
                <a:spcPct val="100000"/>
              </a:lnSpc>
              <a:spcBef>
                <a:spcPts val="0"/>
              </a:spcBef>
              <a:spcAft>
                <a:spcPts val="0"/>
              </a:spcAft>
              <a:buNone/>
            </a:pPr>
            <a:r>
              <a:rPr lang="en-US" sz="1400" dirty="0"/>
              <a:t>White, D. G. (1987). Mining the forgotten: Manuscript sources for Black women’s history. </a:t>
            </a:r>
            <a:r>
              <a:rPr lang="en-US" sz="1400" i="1" dirty="0"/>
              <a:t>The Journal of American History, 74</a:t>
            </a:r>
            <a:r>
              <a:rPr lang="en-US" sz="1400" dirty="0"/>
              <a:t>(1), 237-242.</a:t>
            </a:r>
          </a:p>
          <a:p>
            <a:pPr marL="292608" lvl="1">
              <a:lnSpc>
                <a:spcPct val="100000"/>
              </a:lnSpc>
              <a:spcBef>
                <a:spcPts val="0"/>
              </a:spcBef>
              <a:spcAft>
                <a:spcPts val="0"/>
              </a:spcAft>
              <a:buNone/>
            </a:pPr>
            <a:r>
              <a:rPr lang="en-US" sz="1400" dirty="0"/>
              <a:t>Vance-Ali, M. (2013). </a:t>
            </a:r>
            <a:r>
              <a:rPr lang="en-US" sz="1400" i="1" dirty="0"/>
              <a:t>Local history. </a:t>
            </a:r>
            <a:r>
              <a:rPr lang="en-US" sz="1400" dirty="0"/>
              <a:t>Retrieved from http://</a:t>
            </a:r>
            <a:r>
              <a:rPr lang="en-US" sz="1400" dirty="0" err="1"/>
              <a:t>www.lowndeslibrary.org</a:t>
            </a:r>
            <a:r>
              <a:rPr lang="en-US" sz="1400" dirty="0"/>
              <a:t>/client/</a:t>
            </a:r>
            <a:r>
              <a:rPr lang="en-US" sz="1400" dirty="0" err="1"/>
              <a:t>en_US</a:t>
            </a:r>
            <a:r>
              <a:rPr lang="en-US" sz="1400" dirty="0"/>
              <a:t>/</a:t>
            </a:r>
            <a:r>
              <a:rPr lang="en-US" sz="1400" dirty="0" err="1"/>
              <a:t>clpl</a:t>
            </a:r>
            <a:r>
              <a:rPr lang="en-US" sz="1400" dirty="0"/>
              <a:t>/?</a:t>
            </a:r>
            <a:r>
              <a:rPr lang="en-US" sz="1400" dirty="0" err="1"/>
              <a:t>rm</a:t>
            </a:r>
            <a:r>
              <a:rPr lang="en-US" sz="1400" dirty="0"/>
              <a:t>=LOCAL+HISTORY+0%7C%7C%7C1%7C%7C%7C1%7C%7C%7Ctrue</a:t>
            </a:r>
          </a:p>
          <a:p>
            <a:pPr marL="292608" lvl="1">
              <a:lnSpc>
                <a:spcPct val="100000"/>
              </a:lnSpc>
              <a:spcBef>
                <a:spcPts val="0"/>
              </a:spcBef>
              <a:spcAft>
                <a:spcPts val="0"/>
              </a:spcAft>
              <a:buNone/>
            </a:pPr>
            <a:r>
              <a:rPr lang="en-US" sz="1400" dirty="0"/>
              <a:t>Zinn, H. (2009). </a:t>
            </a:r>
            <a:r>
              <a:rPr lang="en-US" sz="1400" i="1" dirty="0"/>
              <a:t>The Zinn reader: Writings on disobedience and democracy</a:t>
            </a:r>
            <a:r>
              <a:rPr lang="en-US" sz="1400" dirty="0"/>
              <a:t>. New York: Seven Stories Press.</a:t>
            </a:r>
          </a:p>
        </p:txBody>
      </p:sp>
      <p:sp>
        <p:nvSpPr>
          <p:cNvPr id="4" name="Date Placeholder 3"/>
          <p:cNvSpPr>
            <a:spLocks noGrp="1"/>
          </p:cNvSpPr>
          <p:nvPr>
            <p:ph type="dt" sz="half" idx="10"/>
          </p:nvPr>
        </p:nvSpPr>
        <p:spPr/>
        <p:txBody>
          <a:bodyPr/>
          <a:lstStyle/>
          <a:p>
            <a:r>
              <a:rPr lang="en-US"/>
              <a:t>04/17/20</a:t>
            </a:r>
            <a:endParaRPr lang="en-US" dirty="0"/>
          </a:p>
        </p:txBody>
      </p:sp>
      <p:sp>
        <p:nvSpPr>
          <p:cNvPr id="5" name="Footer Placeholder 4"/>
          <p:cNvSpPr>
            <a:spLocks noGrp="1"/>
          </p:cNvSpPr>
          <p:nvPr>
            <p:ph type="ftr" sz="quarter" idx="11"/>
          </p:nvPr>
        </p:nvSpPr>
        <p:spPr/>
        <p:txBody>
          <a:bodyPr/>
          <a:lstStyle/>
          <a:p>
            <a:r>
              <a:rPr lang="en-US"/>
              <a:t>Representations of Black History</a:t>
            </a:r>
            <a:endParaRPr lang="en-US" dirty="0"/>
          </a:p>
        </p:txBody>
      </p:sp>
      <p:sp>
        <p:nvSpPr>
          <p:cNvPr id="6" name="Slide Number Placeholder 5"/>
          <p:cNvSpPr>
            <a:spLocks noGrp="1"/>
          </p:cNvSpPr>
          <p:nvPr>
            <p:ph type="sldNum" sz="quarter" idx="12"/>
          </p:nvPr>
        </p:nvSpPr>
        <p:spPr/>
        <p:txBody>
          <a:bodyPr/>
          <a:lstStyle/>
          <a:p>
            <a:fld id="{69E57DC2-970A-4B3E-BB1C-7A09969E49DF}" type="slidenum">
              <a:rPr lang="en-US" smtClean="0"/>
              <a:t>22</a:t>
            </a:fld>
            <a:endParaRPr lang="en-US" dirty="0"/>
          </a:p>
        </p:txBody>
      </p:sp>
    </p:spTree>
    <p:extLst>
      <p:ext uri="{BB962C8B-B14F-4D97-AF65-F5344CB8AC3E}">
        <p14:creationId xmlns:p14="http://schemas.microsoft.com/office/powerpoint/2010/main" val="193347321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800600" y="731520"/>
            <a:ext cx="6492240" cy="5455524"/>
          </a:xfrm>
        </p:spPr>
        <p:txBody>
          <a:bodyPr>
            <a:normAutofit fontScale="92500" lnSpcReduction="20000"/>
          </a:bodyPr>
          <a:lstStyle/>
          <a:p>
            <a:pPr algn="ctr"/>
            <a:r>
              <a:rPr lang="en-US" sz="3300" dirty="0"/>
              <a:t>Thank you for your time and attention.</a:t>
            </a:r>
          </a:p>
          <a:p>
            <a:pPr marL="0" indent="0" algn="ctr">
              <a:buNone/>
            </a:pPr>
            <a:r>
              <a:rPr lang="en-US" sz="3300" dirty="0"/>
              <a:t>Questions? Comments?</a:t>
            </a:r>
          </a:p>
          <a:p>
            <a:pPr algn="ctr"/>
            <a:endParaRPr lang="en-US" dirty="0"/>
          </a:p>
          <a:p>
            <a:pPr marL="0" indent="0" algn="ctr">
              <a:buNone/>
            </a:pPr>
            <a:endParaRPr lang="en-US" sz="1900" dirty="0"/>
          </a:p>
          <a:p>
            <a:pPr marL="0" indent="0" algn="ctr">
              <a:buNone/>
            </a:pPr>
            <a:endParaRPr lang="en-US" sz="1900" dirty="0"/>
          </a:p>
          <a:p>
            <a:pPr marL="0" indent="0" algn="ctr">
              <a:buNone/>
            </a:pPr>
            <a:endParaRPr lang="en-US" sz="1900" dirty="0"/>
          </a:p>
          <a:p>
            <a:pPr marL="0" indent="0" algn="ctr">
              <a:buNone/>
            </a:pPr>
            <a:r>
              <a:rPr lang="en-US" sz="2300" dirty="0"/>
              <a:t>Carrie P. Mastley </a:t>
            </a:r>
          </a:p>
          <a:p>
            <a:pPr marL="0" indent="0" algn="ctr">
              <a:buNone/>
            </a:pPr>
            <a:r>
              <a:rPr lang="en-US" sz="2300" dirty="0" err="1"/>
              <a:t>cmastley@library.msstate.edu</a:t>
            </a:r>
            <a:endParaRPr lang="en-US" sz="2300" dirty="0"/>
          </a:p>
          <a:p>
            <a:pPr algn="ctr"/>
            <a:endParaRPr lang="en-US" sz="1900" dirty="0"/>
          </a:p>
          <a:p>
            <a:pPr algn="ctr"/>
            <a:endParaRPr lang="en-US" sz="1900" dirty="0"/>
          </a:p>
          <a:p>
            <a:pPr algn="ctr"/>
            <a:endParaRPr lang="en-US" sz="1900" dirty="0"/>
          </a:p>
          <a:p>
            <a:pPr marL="0" indent="0" algn="ctr">
              <a:buNone/>
            </a:pPr>
            <a:r>
              <a:rPr lang="en-US" sz="1800" dirty="0"/>
              <a:t>Interested in viewing materials from the Columbus-Lowndes Public Library’s Billups-Garth Archive? </a:t>
            </a:r>
            <a:br>
              <a:rPr lang="en-US" sz="1800" dirty="0"/>
            </a:br>
            <a:r>
              <a:rPr lang="en-US" sz="1800" dirty="0"/>
              <a:t>Check out their holdings at the Mississippi Digital Library!</a:t>
            </a:r>
            <a:br>
              <a:rPr lang="en-US" sz="1800" dirty="0"/>
            </a:br>
            <a:r>
              <a:rPr lang="en-US" sz="1800" dirty="0"/>
              <a:t>https://</a:t>
            </a:r>
            <a:r>
              <a:rPr lang="en-US" sz="1800" dirty="0" err="1"/>
              <a:t>msdiglib.org</a:t>
            </a:r>
            <a:r>
              <a:rPr lang="en-US" sz="1800" dirty="0"/>
              <a:t>/</a:t>
            </a:r>
            <a:r>
              <a:rPr lang="en-US" sz="1800" dirty="0" err="1"/>
              <a:t>columbus</a:t>
            </a:r>
            <a:endParaRPr lang="en-US" sz="1800" dirty="0"/>
          </a:p>
          <a:p>
            <a:endParaRPr lang="en-US" sz="1900" dirty="0"/>
          </a:p>
        </p:txBody>
      </p:sp>
      <p:sp>
        <p:nvSpPr>
          <p:cNvPr id="5" name="Date Placeholder 4"/>
          <p:cNvSpPr>
            <a:spLocks noGrp="1"/>
          </p:cNvSpPr>
          <p:nvPr>
            <p:ph type="dt" sz="half" idx="10"/>
          </p:nvPr>
        </p:nvSpPr>
        <p:spPr/>
        <p:txBody>
          <a:bodyPr/>
          <a:lstStyle/>
          <a:p>
            <a:r>
              <a:rPr lang="en-US"/>
              <a:t>04/17/20</a:t>
            </a:r>
            <a:endParaRPr lang="en-US" dirty="0"/>
          </a:p>
        </p:txBody>
      </p:sp>
      <p:sp>
        <p:nvSpPr>
          <p:cNvPr id="6" name="Footer Placeholder 5"/>
          <p:cNvSpPr>
            <a:spLocks noGrp="1"/>
          </p:cNvSpPr>
          <p:nvPr>
            <p:ph type="ftr" sz="quarter" idx="11"/>
          </p:nvPr>
        </p:nvSpPr>
        <p:spPr/>
        <p:txBody>
          <a:bodyPr/>
          <a:lstStyle/>
          <a:p>
            <a:r>
              <a:rPr lang="en-US"/>
              <a:t>Representations of Black History</a:t>
            </a:r>
            <a:endParaRPr lang="en-US" dirty="0"/>
          </a:p>
        </p:txBody>
      </p:sp>
      <p:sp>
        <p:nvSpPr>
          <p:cNvPr id="7" name="Slide Number Placeholder 6"/>
          <p:cNvSpPr>
            <a:spLocks noGrp="1"/>
          </p:cNvSpPr>
          <p:nvPr>
            <p:ph type="sldNum" sz="quarter" idx="12"/>
          </p:nvPr>
        </p:nvSpPr>
        <p:spPr/>
        <p:txBody>
          <a:bodyPr/>
          <a:lstStyle/>
          <a:p>
            <a:fld id="{69E57DC2-970A-4B3E-BB1C-7A09969E49DF}" type="slidenum">
              <a:rPr lang="en-US" smtClean="0"/>
              <a:pPr/>
              <a:t>23</a:t>
            </a:fld>
            <a:endParaRPr lang="en-US" dirty="0"/>
          </a:p>
        </p:txBody>
      </p:sp>
      <p:pic>
        <p:nvPicPr>
          <p:cNvPr id="8" name="Picture 7"/>
          <p:cNvPicPr>
            <a:picLocks noChangeAspect="1"/>
          </p:cNvPicPr>
          <p:nvPr/>
        </p:nvPicPr>
        <p:blipFill>
          <a:blip r:embed="rId3"/>
          <a:stretch>
            <a:fillRect/>
          </a:stretch>
        </p:blipFill>
        <p:spPr>
          <a:xfrm>
            <a:off x="660553" y="586920"/>
            <a:ext cx="2692247" cy="4017405"/>
          </a:xfrm>
          <a:prstGeom prst="rect">
            <a:avLst/>
          </a:prstGeom>
        </p:spPr>
      </p:pic>
      <p:sp>
        <p:nvSpPr>
          <p:cNvPr id="9" name="TextBox 8">
            <a:extLst>
              <a:ext uri="{FF2B5EF4-FFF2-40B4-BE49-F238E27FC236}">
                <a16:creationId xmlns:a16="http://schemas.microsoft.com/office/drawing/2014/main" id="{669A016C-717F-E242-8F21-D1DB85FBB9E6}"/>
              </a:ext>
            </a:extLst>
          </p:cNvPr>
          <p:cNvSpPr txBox="1"/>
          <p:nvPr/>
        </p:nvSpPr>
        <p:spPr>
          <a:xfrm>
            <a:off x="552128" y="4604325"/>
            <a:ext cx="2800672" cy="1015663"/>
          </a:xfrm>
          <a:prstGeom prst="rect">
            <a:avLst/>
          </a:prstGeom>
          <a:noFill/>
        </p:spPr>
        <p:txBody>
          <a:bodyPr wrap="square" rtlCol="0">
            <a:spAutoFit/>
          </a:bodyPr>
          <a:lstStyle/>
          <a:p>
            <a:r>
              <a:rPr lang="en-US" sz="1200" dirty="0">
                <a:solidFill>
                  <a:schemeClr val="bg1"/>
                </a:solidFill>
              </a:rPr>
              <a:t>Photograph of a Black woman drinking tea at a table while sitting in a rocking chair, circa 1890s. From the Marion Stark Gaines Photograph Collection, Billups-Garth Archive.</a:t>
            </a:r>
          </a:p>
        </p:txBody>
      </p:sp>
    </p:spTree>
    <p:extLst>
      <p:ext uri="{BB962C8B-B14F-4D97-AF65-F5344CB8AC3E}">
        <p14:creationId xmlns:p14="http://schemas.microsoft.com/office/powerpoint/2010/main" val="52342902"/>
      </p:ext>
    </p:extLst>
  </p:cSld>
  <p:clrMapOvr>
    <a:masterClrMapping/>
  </p:clrMapOvr>
</p:sld>
</file>

<file path=ppt/theme/theme1.xml><?xml version="1.0" encoding="utf-8"?>
<a:theme xmlns:a="http://schemas.openxmlformats.org/drawingml/2006/main" name="Retrospect">
  <a:themeElements>
    <a:clrScheme name="MSState">
      <a:dk1>
        <a:srgbClr val="000000"/>
      </a:dk1>
      <a:lt1>
        <a:srgbClr val="FFFFFF"/>
      </a:lt1>
      <a:dk2>
        <a:srgbClr val="941100"/>
      </a:dk2>
      <a:lt2>
        <a:srgbClr val="E2DFCC"/>
      </a:lt2>
      <a:accent1>
        <a:srgbClr val="941100"/>
      </a:accent1>
      <a:accent2>
        <a:srgbClr val="660000"/>
      </a:accent2>
      <a:accent3>
        <a:srgbClr val="FF7D78"/>
      </a:accent3>
      <a:accent4>
        <a:srgbClr val="FF9300"/>
      </a:accent4>
      <a:accent5>
        <a:srgbClr val="FFD478"/>
      </a:accent5>
      <a:accent6>
        <a:srgbClr val="FEFB00"/>
      </a:accent6>
      <a:hlink>
        <a:srgbClr val="935100"/>
      </a:hlink>
      <a:folHlink>
        <a:srgbClr val="B26B02"/>
      </a:folHlink>
    </a:clrScheme>
    <a:fontScheme name="Retrospect">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Retrospect">
      <a:fillStyleLst>
        <a:solidFill>
          <a:schemeClr val="phClr"/>
        </a:solidFill>
        <a:gradFill rotWithShape="1">
          <a:gsLst>
            <a:gs pos="0">
              <a:schemeClr val="phClr">
                <a:tint val="65000"/>
                <a:shade val="92000"/>
                <a:satMod val="130000"/>
              </a:schemeClr>
            </a:gs>
            <a:gs pos="45000">
              <a:schemeClr val="phClr">
                <a:tint val="60000"/>
                <a:shade val="99000"/>
                <a:satMod val="120000"/>
              </a:schemeClr>
            </a:gs>
            <a:gs pos="100000">
              <a:schemeClr val="phClr">
                <a:tint val="55000"/>
                <a:satMod val="140000"/>
              </a:schemeClr>
            </a:gs>
          </a:gsLst>
          <a:path path="circle">
            <a:fillToRect l="100000" t="100000" r="100000" b="100000"/>
          </a:path>
        </a:gradFill>
        <a:gradFill rotWithShape="1">
          <a:gsLst>
            <a:gs pos="0">
              <a:schemeClr val="phClr">
                <a:shade val="85000"/>
                <a:satMod val="130000"/>
              </a:schemeClr>
            </a:gs>
            <a:gs pos="34000">
              <a:schemeClr val="phClr">
                <a:shade val="87000"/>
                <a:satMod val="125000"/>
              </a:schemeClr>
            </a:gs>
            <a:gs pos="70000">
              <a:schemeClr val="phClr">
                <a:tint val="100000"/>
                <a:shade val="90000"/>
                <a:satMod val="130000"/>
              </a:schemeClr>
            </a:gs>
            <a:gs pos="100000">
              <a:schemeClr val="phClr">
                <a:tint val="100000"/>
                <a:shade val="100000"/>
                <a:satMod val="110000"/>
              </a:schemeClr>
            </a:gs>
          </a:gsLst>
          <a:path path="circle">
            <a:fillToRect l="100000" t="100000" r="100000" b="100000"/>
          </a:path>
        </a:gradFill>
      </a:fillStyleLst>
      <a:lnStyleLst>
        <a:ln w="12700"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44450" dist="25400" dir="2700000" algn="br" rotWithShape="0">
              <a:srgbClr val="000000">
                <a:alpha val="60000"/>
              </a:srgbClr>
            </a:outerShdw>
          </a:effectLst>
          <a:scene3d>
            <a:camera prst="orthographicFront">
              <a:rot lat="0" lon="0" rev="0"/>
            </a:camera>
            <a:lightRig rig="threePt" dir="t">
              <a:rot lat="0" lon="0" rev="19800000"/>
            </a:lightRig>
          </a:scene3d>
          <a:sp3d prstMaterial="flat">
            <a:bevelT w="25400" h="31750"/>
          </a:sp3d>
        </a:effectStyle>
      </a:effectStyleLst>
      <a:bgFillStyleLst>
        <a:solidFill>
          <a:schemeClr val="phClr"/>
        </a:solidFill>
        <a:solidFill>
          <a:schemeClr val="phClr">
            <a:tint val="90000"/>
            <a:shade val="97000"/>
            <a:satMod val="130000"/>
          </a:schemeClr>
        </a:solidFill>
        <a:gradFill rotWithShape="1">
          <a:gsLst>
            <a:gs pos="0">
              <a:schemeClr val="phClr">
                <a:tint val="96000"/>
                <a:shade val="99000"/>
                <a:satMod val="140000"/>
              </a:schemeClr>
            </a:gs>
            <a:gs pos="65000">
              <a:schemeClr val="phClr">
                <a:tint val="100000"/>
                <a:shade val="80000"/>
                <a:satMod val="130000"/>
              </a:schemeClr>
            </a:gs>
            <a:gs pos="100000">
              <a:schemeClr val="phClr">
                <a:tint val="100000"/>
                <a:shade val="48000"/>
                <a:satMod val="120000"/>
              </a:schemeClr>
            </a:gs>
          </a:gsLst>
          <a:lin ang="16200000" scaled="0"/>
        </a:gradFill>
      </a:bgFillStyleLst>
    </a:fmtScheme>
  </a:themeElements>
  <a:objectDefaults/>
  <a:extraClrSchemeLst/>
  <a:extLst>
    <a:ext uri="{05A4C25C-085E-4340-85A3-A5531E510DB2}">
      <thm15:themeFamily xmlns:thm15="http://schemas.microsoft.com/office/thememl/2012/main" name="Retrospect" id="{5F128B03-DCCA-4EEB-AB3B-CF2899314A46}" vid="{D26EA377-59BD-4C9C-9D94-EE8416EE4C79}"/>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{3E52C39A-41F7-1D4A-B1D9-C136DA81AC59}tf16401378</Template>
  <TotalTime>10144</TotalTime>
  <Words>2291</Words>
  <Application>Microsoft Macintosh PowerPoint</Application>
  <PresentationFormat>Widescreen</PresentationFormat>
  <Paragraphs>266</Paragraphs>
  <Slides>23</Slides>
  <Notes>6</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23</vt:i4>
      </vt:variant>
    </vt:vector>
  </HeadingPairs>
  <TitlesOfParts>
    <vt:vector size="27" baseType="lpstr">
      <vt:lpstr>Arial</vt:lpstr>
      <vt:lpstr>Calibri</vt:lpstr>
      <vt:lpstr>Calibri Light</vt:lpstr>
      <vt:lpstr>Retrospect</vt:lpstr>
      <vt:lpstr>Representations of Black History in Archives: Completing a Collection Analysis of an Archival Collection</vt:lpstr>
      <vt:lpstr>PowerPoint Presentation</vt:lpstr>
      <vt:lpstr>The Billups-Garth Archive</vt:lpstr>
      <vt:lpstr>A Brief History of Black History in Archives</vt:lpstr>
      <vt:lpstr>A Brief History of Black History in Archives</vt:lpstr>
      <vt:lpstr>Possible Reasons for Lack of Representation </vt:lpstr>
      <vt:lpstr>Noted Limitations of Extant Resources</vt:lpstr>
      <vt:lpstr>Why Collection Analysis?</vt:lpstr>
      <vt:lpstr>Goals for Collection Analysis</vt:lpstr>
      <vt:lpstr> Methodology: Data Collection </vt:lpstr>
      <vt:lpstr>Methodology: Data Analysis</vt:lpstr>
      <vt:lpstr>Methodology: Limitations</vt:lpstr>
      <vt:lpstr>Results</vt:lpstr>
      <vt:lpstr>Implications</vt:lpstr>
      <vt:lpstr>Results</vt:lpstr>
      <vt:lpstr>Implications</vt:lpstr>
      <vt:lpstr>Results</vt:lpstr>
      <vt:lpstr>Implications</vt:lpstr>
      <vt:lpstr>Results</vt:lpstr>
      <vt:lpstr>Implications</vt:lpstr>
      <vt:lpstr>Significance</vt:lpstr>
      <vt:lpstr>References</vt:lpstr>
      <vt:lpstr>PowerPoint Presentation</vt:lpstr>
    </vt:vector>
  </TitlesOfParts>
  <Company/>
  <LinksUpToDate>false</LinksUpToDate>
  <SharedDoc>false</SharedDoc>
  <HyperlinksChanged>false</HyperlinksChanged>
  <AppVersion>16.0016</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Practicum Activities in the Billups-Garth Archive</dc:title>
  <dc:creator>Carrie Mastley</dc:creator>
  <cp:lastModifiedBy>Carrie Mastley</cp:lastModifiedBy>
  <cp:revision>196</cp:revision>
  <cp:lastPrinted>2020-04-16T17:05:40Z</cp:lastPrinted>
  <dcterms:created xsi:type="dcterms:W3CDTF">2017-11-30T14:06:30Z</dcterms:created>
  <dcterms:modified xsi:type="dcterms:W3CDTF">2020-04-17T01:14:10Z</dcterms:modified>
</cp:coreProperties>
</file>