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sldIdLst>
    <p:sldId id="256" r:id="rId2"/>
    <p:sldId id="269" r:id="rId3"/>
    <p:sldId id="266" r:id="rId4"/>
    <p:sldId id="267" r:id="rId5"/>
    <p:sldId id="260" r:id="rId6"/>
    <p:sldId id="261" r:id="rId7"/>
    <p:sldId id="270" r:id="rId8"/>
    <p:sldId id="262" r:id="rId9"/>
    <p:sldId id="271" r:id="rId10"/>
    <p:sldId id="263" r:id="rId11"/>
    <p:sldId id="272" r:id="rId12"/>
    <p:sldId id="264" r:id="rId13"/>
    <p:sldId id="273" r:id="rId14"/>
    <p:sldId id="265" r:id="rId15"/>
    <p:sldId id="274" r:id="rId16"/>
    <p:sldId id="275" r:id="rId17"/>
    <p:sldId id="268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17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90" autoAdjust="0"/>
    <p:restoredTop sz="94674"/>
  </p:normalViewPr>
  <p:slideViewPr>
    <p:cSldViewPr snapToGrid="0" snapToObjects="1">
      <p:cViewPr varScale="1">
        <p:scale>
          <a:sx n="87" d="100"/>
          <a:sy n="87" d="100"/>
        </p:scale>
        <p:origin x="157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31782" y="569311"/>
            <a:ext cx="5655018" cy="2040759"/>
          </a:xfrm>
        </p:spPr>
        <p:txBody>
          <a:bodyPr/>
          <a:lstStyle/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31782" y="2890346"/>
            <a:ext cx="5655017" cy="274845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4"/>
          </p:nvPr>
        </p:nvSpPr>
        <p:spPr>
          <a:xfrm>
            <a:off x="0" y="0"/>
            <a:ext cx="2758966" cy="5940101"/>
          </a:xfrm>
          <a:solidFill>
            <a:srgbClr val="54565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4222421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338" y="274639"/>
            <a:ext cx="8123462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3338" y="1600201"/>
            <a:ext cx="8123462" cy="395072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6234386" y="1600201"/>
            <a:ext cx="2452414" cy="2988015"/>
          </a:xfrm>
          <a:solidFill>
            <a:srgbClr val="54565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2313228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402" y="4501931"/>
            <a:ext cx="7675313" cy="126704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402" y="3011380"/>
            <a:ext cx="7675314" cy="139552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819401" y="378937"/>
            <a:ext cx="7675313" cy="2417007"/>
          </a:xfrm>
          <a:solidFill>
            <a:srgbClr val="54565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4114273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458" y="274639"/>
            <a:ext cx="8287342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9458" y="1600201"/>
            <a:ext cx="4097003" cy="408386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2039" y="1600201"/>
            <a:ext cx="3954763" cy="408386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254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8966" y="274637"/>
            <a:ext cx="5927834" cy="741363"/>
          </a:xfrm>
        </p:spPr>
        <p:txBody>
          <a:bodyPr>
            <a:noAutofit/>
          </a:bodyPr>
          <a:lstStyle>
            <a:lvl1pPr>
              <a:defRPr sz="3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58966" y="1215232"/>
            <a:ext cx="299544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58966" y="1854994"/>
            <a:ext cx="2995448" cy="38597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29586" y="1215232"/>
            <a:ext cx="2757214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29586" y="1854994"/>
            <a:ext cx="2757214" cy="38597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3"/>
          </p:nvPr>
        </p:nvSpPr>
        <p:spPr>
          <a:xfrm>
            <a:off x="155267" y="274637"/>
            <a:ext cx="2452414" cy="2623723"/>
          </a:xfrm>
          <a:solidFill>
            <a:srgbClr val="54565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4"/>
          </p:nvPr>
        </p:nvSpPr>
        <p:spPr>
          <a:xfrm>
            <a:off x="155267" y="3116479"/>
            <a:ext cx="2452414" cy="2598308"/>
          </a:xfrm>
          <a:solidFill>
            <a:srgbClr val="54565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13644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6110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idx="13"/>
          </p:nvPr>
        </p:nvSpPr>
        <p:spPr>
          <a:xfrm>
            <a:off x="216723" y="348214"/>
            <a:ext cx="3890524" cy="5233432"/>
          </a:xfrm>
          <a:solidFill>
            <a:srgbClr val="54565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363309" y="348214"/>
            <a:ext cx="4435005" cy="53051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116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901" y="273049"/>
            <a:ext cx="5050305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64622" y="273052"/>
            <a:ext cx="2722179" cy="53802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0901" y="1435102"/>
            <a:ext cx="5050305" cy="42182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858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7703" y="4800601"/>
            <a:ext cx="793909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47703" y="402898"/>
            <a:ext cx="7939097" cy="432467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7703" y="5367338"/>
            <a:ext cx="7939097" cy="43962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4340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g.jpg"/>
          <p:cNvPicPr>
            <a:picLocks noChangeAspect="1"/>
          </p:cNvPicPr>
          <p:nvPr userDrawn="1"/>
        </p:nvPicPr>
        <p:blipFill>
          <a:blip r:embed="rId2" cstate="email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707"/>
            <a:ext cx="9144000" cy="68777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85321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479464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15932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686884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idx="13"/>
          </p:nvPr>
        </p:nvSpPr>
        <p:spPr>
          <a:xfrm>
            <a:off x="401086" y="430146"/>
            <a:ext cx="8397229" cy="5182226"/>
          </a:xfrm>
          <a:solidFill>
            <a:srgbClr val="54565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7116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g.jpg"/>
          <p:cNvPicPr>
            <a:picLocks noChangeAspect="1"/>
          </p:cNvPicPr>
          <p:nvPr/>
        </p:nvPicPr>
        <p:blipFill>
          <a:blip r:embed="rId16" cstate="email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707"/>
            <a:ext cx="9144000" cy="687770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6248" y="274639"/>
            <a:ext cx="80005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48" y="1600201"/>
            <a:ext cx="8000552" cy="39507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/>
          <p:cNvSpPr/>
          <p:nvPr/>
        </p:nvSpPr>
        <p:spPr>
          <a:xfrm>
            <a:off x="2" y="5940101"/>
            <a:ext cx="9143998" cy="917899"/>
          </a:xfrm>
          <a:prstGeom prst="rect">
            <a:avLst/>
          </a:prstGeom>
          <a:solidFill>
            <a:srgbClr val="5D17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64" y="6126164"/>
            <a:ext cx="3309760" cy="567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752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73" r:id="rId1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2D2E2B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54565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54565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54565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2.archivists.org/standards/guidelines-for-primary-source-literacy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2.archivists.org/standards/guidelines-for-primary-source-literacy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2.archivists.org/standards/guidelines-for-primary-source-literacy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2.archivists.org/standards/guidelines-for-primary-source-literacy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2.archivists.org/standards/guidelines-for-primary-source-literacy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2.archivists.org/standards/guidelines-for-primary-source-literacy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dbaldwin@library.msstate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16151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5300" b="1" dirty="0" smtClean="0"/>
              <a:t/>
            </a:r>
            <a:br>
              <a:rPr lang="en-US" sz="5300" b="1" dirty="0" smtClean="0"/>
            </a:br>
            <a:r>
              <a:rPr lang="en-US" sz="5300" b="1" dirty="0"/>
              <a:t/>
            </a:r>
            <a:br>
              <a:rPr lang="en-US" sz="5300" b="1" dirty="0"/>
            </a:br>
            <a:r>
              <a:rPr lang="en-US" sz="5300" b="1" dirty="0" smtClean="0"/>
              <a:t>Genealogy</a:t>
            </a:r>
            <a:r>
              <a:rPr lang="en-US" b="1" dirty="0" smtClean="0"/>
              <a:t> as a </a:t>
            </a:r>
            <a:br>
              <a:rPr lang="en-US" b="1" dirty="0" smtClean="0"/>
            </a:br>
            <a:r>
              <a:rPr lang="en-US" b="1" dirty="0" smtClean="0"/>
              <a:t>Gateway to Teaching </a:t>
            </a:r>
            <a:br>
              <a:rPr lang="en-US" b="1" dirty="0" smtClean="0"/>
            </a:br>
            <a:r>
              <a:rPr lang="en-US" sz="5300" b="1" dirty="0" smtClean="0"/>
              <a:t>Primary Source Literacy</a:t>
            </a:r>
            <a:endParaRPr lang="en-US" sz="53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371600" y="2507839"/>
            <a:ext cx="6400800" cy="1752600"/>
          </a:xfrm>
        </p:spPr>
        <p:txBody>
          <a:bodyPr>
            <a:normAutofit fontScale="70000" lnSpcReduction="20000"/>
          </a:bodyPr>
          <a:lstStyle/>
          <a:p>
            <a:endParaRPr lang="en-US" dirty="0"/>
          </a:p>
          <a:p>
            <a:endParaRPr lang="en-US" dirty="0" smtClean="0"/>
          </a:p>
          <a:p>
            <a:r>
              <a:rPr lang="en-US" dirty="0" err="1" smtClean="0">
                <a:solidFill>
                  <a:srgbClr val="5D1725"/>
                </a:solidFill>
              </a:rPr>
              <a:t>DeeDee</a:t>
            </a:r>
            <a:r>
              <a:rPr lang="en-US" dirty="0" smtClean="0">
                <a:solidFill>
                  <a:srgbClr val="5D1725"/>
                </a:solidFill>
              </a:rPr>
              <a:t> Baldwin</a:t>
            </a:r>
          </a:p>
          <a:p>
            <a:r>
              <a:rPr lang="en-US" dirty="0" smtClean="0">
                <a:solidFill>
                  <a:srgbClr val="5D1725"/>
                </a:solidFill>
              </a:rPr>
              <a:t>History Research Librarian</a:t>
            </a:r>
          </a:p>
          <a:p>
            <a:r>
              <a:rPr lang="en-US" dirty="0" smtClean="0">
                <a:solidFill>
                  <a:srgbClr val="5D1725"/>
                </a:solidFill>
              </a:rPr>
              <a:t>Mississippi State University Libraries</a:t>
            </a:r>
            <a:endParaRPr lang="en-US" dirty="0">
              <a:solidFill>
                <a:srgbClr val="5D172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94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Background / Why Genealogy?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Genealogy is one of the most popular hobbies in the United States.</a:t>
            </a:r>
          </a:p>
          <a:p>
            <a:endParaRPr lang="en-US" sz="2000" dirty="0"/>
          </a:p>
          <a:p>
            <a:r>
              <a:rPr lang="en-US" sz="2000" dirty="0" smtClean="0"/>
              <a:t>Librarians and archivists tend to have a love/hate relationship with genealogists.</a:t>
            </a:r>
          </a:p>
          <a:p>
            <a:endParaRPr lang="en-US" sz="2000" dirty="0"/>
          </a:p>
          <a:p>
            <a:r>
              <a:rPr lang="en-US" sz="2000" dirty="0" smtClean="0"/>
              <a:t>I teach basic genealogy workshops both online and in-person several times each semester at Mississippi State.</a:t>
            </a:r>
          </a:p>
          <a:p>
            <a:pPr lvl="1"/>
            <a:r>
              <a:rPr lang="en-US" sz="1800" dirty="0" smtClean="0"/>
              <a:t>Well attended by a mix of students, faculty and staff, and community members</a:t>
            </a:r>
          </a:p>
          <a:p>
            <a:pPr lvl="1"/>
            <a:r>
              <a:rPr lang="en-US" sz="1800" dirty="0" smtClean="0"/>
              <a:t>Excellent opportunity to “sneak in” research skills</a:t>
            </a: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4021998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Teaching Genealogy Basics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Setting up a family tree</a:t>
            </a:r>
          </a:p>
          <a:p>
            <a:r>
              <a:rPr lang="en-US" sz="1800" dirty="0" smtClean="0"/>
              <a:t>Creating a free account on Ancestry</a:t>
            </a:r>
          </a:p>
          <a:p>
            <a:r>
              <a:rPr lang="en-US" sz="1800" dirty="0" smtClean="0"/>
              <a:t>Starting a tree and entering people</a:t>
            </a:r>
          </a:p>
          <a:p>
            <a:r>
              <a:rPr lang="en-US" sz="1800" dirty="0" smtClean="0"/>
              <a:t>Navigating “hints” and profile pages</a:t>
            </a:r>
          </a:p>
          <a:p>
            <a:r>
              <a:rPr lang="en-US" sz="1800" dirty="0" smtClean="0"/>
              <a:t>Attaching sources</a:t>
            </a:r>
          </a:p>
          <a:p>
            <a:endParaRPr lang="en-US" sz="1600" dirty="0"/>
          </a:p>
          <a:p>
            <a:pPr marL="0" indent="0">
              <a:buNone/>
            </a:pPr>
            <a:r>
              <a:rPr lang="en-US" sz="2000" dirty="0" smtClean="0"/>
              <a:t>Using and searching records</a:t>
            </a:r>
          </a:p>
          <a:p>
            <a:r>
              <a:rPr lang="en-US" sz="1800" dirty="0" smtClean="0"/>
              <a:t>Using search forms effectively</a:t>
            </a:r>
          </a:p>
          <a:p>
            <a:r>
              <a:rPr lang="en-US" sz="1800" dirty="0" smtClean="0"/>
              <a:t>Knowing key census years and understanding census accuracy</a:t>
            </a:r>
          </a:p>
          <a:p>
            <a:r>
              <a:rPr lang="en-US" sz="1800" dirty="0" smtClean="0"/>
              <a:t>Viewing the original document for more information</a:t>
            </a:r>
          </a:p>
          <a:p>
            <a:r>
              <a:rPr lang="en-US" sz="1800" dirty="0" smtClean="0"/>
              <a:t>Understanding availability of records depending on state</a:t>
            </a:r>
          </a:p>
        </p:txBody>
      </p:sp>
    </p:spTree>
    <p:extLst>
      <p:ext uri="{BB962C8B-B14F-4D97-AF65-F5344CB8AC3E}">
        <p14:creationId xmlns:p14="http://schemas.microsoft.com/office/powerpoint/2010/main" val="2842475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Primary Sources in Genealogy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Vital records (birth, marriage, death)</a:t>
            </a:r>
            <a:endParaRPr lang="en-US" sz="2400" dirty="0"/>
          </a:p>
          <a:p>
            <a:r>
              <a:rPr lang="en-US" sz="2400" dirty="0" smtClean="0"/>
              <a:t>Church and cemetery records</a:t>
            </a:r>
          </a:p>
          <a:p>
            <a:r>
              <a:rPr lang="en-US" sz="2400" dirty="0" smtClean="0"/>
              <a:t>Family items – letters, diaries, albums, scrapbooks</a:t>
            </a:r>
          </a:p>
          <a:p>
            <a:r>
              <a:rPr lang="en-US" sz="2400" dirty="0" smtClean="0"/>
              <a:t>Census records</a:t>
            </a:r>
          </a:p>
          <a:p>
            <a:r>
              <a:rPr lang="en-US" sz="2400" dirty="0" smtClean="0"/>
              <a:t>Military records</a:t>
            </a:r>
          </a:p>
          <a:p>
            <a:r>
              <a:rPr lang="en-US" sz="2400" dirty="0" smtClean="0"/>
              <a:t>School records, yearbooks</a:t>
            </a:r>
          </a:p>
          <a:p>
            <a:r>
              <a:rPr lang="en-US" sz="2400" dirty="0" smtClean="0"/>
              <a:t>Newspapers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Genealogists must learn what records can be </a:t>
            </a:r>
            <a:r>
              <a:rPr lang="en-US" sz="2400" b="1" dirty="0" smtClean="0"/>
              <a:t>expected</a:t>
            </a:r>
            <a:r>
              <a:rPr lang="en-US" sz="2400" dirty="0" smtClean="0"/>
              <a:t> in their search, how </a:t>
            </a:r>
            <a:r>
              <a:rPr lang="en-US" sz="2400" b="1" dirty="0" smtClean="0"/>
              <a:t>reliable</a:t>
            </a:r>
            <a:r>
              <a:rPr lang="en-US" sz="2400" dirty="0" smtClean="0"/>
              <a:t> different types of records are, and where certain records can be </a:t>
            </a:r>
            <a:r>
              <a:rPr lang="en-US" sz="2400" b="1" dirty="0" smtClean="0"/>
              <a:t>accessed</a:t>
            </a:r>
            <a:r>
              <a:rPr lang="en-US" sz="2400" dirty="0" smtClean="0"/>
              <a:t> (if at all).</a:t>
            </a:r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376004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SAA-ACRL/RBMS Joint Task Force </a:t>
            </a:r>
            <a:br>
              <a:rPr lang="en-US" sz="3600" dirty="0" smtClean="0"/>
            </a:br>
            <a:r>
              <a:rPr lang="en-US" sz="3600" dirty="0" smtClean="0"/>
              <a:t>on Primary Source Literacy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 smtClean="0"/>
              <a:t>Identified five broad learning objectives for primary source literacy:</a:t>
            </a:r>
          </a:p>
          <a:p>
            <a:pPr marL="0" indent="0">
              <a:buNone/>
            </a:pPr>
            <a:endParaRPr lang="en-US" sz="1200" dirty="0" smtClean="0"/>
          </a:p>
          <a:p>
            <a:r>
              <a:rPr lang="en-US" sz="2400" dirty="0" smtClean="0"/>
              <a:t>Conceptualize</a:t>
            </a:r>
          </a:p>
          <a:p>
            <a:r>
              <a:rPr lang="en-US" sz="2400" dirty="0" smtClean="0"/>
              <a:t>Find and Access</a:t>
            </a:r>
          </a:p>
          <a:p>
            <a:r>
              <a:rPr lang="en-US" sz="2400" dirty="0" smtClean="0"/>
              <a:t>Read, Understand, and Summarize</a:t>
            </a:r>
          </a:p>
          <a:p>
            <a:r>
              <a:rPr lang="en-US" sz="2400" dirty="0" smtClean="0"/>
              <a:t>Interpret, Analyze, and Evaluate</a:t>
            </a:r>
          </a:p>
          <a:p>
            <a:r>
              <a:rPr lang="en-US" sz="2400" dirty="0" smtClean="0"/>
              <a:t>Use and Incorporate</a:t>
            </a:r>
          </a:p>
          <a:p>
            <a:endParaRPr lang="en-US" sz="2400" dirty="0"/>
          </a:p>
          <a:p>
            <a:endParaRPr lang="en-US" sz="2400" dirty="0" smtClean="0"/>
          </a:p>
          <a:p>
            <a:pPr marL="0" indent="0">
              <a:buNone/>
            </a:pPr>
            <a:r>
              <a:rPr lang="en-US" sz="1800" dirty="0">
                <a:hlinkClick r:id="rId2"/>
              </a:rPr>
              <a:t>https://www2.archivists.org/standards/guidelines-for-primary-source-literacy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91030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JTF Learning Objective: Conceptualize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b="1" dirty="0" smtClean="0"/>
              <a:t>CONCEPTUALIZE</a:t>
            </a:r>
          </a:p>
          <a:p>
            <a:pPr marL="0" indent="0">
              <a:buNone/>
            </a:pPr>
            <a:endParaRPr lang="en-US" sz="1200" b="1" dirty="0" smtClean="0"/>
          </a:p>
          <a:p>
            <a:r>
              <a:rPr lang="en-US" sz="2400" dirty="0" smtClean="0"/>
              <a:t>Understand the difference between primary and secondary sources</a:t>
            </a:r>
          </a:p>
          <a:p>
            <a:r>
              <a:rPr lang="en-US" sz="2400" dirty="0" smtClean="0"/>
              <a:t>Identify possible primary sources for a research project</a:t>
            </a:r>
          </a:p>
          <a:p>
            <a:r>
              <a:rPr lang="en-US" sz="2400" dirty="0" smtClean="0"/>
              <a:t>Use primary sources to “generate and refine” research </a:t>
            </a:r>
            <a:r>
              <a:rPr lang="en-US" sz="2400" dirty="0" smtClean="0"/>
              <a:t>questions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pPr marL="0" indent="0">
              <a:buNone/>
            </a:pPr>
            <a:r>
              <a:rPr lang="en-US" sz="1800" dirty="0">
                <a:hlinkClick r:id="rId2"/>
              </a:rPr>
              <a:t>https://www2.archivists.org/standards/guidelines-for-primary-source-literacy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839468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JTF Learning Objective: Conceptualize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Bringing this objective to basic genealogy instruction:</a:t>
            </a:r>
          </a:p>
          <a:p>
            <a:r>
              <a:rPr lang="en-US" sz="2000" dirty="0" smtClean="0"/>
              <a:t>Explain what a primar</a:t>
            </a:r>
            <a:r>
              <a:rPr lang="en-US" sz="2000" dirty="0" smtClean="0"/>
              <a:t>y source is when talking about different types of records.</a:t>
            </a:r>
          </a:p>
          <a:p>
            <a:r>
              <a:rPr lang="en-US" sz="2000" dirty="0" smtClean="0"/>
              <a:t>Teach attendees how to choose which records to search for a particular individual.</a:t>
            </a:r>
          </a:p>
          <a:p>
            <a:pPr lvl="1"/>
            <a:r>
              <a:rPr lang="en-US" sz="1800" dirty="0" smtClean="0"/>
              <a:t>On what censuses can I expect to find this person?</a:t>
            </a:r>
          </a:p>
          <a:p>
            <a:pPr lvl="1"/>
            <a:r>
              <a:rPr lang="en-US" sz="1800" dirty="0" smtClean="0"/>
              <a:t>Will this person have military records?</a:t>
            </a:r>
          </a:p>
          <a:p>
            <a:pPr lvl="1"/>
            <a:r>
              <a:rPr lang="en-US" sz="1800" dirty="0" smtClean="0"/>
              <a:t>Might this person be on the Social Security Death Index?</a:t>
            </a:r>
          </a:p>
          <a:p>
            <a:pPr lvl="1"/>
            <a:r>
              <a:rPr lang="en-US" sz="1800" dirty="0" smtClean="0"/>
              <a:t>What records exist for the state(s) where this person lived?</a:t>
            </a:r>
            <a:endParaRPr lang="en-US" sz="1800" dirty="0"/>
          </a:p>
          <a:p>
            <a:pPr marL="400050"/>
            <a:r>
              <a:rPr lang="en-US" sz="2000" dirty="0" smtClean="0"/>
              <a:t>Explain that sometimes records raise more questions.</a:t>
            </a:r>
          </a:p>
        </p:txBody>
      </p:sp>
    </p:spTree>
    <p:extLst>
      <p:ext uri="{BB962C8B-B14F-4D97-AF65-F5344CB8AC3E}">
        <p14:creationId xmlns:p14="http://schemas.microsoft.com/office/powerpoint/2010/main" val="3238856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JTF Learning Objective: </a:t>
            </a:r>
            <a:br>
              <a:rPr lang="en-US" sz="3600" dirty="0" smtClean="0"/>
            </a:br>
            <a:r>
              <a:rPr lang="en-US" sz="3600" dirty="0" smtClean="0"/>
              <a:t>Find &amp; Access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b="1" dirty="0" smtClean="0"/>
              <a:t>FIND AND ACCESS</a:t>
            </a:r>
          </a:p>
          <a:p>
            <a:pPr marL="0" indent="0">
              <a:buNone/>
            </a:pPr>
            <a:endParaRPr lang="en-US" sz="1200" b="1" dirty="0" smtClean="0"/>
          </a:p>
          <a:p>
            <a:r>
              <a:rPr lang="en-US" sz="2400" dirty="0" smtClean="0"/>
              <a:t>Know where to find possible sources and how to search them</a:t>
            </a:r>
          </a:p>
          <a:p>
            <a:r>
              <a:rPr lang="en-US" sz="2400" dirty="0" smtClean="0"/>
              <a:t>Distinguish between catalogs, databases, finding aids, etc.</a:t>
            </a:r>
          </a:p>
          <a:p>
            <a:r>
              <a:rPr lang="en-US" sz="2400" dirty="0" smtClean="0"/>
              <a:t>“Understand </a:t>
            </a:r>
            <a:r>
              <a:rPr lang="en-US" sz="2400" dirty="0"/>
              <a:t>the policies and procedures that affect </a:t>
            </a:r>
            <a:r>
              <a:rPr lang="en-US" sz="2400" dirty="0" smtClean="0"/>
              <a:t>access”</a:t>
            </a:r>
          </a:p>
          <a:p>
            <a:r>
              <a:rPr lang="en-US" sz="2400" dirty="0" smtClean="0"/>
              <a:t>Understand why certain records may not have survived and/or may not have been collected.</a:t>
            </a:r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pPr marL="0" indent="0">
              <a:buNone/>
            </a:pPr>
            <a:r>
              <a:rPr lang="en-US" sz="1800" dirty="0">
                <a:hlinkClick r:id="rId2"/>
              </a:rPr>
              <a:t>https://www2.archivists.org/standards/guidelines-for-primary-source-literacy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784258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JTF Learning </a:t>
            </a:r>
            <a:r>
              <a:rPr lang="en-US" sz="3600" dirty="0" smtClean="0"/>
              <a:t>Objective:</a:t>
            </a:r>
            <a:br>
              <a:rPr lang="en-US" sz="3600" dirty="0" smtClean="0"/>
            </a:br>
            <a:r>
              <a:rPr lang="en-US" sz="3600" dirty="0" smtClean="0"/>
              <a:t>Find &amp; Access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Bringing this objective to basic genealogy instruction:</a:t>
            </a:r>
          </a:p>
          <a:p>
            <a:r>
              <a:rPr lang="en-US" sz="2000" dirty="0" smtClean="0"/>
              <a:t>Show attendees how to find various record sets, such as vital records, military records, census records, etc.</a:t>
            </a:r>
          </a:p>
          <a:p>
            <a:r>
              <a:rPr lang="en-US" sz="2000" dirty="0" smtClean="0"/>
              <a:t>Explain search strategies (this is a large part of my workshops).</a:t>
            </a:r>
          </a:p>
          <a:p>
            <a:r>
              <a:rPr lang="en-US" sz="2000" dirty="0" smtClean="0"/>
              <a:t>The 1890 census, which I mention in every workshop, is a great example of records being lost.</a:t>
            </a:r>
          </a:p>
          <a:p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109611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JTF Learning Objective: </a:t>
            </a:r>
            <a:br>
              <a:rPr lang="en-US" sz="3600" dirty="0" smtClean="0"/>
            </a:br>
            <a:r>
              <a:rPr lang="en-US" sz="3600" dirty="0" smtClean="0"/>
              <a:t>Read, Understand, Summarize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READ, UNDERSTAND, AND SUMMARIZE</a:t>
            </a:r>
          </a:p>
          <a:p>
            <a:pPr marL="0" indent="0">
              <a:buNone/>
            </a:pPr>
            <a:endParaRPr lang="en-US" sz="1200" b="1" dirty="0" smtClean="0"/>
          </a:p>
          <a:p>
            <a:r>
              <a:rPr lang="en-US" sz="2400" dirty="0" smtClean="0"/>
              <a:t>Incorporate any skills necessary to read the material, i.e. reading old handwriting, using a microfilm reader, etc.</a:t>
            </a:r>
          </a:p>
          <a:p>
            <a:r>
              <a:rPr lang="en-US" sz="2400" dirty="0" smtClean="0"/>
              <a:t>Understand the material enough to be able to summarize what it says, who created it, when and why it was created, etc.</a:t>
            </a:r>
          </a:p>
          <a:p>
            <a:endParaRPr lang="en-US" sz="2400" dirty="0"/>
          </a:p>
          <a:p>
            <a:endParaRPr lang="en-US" sz="2400" dirty="0" smtClean="0"/>
          </a:p>
          <a:p>
            <a:pPr marL="0" indent="0">
              <a:buNone/>
            </a:pPr>
            <a:r>
              <a:rPr lang="en-US" sz="1800" dirty="0">
                <a:hlinkClick r:id="rId2"/>
              </a:rPr>
              <a:t>https://www2.archivists.org/standards/guidelines-for-primary-source-literacy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23797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JTF Learning Objective: </a:t>
            </a:r>
            <a:br>
              <a:rPr lang="en-US" sz="3600" dirty="0"/>
            </a:br>
            <a:r>
              <a:rPr lang="en-US" sz="3600" dirty="0"/>
              <a:t>Read, Understand, Summarize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Bringing this objective to basic genealogy instruction:</a:t>
            </a:r>
          </a:p>
          <a:p>
            <a:r>
              <a:rPr lang="en-US" sz="2000" dirty="0" smtClean="0"/>
              <a:t>When showing the original image of a census page or WWI draft card, I always mention that the handwriting might be difficult to read.</a:t>
            </a:r>
          </a:p>
          <a:p>
            <a:r>
              <a:rPr lang="en-US" sz="2000" dirty="0" smtClean="0"/>
              <a:t>Because the types of records I show in the basic genealogy workshop are fairly straightforward, this objective is probably the least touched-on.</a:t>
            </a:r>
          </a:p>
        </p:txBody>
      </p:sp>
    </p:spTree>
    <p:extLst>
      <p:ext uri="{BB962C8B-B14F-4D97-AF65-F5344CB8AC3E}">
        <p14:creationId xmlns:p14="http://schemas.microsoft.com/office/powerpoint/2010/main" val="29808368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JTF Learning Objective:</a:t>
            </a:r>
            <a:br>
              <a:rPr lang="en-US" sz="3600" dirty="0" smtClean="0"/>
            </a:br>
            <a:r>
              <a:rPr lang="en-US" sz="3600" dirty="0" smtClean="0"/>
              <a:t>Interpret, Analyze, Evaluate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INTERPRET, ANALYZE, AND EVALUATE</a:t>
            </a:r>
          </a:p>
          <a:p>
            <a:pPr marL="0" indent="0">
              <a:buNone/>
            </a:pPr>
            <a:endParaRPr lang="en-US" sz="1200" b="1" dirty="0" smtClean="0"/>
          </a:p>
          <a:p>
            <a:r>
              <a:rPr lang="en-US" sz="2400" dirty="0" smtClean="0"/>
              <a:t>Understand the source’s historical context, point of view of the creator, and intended audience (if any)</a:t>
            </a:r>
          </a:p>
          <a:p>
            <a:r>
              <a:rPr lang="en-US" sz="2400" dirty="0" smtClean="0"/>
              <a:t>Identify and question the reasons for gaps in the historical record</a:t>
            </a:r>
          </a:p>
          <a:p>
            <a:r>
              <a:rPr lang="en-US" sz="2400" dirty="0" smtClean="0"/>
              <a:t>“Demonstrate historical empathy,” curiosity, and appreciation</a:t>
            </a:r>
            <a:endParaRPr lang="en-US" sz="2400" dirty="0"/>
          </a:p>
          <a:p>
            <a:endParaRPr lang="en-US" sz="2400" dirty="0" smtClean="0"/>
          </a:p>
          <a:p>
            <a:pPr marL="0" indent="0">
              <a:buNone/>
            </a:pPr>
            <a:r>
              <a:rPr lang="en-US" sz="1800" dirty="0">
                <a:hlinkClick r:id="rId2"/>
              </a:rPr>
              <a:t>https://www2.archivists.org/standards/guidelines-for-primary-source-literacy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88115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JTF Learning Objective:</a:t>
            </a:r>
            <a:br>
              <a:rPr lang="en-US" sz="3600" dirty="0"/>
            </a:br>
            <a:r>
              <a:rPr lang="en-US" sz="3600" dirty="0"/>
              <a:t>Interpret, Analyze, Evaluate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Bringing this objective to basic genealogy instruction:</a:t>
            </a:r>
          </a:p>
          <a:p>
            <a:r>
              <a:rPr lang="en-US" sz="2000" dirty="0" smtClean="0"/>
              <a:t>Emphasize that historical records, even “official” records, have errors. Death certificates are a great example.</a:t>
            </a:r>
          </a:p>
          <a:p>
            <a:r>
              <a:rPr lang="en-US" sz="2000" dirty="0" smtClean="0"/>
              <a:t>Explaining the reasons for census errors and omissions is a great opportunity to teach attendees about historical context and questioning sources.</a:t>
            </a:r>
          </a:p>
          <a:p>
            <a:pPr lvl="1"/>
            <a:r>
              <a:rPr lang="en-US" sz="1800" dirty="0" smtClean="0"/>
              <a:t>Why might estimated birth years be off by a number of years?</a:t>
            </a:r>
          </a:p>
          <a:p>
            <a:pPr lvl="1"/>
            <a:r>
              <a:rPr lang="en-US" sz="1800" dirty="0" smtClean="0"/>
              <a:t>Why were most African Americans not listed by name until the 1870 census?</a:t>
            </a:r>
          </a:p>
          <a:p>
            <a:pPr lvl="1"/>
            <a:endParaRPr lang="en-US" sz="1800" dirty="0" smtClean="0"/>
          </a:p>
          <a:p>
            <a:pPr lvl="1"/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1394137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JTF Learning Objective:</a:t>
            </a:r>
            <a:br>
              <a:rPr lang="en-US" sz="3600" dirty="0" smtClean="0"/>
            </a:br>
            <a:r>
              <a:rPr lang="en-US" sz="3600" dirty="0" smtClean="0"/>
              <a:t>Use &amp; Incorporate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USE AND INCORPORATE</a:t>
            </a:r>
          </a:p>
          <a:p>
            <a:pPr marL="0" indent="0">
              <a:buNone/>
            </a:pPr>
            <a:endParaRPr lang="en-US" sz="1200" b="1" dirty="0" smtClean="0"/>
          </a:p>
          <a:p>
            <a:r>
              <a:rPr lang="en-US" sz="2400" dirty="0" smtClean="0"/>
              <a:t>Be able to bring sources together to support an argument</a:t>
            </a:r>
          </a:p>
          <a:p>
            <a:r>
              <a:rPr lang="en-US" sz="2400" dirty="0" smtClean="0"/>
              <a:t>Use appropriate citation and adhere to copyright laws</a:t>
            </a:r>
            <a:endParaRPr lang="en-US" sz="2400" dirty="0"/>
          </a:p>
          <a:p>
            <a:endParaRPr lang="en-US" sz="2400" dirty="0" smtClean="0"/>
          </a:p>
          <a:p>
            <a:pPr marL="0" indent="0">
              <a:buNone/>
            </a:pPr>
            <a:r>
              <a:rPr lang="en-US" sz="1800" dirty="0">
                <a:hlinkClick r:id="rId2"/>
              </a:rPr>
              <a:t>https://www2.archivists.org/standards/guidelines-for-primary-source-literacy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47190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JTF Learning Objective:</a:t>
            </a:r>
            <a:br>
              <a:rPr lang="en-US" sz="3600" dirty="0"/>
            </a:br>
            <a:r>
              <a:rPr lang="en-US" sz="3600" dirty="0"/>
              <a:t>Use &amp; Incorporate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Bringing this objective to basic genealogy instruction:</a:t>
            </a:r>
          </a:p>
          <a:p>
            <a:r>
              <a:rPr lang="en-US" sz="2000" dirty="0" smtClean="0"/>
              <a:t>Stress the importance of attaching sources (if possible with subscription options) or keeping track of them in some other way.</a:t>
            </a:r>
          </a:p>
          <a:p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5612517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Future Development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A First Year Experience (FYE) class on genealogy</a:t>
            </a:r>
          </a:p>
          <a:p>
            <a:r>
              <a:rPr lang="en-US" sz="2000" dirty="0" smtClean="0"/>
              <a:t>Opportunity to move beyond a one-hour workshop to develop more advanced research skills in a fun, low-stakes class</a:t>
            </a:r>
          </a:p>
          <a:p>
            <a:r>
              <a:rPr lang="en-US" sz="2000" dirty="0" smtClean="0"/>
              <a:t>More direct discussion of primary source literacy</a:t>
            </a:r>
          </a:p>
          <a:p>
            <a:r>
              <a:rPr lang="en-US" sz="2000" dirty="0" smtClean="0"/>
              <a:t>Time and space for archival instruction</a:t>
            </a:r>
          </a:p>
        </p:txBody>
      </p:sp>
    </p:spTree>
    <p:extLst>
      <p:ext uri="{BB962C8B-B14F-4D97-AF65-F5344CB8AC3E}">
        <p14:creationId xmlns:p14="http://schemas.microsoft.com/office/powerpoint/2010/main" val="42622933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Contact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 err="1" smtClean="0"/>
              <a:t>DeeDee</a:t>
            </a:r>
            <a:r>
              <a:rPr lang="en-US" sz="2400" dirty="0" smtClean="0"/>
              <a:t> Baldwin</a:t>
            </a:r>
          </a:p>
          <a:p>
            <a:pPr marL="0" indent="0" algn="ctr">
              <a:buNone/>
            </a:pPr>
            <a:r>
              <a:rPr lang="en-US" sz="2400" dirty="0" smtClean="0"/>
              <a:t>History Research Librarian</a:t>
            </a:r>
          </a:p>
          <a:p>
            <a:pPr marL="0" indent="0" algn="ctr">
              <a:buNone/>
            </a:pPr>
            <a:r>
              <a:rPr lang="en-US" sz="2400" dirty="0" smtClean="0"/>
              <a:t>Mississippi State University Libraries</a:t>
            </a:r>
          </a:p>
          <a:p>
            <a:pPr marL="0" indent="0" algn="ctr">
              <a:buNone/>
            </a:pPr>
            <a:endParaRPr lang="en-US" sz="2400" b="1" dirty="0"/>
          </a:p>
          <a:p>
            <a:pPr marL="0" indent="0" algn="ctr">
              <a:buNone/>
            </a:pPr>
            <a:r>
              <a:rPr lang="en-US" sz="2400" b="1" dirty="0" smtClean="0">
                <a:hlinkClick r:id="rId2"/>
              </a:rPr>
              <a:t>dbaldwin@library.msstate.edu</a:t>
            </a:r>
            <a:endParaRPr lang="en-US" sz="2400" b="1" dirty="0" smtClean="0"/>
          </a:p>
          <a:p>
            <a:pPr marL="0" indent="0" algn="ctr">
              <a:buNone/>
            </a:pPr>
            <a:endParaRPr lang="en-US" sz="2400" b="1" dirty="0"/>
          </a:p>
          <a:p>
            <a:pPr marL="0" indent="0" algn="ctr">
              <a:buNone/>
            </a:pPr>
            <a:r>
              <a:rPr lang="en-US" sz="2400" b="1" dirty="0" smtClean="0"/>
              <a:t>@</a:t>
            </a:r>
            <a:r>
              <a:rPr lang="en-US" sz="2400" b="1" dirty="0" err="1" smtClean="0"/>
              <a:t>DeeDeeBaldwinMS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20444470"/>
      </p:ext>
    </p:extLst>
  </p:cSld>
  <p:clrMapOvr>
    <a:masterClrMapping/>
  </p:clrMapOvr>
</p:sld>
</file>

<file path=ppt/theme/theme1.xml><?xml version="1.0" encoding="utf-8"?>
<a:theme xmlns:a="http://schemas.openxmlformats.org/drawingml/2006/main" name="MSU_Maroon&amp;Grey">
  <a:themeElements>
    <a:clrScheme name="MSU Colors">
      <a:dk1>
        <a:srgbClr val="000000"/>
      </a:dk1>
      <a:lt1>
        <a:srgbClr val="FFFFFF"/>
      </a:lt1>
      <a:dk2>
        <a:srgbClr val="5D1724"/>
      </a:dk2>
      <a:lt2>
        <a:srgbClr val="E2E4DB"/>
      </a:lt2>
      <a:accent1>
        <a:srgbClr val="5E091A"/>
      </a:accent1>
      <a:accent2>
        <a:srgbClr val="410611"/>
      </a:accent2>
      <a:accent3>
        <a:srgbClr val="545651"/>
      </a:accent3>
      <a:accent4>
        <a:srgbClr val="848780"/>
      </a:accent4>
      <a:accent5>
        <a:srgbClr val="B9BDB3"/>
      </a:accent5>
      <a:accent6>
        <a:srgbClr val="890C25"/>
      </a:accent6>
      <a:hlink>
        <a:srgbClr val="890C25"/>
      </a:hlink>
      <a:folHlink>
        <a:srgbClr val="890C25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MSU_Maroon&amp;Grey.thmx</Template>
  <TotalTime>1229</TotalTime>
  <Words>871</Words>
  <Application>Microsoft Office PowerPoint</Application>
  <PresentationFormat>On-screen Show (4:3)</PresentationFormat>
  <Paragraphs>131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Century Gothic</vt:lpstr>
      <vt:lpstr>Palatino Linotype</vt:lpstr>
      <vt:lpstr>MSU_Maroon&amp;Grey</vt:lpstr>
      <vt:lpstr>  Genealogy as a  Gateway to Teaching  Primary Source Literacy</vt:lpstr>
      <vt:lpstr>Background / Why Genealogy?</vt:lpstr>
      <vt:lpstr>Teaching Genealogy Basics</vt:lpstr>
      <vt:lpstr>Primary Sources in Genealogy</vt:lpstr>
      <vt:lpstr>SAA-ACRL/RBMS Joint Task Force  on Primary Source Literacy</vt:lpstr>
      <vt:lpstr>JTF Learning Objective: Conceptualize</vt:lpstr>
      <vt:lpstr>JTF Learning Objective: Conceptualize</vt:lpstr>
      <vt:lpstr>JTF Learning Objective:  Find &amp; Access</vt:lpstr>
      <vt:lpstr>JTF Learning Objective: Find &amp; Access</vt:lpstr>
      <vt:lpstr>JTF Learning Objective:  Read, Understand, Summarize</vt:lpstr>
      <vt:lpstr>JTF Learning Objective:  Read, Understand, Summarize</vt:lpstr>
      <vt:lpstr>JTF Learning Objective: Interpret, Analyze, Evaluate</vt:lpstr>
      <vt:lpstr>JTF Learning Objective: Interpret, Analyze, Evaluate</vt:lpstr>
      <vt:lpstr>JTF Learning Objective: Use &amp; Incorporate</vt:lpstr>
      <vt:lpstr>JTF Learning Objective: Use &amp; Incorporate</vt:lpstr>
      <vt:lpstr>Future Development</vt:lpstr>
      <vt:lpstr>Contact</vt:lpstr>
    </vt:vector>
  </TitlesOfParts>
  <Company>Mississippi State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Heather Rowe</dc:creator>
  <cp:lastModifiedBy>DeeDee Baldwin</cp:lastModifiedBy>
  <cp:revision>24</cp:revision>
  <dcterms:created xsi:type="dcterms:W3CDTF">2015-07-09T18:42:12Z</dcterms:created>
  <dcterms:modified xsi:type="dcterms:W3CDTF">2020-04-17T00:59:42Z</dcterms:modified>
</cp:coreProperties>
</file>